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sldIdLst>
    <p:sldId id="258" r:id="rId2"/>
    <p:sldId id="265" r:id="rId3"/>
    <p:sldId id="266" r:id="rId4"/>
    <p:sldId id="260" r:id="rId5"/>
    <p:sldId id="268" r:id="rId6"/>
    <p:sldId id="269" r:id="rId7"/>
    <p:sldId id="271" r:id="rId8"/>
    <p:sldId id="272" r:id="rId9"/>
    <p:sldId id="270" r:id="rId10"/>
  </p:sldIdLst>
  <p:sldSz cx="10080625" cy="7559675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742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40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SimSun" charset="-122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SimSun" charset="-122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SimSun" charset="-122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SimSun" charset="-122"/>
              </a:defRPr>
            </a:lvl1pPr>
          </a:lstStyle>
          <a:p>
            <a:pPr>
              <a:defRPr/>
            </a:pPr>
            <a:fld id="{25E0FC88-9FCD-4DFE-A519-EBDB26C0E3D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84049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582B846C-95AC-4E41-8C52-508DE29EFA83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1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12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A7114443-B944-4EE3-9B4A-0C5EA489B59F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2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246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246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A7114443-B944-4EE3-9B4A-0C5EA489B59F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3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246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246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3B631E28-E914-4CF6-B718-EA86CD3035E9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4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83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83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3B631E28-E914-4CF6-B718-EA86CD3035E9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5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83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83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3B631E28-E914-4CF6-B718-EA86CD3035E9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6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83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83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3B631E28-E914-4CF6-B718-EA86CD3035E9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7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83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83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3B631E28-E914-4CF6-B718-EA86CD3035E9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8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83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83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3B631E28-E914-4CF6-B718-EA86CD3035E9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9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83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83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1A43E3-8E57-48AA-ACDB-01DBE93758B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1831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904443-7938-4FDF-A24E-02CB18EF7E6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5988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305675" y="301625"/>
            <a:ext cx="2266950" cy="64547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0037" cy="645477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2663BF-4C70-4026-9E1B-3DA12D56F26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96911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3238" y="301625"/>
            <a:ext cx="9069387" cy="126047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FC9ECE-D70C-4DB7-B8B6-06E0A1688F6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1362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B80278-6B3C-4261-8DEB-13F045675F0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2992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38E8A7-8D67-48B6-8CA5-20748513FF5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1892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7700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113338" y="1768475"/>
            <a:ext cx="4459287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76A0D1-6ECE-4280-9C6C-837ABF79354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534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78BC9B-9DC3-4FB6-9B64-56C71722971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2076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CDF03F-9685-4037-A075-B2BE783066A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8246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3ACDC9-EF04-45AE-8A61-ED3ADFEF36F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212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6C18F2-AABD-4DD9-B748-CA5E69EA575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9856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6BBC5F-9187-487F-A620-B0482450624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0680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9387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Klicken Sie, um das Format des Titeltextes zu bearbeiten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9387" cy="498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8224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Klicken Sie, um die Formate des Gliederungstextes zu bearbeiten</a:t>
            </a:r>
          </a:p>
          <a:p>
            <a:pPr lvl="1"/>
            <a:r>
              <a:rPr lang="en-GB" smtClean="0"/>
              <a:t>Zweite Gliederungsebene</a:t>
            </a:r>
          </a:p>
          <a:p>
            <a:pPr lvl="2"/>
            <a:r>
              <a:rPr lang="en-GB" smtClean="0"/>
              <a:t>Dritte Gliederungsebene</a:t>
            </a:r>
          </a:p>
          <a:p>
            <a:pPr lvl="3"/>
            <a:r>
              <a:rPr lang="en-GB" smtClean="0"/>
              <a:t>Vierte Gliederungsebene</a:t>
            </a:r>
          </a:p>
          <a:p>
            <a:pPr lvl="4"/>
            <a:r>
              <a:rPr lang="en-GB" smtClean="0"/>
              <a:t>Fünfte Gliederungsebene</a:t>
            </a:r>
          </a:p>
          <a:p>
            <a:pPr lvl="4"/>
            <a:r>
              <a:rPr lang="en-GB" smtClean="0"/>
              <a:t>Sechste Gliederungsebene</a:t>
            </a:r>
          </a:p>
          <a:p>
            <a:pPr lvl="4"/>
            <a:r>
              <a:rPr lang="en-GB" smtClean="0"/>
              <a:t>Siebente Gliederungsebene</a:t>
            </a:r>
          </a:p>
          <a:p>
            <a:pPr lvl="4"/>
            <a:r>
              <a:rPr lang="en-GB" smtClean="0"/>
              <a:t>Achte Gliederungsebene</a:t>
            </a:r>
          </a:p>
          <a:p>
            <a:pPr lvl="4"/>
            <a:r>
              <a:rPr lang="en-GB" smtClean="0"/>
              <a:t>Neunte Gliederungsebene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SimSun" charset="-122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SimSun" charset="-122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SimSun" charset="-122"/>
              </a:defRPr>
            </a:lvl1pPr>
          </a:lstStyle>
          <a:p>
            <a:pPr>
              <a:defRPr/>
            </a:pPr>
            <a:fld id="{38D8AEE8-DFD7-43D0-BEF0-DC52F2BA0F9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SimSun" charset="-122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SimSun" charset="-122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SimSun" charset="-122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SimSun" charset="-122"/>
        </a:defRPr>
      </a:lvl5pPr>
      <a:lvl6pPr marL="25146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SimSun" charset="-122"/>
        </a:defRPr>
      </a:lvl6pPr>
      <a:lvl7pPr marL="29718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SimSun" charset="-122"/>
        </a:defRPr>
      </a:lvl7pPr>
      <a:lvl8pPr marL="3429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SimSun" charset="-122"/>
        </a:defRPr>
      </a:lvl8pPr>
      <a:lvl9pPr marL="3886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SimSun" charset="-122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9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4.png"/><Relationship Id="rId5" Type="http://schemas.openxmlformats.org/officeDocument/2006/relationships/image" Target="../media/image10.pn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4.png"/><Relationship Id="rId5" Type="http://schemas.openxmlformats.org/officeDocument/2006/relationships/image" Target="../media/image10.png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4.png"/><Relationship Id="rId5" Type="http://schemas.openxmlformats.org/officeDocument/2006/relationships/image" Target="../media/image10.png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4.png"/><Relationship Id="rId5" Type="http://schemas.openxmlformats.org/officeDocument/2006/relationships/image" Target="../media/image10.png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4.png"/><Relationship Id="rId7" Type="http://schemas.openxmlformats.org/officeDocument/2006/relationships/image" Target="../media/image1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7.gif"/><Relationship Id="rId5" Type="http://schemas.openxmlformats.org/officeDocument/2006/relationships/image" Target="../media/image10.png"/><Relationship Id="rId4" Type="http://schemas.openxmlformats.org/officeDocument/2006/relationships/image" Target="../media/image13.png"/><Relationship Id="rId9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4000" smtClean="0"/>
              <a:t>Optik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539750" y="733425"/>
            <a:ext cx="9070975" cy="706438"/>
          </a:xfrm>
        </p:spPr>
        <p:txBody>
          <a:bodyPr anchor="ctr"/>
          <a:lstStyle/>
          <a:p>
            <a:pPr marL="0" indent="0" algn="ctr" eaLnBrk="1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2800" dirty="0" smtClean="0"/>
              <a:t>Brechung des Lichtes</a:t>
            </a:r>
          </a:p>
        </p:txBody>
      </p:sp>
      <p:pic>
        <p:nvPicPr>
          <p:cNvPr id="205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825" y="2483693"/>
            <a:ext cx="1041127" cy="21500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3005832" y="1581229"/>
            <a:ext cx="3569370" cy="2470035"/>
          </a:xfrm>
          <a:prstGeom prst="wedgeEllipseCallout">
            <a:avLst>
              <a:gd name="adj1" fmla="val -85636"/>
              <a:gd name="adj2" fmla="val 4683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Von </a:t>
            </a:r>
            <a:r>
              <a:rPr lang="de-DE" b="1" dirty="0" smtClean="0">
                <a:solidFill>
                  <a:srgbClr val="000000"/>
                </a:solidFill>
              </a:rPr>
              <a:t>Brechung</a:t>
            </a:r>
            <a:r>
              <a:rPr lang="de-DE" dirty="0" smtClean="0">
                <a:solidFill>
                  <a:srgbClr val="000000"/>
                </a:solidFill>
              </a:rPr>
              <a:t> des Lichtes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sprechen wir, weil Körper 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als „gebrochen“ erscheinen,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wenn sie teilweise in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Wasser eintauchen!</a:t>
            </a:r>
            <a:endParaRPr lang="de-DE" dirty="0">
              <a:solidFill>
                <a:srgbClr val="000000"/>
              </a:solidFill>
            </a:endParaRPr>
          </a:p>
        </p:txBody>
      </p:sp>
      <p:pic>
        <p:nvPicPr>
          <p:cNvPr id="1028" name="Picture 4" descr="C:\Users\tiburskije\Desktop\FlippedClassroom Physik\02_Optik\05_Reflexion\experiment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457" y="588491"/>
            <a:ext cx="2619375" cy="174307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C:\Users\tiburskije\Desktop\FlippedClassroom Physik\02_Optik\06_Brechung\000_pinguin_gebrochen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1365" y="1038478"/>
            <a:ext cx="2944700" cy="195086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hteck 3"/>
          <p:cNvSpPr/>
          <p:nvPr/>
        </p:nvSpPr>
        <p:spPr>
          <a:xfrm>
            <a:off x="5206270" y="6876181"/>
            <a:ext cx="4852675" cy="34996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http://www.mbaselt.de/licht/naturdeslichts.htm</a:t>
            </a:r>
          </a:p>
        </p:txBody>
      </p:sp>
      <p:pic>
        <p:nvPicPr>
          <p:cNvPr id="6" name="Picture 4" descr="C:\Users\tiburskije\Desktop\FlippedClassroom Physik\02_Optik\06_Brechung\farben2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0392" y="4090952"/>
            <a:ext cx="3378200" cy="2540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5" descr="C:\Users\tiburskije\Desktop\FlippedClassroom Physik\02_Optik\06_Brechung\brechung-licht108~_v-img__16__9__l_-1dc0e8f74459dd04c91a0d45af4972b9069f1135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798" y="4762235"/>
            <a:ext cx="4553719" cy="256240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Users\tiburskije\Desktop\FlippedClassroom Physik\02_Optik\06_Brechung\farben1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8007" y="4929361"/>
            <a:ext cx="2294882" cy="111407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4000" smtClean="0"/>
              <a:t>Optik</a:t>
            </a:r>
          </a:p>
        </p:txBody>
      </p:sp>
      <p:sp>
        <p:nvSpPr>
          <p:cNvPr id="13315" name="Rectangle 2"/>
          <p:cNvSpPr txBox="1">
            <a:spLocks noChangeArrowheads="1"/>
          </p:cNvSpPr>
          <p:nvPr/>
        </p:nvSpPr>
        <p:spPr bwMode="auto">
          <a:xfrm>
            <a:off x="539750" y="733425"/>
            <a:ext cx="9070975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28224" rIns="0" bIns="0" anchor="ctr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algn="ctr" eaLnBrk="1"/>
            <a:r>
              <a:rPr lang="de-DE" sz="2800" dirty="0"/>
              <a:t>Brechung des Lichtes</a:t>
            </a:r>
          </a:p>
        </p:txBody>
      </p:sp>
      <p:sp>
        <p:nvSpPr>
          <p:cNvPr id="13316" name="Rechteck 2"/>
          <p:cNvSpPr>
            <a:spLocks noChangeArrowheads="1"/>
          </p:cNvSpPr>
          <p:nvPr/>
        </p:nvSpPr>
        <p:spPr bwMode="auto">
          <a:xfrm>
            <a:off x="4032250" y="4932363"/>
            <a:ext cx="5038725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de-DE"/>
          </a:p>
          <a:p>
            <a:endParaRPr lang="de-DE"/>
          </a:p>
          <a:p>
            <a:endParaRPr lang="de-DE"/>
          </a:p>
        </p:txBody>
      </p:sp>
      <p:sp>
        <p:nvSpPr>
          <p:cNvPr id="13317" name="Textfeld 3"/>
          <p:cNvSpPr txBox="1">
            <a:spLocks noChangeArrowheads="1"/>
          </p:cNvSpPr>
          <p:nvPr/>
        </p:nvSpPr>
        <p:spPr bwMode="auto">
          <a:xfrm>
            <a:off x="201779" y="1492223"/>
            <a:ext cx="6765013" cy="14662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de-DE" sz="2400" dirty="0"/>
              <a:t>Als </a:t>
            </a:r>
            <a:r>
              <a:rPr lang="de-DE" sz="2400" b="1" dirty="0" smtClean="0"/>
              <a:t>Brechung </a:t>
            </a:r>
            <a:r>
              <a:rPr lang="de-DE" sz="2400" dirty="0" smtClean="0"/>
              <a:t>bezeichnen </a:t>
            </a:r>
            <a:r>
              <a:rPr lang="de-DE" sz="2400" dirty="0"/>
              <a:t>wir </a:t>
            </a:r>
            <a:r>
              <a:rPr lang="de-DE" sz="2400" dirty="0" smtClean="0"/>
              <a:t>die </a:t>
            </a:r>
            <a:r>
              <a:rPr lang="de-DE" sz="2400" b="1" dirty="0" smtClean="0"/>
              <a:t>Veränderung der </a:t>
            </a:r>
            <a:r>
              <a:rPr lang="de-DE" sz="2400" b="1" i="1" dirty="0" smtClean="0"/>
              <a:t>Ausbreitungsrichtung </a:t>
            </a:r>
            <a:r>
              <a:rPr lang="de-DE" sz="2400" dirty="0"/>
              <a:t>des </a:t>
            </a:r>
            <a:r>
              <a:rPr lang="de-DE" sz="2400" dirty="0" smtClean="0"/>
              <a:t>Lichtes, beim Übergang von einem optischen Medium in ein anderes:</a:t>
            </a:r>
            <a:endParaRPr lang="de-DE" sz="2400" dirty="0"/>
          </a:p>
        </p:txBody>
      </p:sp>
      <p:pic>
        <p:nvPicPr>
          <p:cNvPr id="13318" name="Picture 8" descr="http://www.sn.schule.de/~ms16l/virtuelle_schule/Paul/pauls_webseite/paul_buch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8592" y="2745195"/>
            <a:ext cx="949689" cy="1754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AutoShape 6"/>
          <p:cNvSpPr>
            <a:spLocks noChangeArrowheads="1"/>
          </p:cNvSpPr>
          <p:nvPr/>
        </p:nvSpPr>
        <p:spPr bwMode="auto">
          <a:xfrm>
            <a:off x="7231555" y="754335"/>
            <a:ext cx="2771775" cy="1260475"/>
          </a:xfrm>
          <a:prstGeom prst="wedgeEllipseCallout">
            <a:avLst>
              <a:gd name="adj1" fmla="val -14373"/>
              <a:gd name="adj2" fmla="val 103322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Das ergibt 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interessante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Effekte …</a:t>
            </a:r>
            <a:endParaRPr lang="de-DE" dirty="0">
              <a:solidFill>
                <a:srgbClr val="000000"/>
              </a:solidFill>
            </a:endParaRPr>
          </a:p>
        </p:txBody>
      </p:sp>
      <p:grpSp>
        <p:nvGrpSpPr>
          <p:cNvPr id="9" name="Gruppieren 8"/>
          <p:cNvGrpSpPr/>
          <p:nvPr/>
        </p:nvGrpSpPr>
        <p:grpSpPr>
          <a:xfrm>
            <a:off x="4870855" y="3059757"/>
            <a:ext cx="391664" cy="412557"/>
            <a:chOff x="0" y="0"/>
            <a:chExt cx="683755" cy="685011"/>
          </a:xfrm>
        </p:grpSpPr>
        <p:sp>
          <p:nvSpPr>
            <p:cNvPr id="18" name="Ellipse 17"/>
            <p:cNvSpPr/>
            <p:nvPr/>
          </p:nvSpPr>
          <p:spPr>
            <a:xfrm>
              <a:off x="0" y="0"/>
              <a:ext cx="683755" cy="685011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cxnSp>
          <p:nvCxnSpPr>
            <p:cNvPr id="19" name="Gerader Verbinder 2"/>
            <p:cNvCxnSpPr/>
            <p:nvPr/>
          </p:nvCxnSpPr>
          <p:spPr>
            <a:xfrm>
              <a:off x="110531" y="115556"/>
              <a:ext cx="459894" cy="45736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Gerader Verbinder 3"/>
            <p:cNvCxnSpPr/>
            <p:nvPr/>
          </p:nvCxnSpPr>
          <p:spPr>
            <a:xfrm flipH="1">
              <a:off x="110531" y="115556"/>
              <a:ext cx="459740" cy="454687"/>
            </a:xfrm>
            <a:prstGeom prst="line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</p:grpSp>
      <p:cxnSp>
        <p:nvCxnSpPr>
          <p:cNvPr id="12" name="Gerader Verbinder 9"/>
          <p:cNvCxnSpPr/>
          <p:nvPr/>
        </p:nvCxnSpPr>
        <p:spPr>
          <a:xfrm>
            <a:off x="5071680" y="3275240"/>
            <a:ext cx="2172824" cy="1194358"/>
          </a:xfrm>
          <a:prstGeom prst="line">
            <a:avLst/>
          </a:prstGeom>
          <a:noFill/>
          <a:ln w="25400" cap="flat" cmpd="sng" algn="ctr">
            <a:solidFill>
              <a:srgbClr val="FFC000"/>
            </a:solidFill>
            <a:prstDash val="solid"/>
            <a:miter lim="800000"/>
          </a:ln>
          <a:effectLst/>
        </p:spPr>
      </p:cxnSp>
      <p:cxnSp>
        <p:nvCxnSpPr>
          <p:cNvPr id="15" name="Gerader Verbinder 10"/>
          <p:cNvCxnSpPr>
            <a:endCxn id="2053" idx="0"/>
          </p:cNvCxnSpPr>
          <p:nvPr/>
        </p:nvCxnSpPr>
        <p:spPr>
          <a:xfrm flipH="1">
            <a:off x="2232250" y="3274157"/>
            <a:ext cx="2839431" cy="1195441"/>
          </a:xfrm>
          <a:prstGeom prst="line">
            <a:avLst/>
          </a:prstGeom>
          <a:noFill/>
          <a:ln w="25400" cap="flat" cmpd="sng" algn="ctr">
            <a:solidFill>
              <a:srgbClr val="FFC000"/>
            </a:solidFill>
            <a:prstDash val="solid"/>
            <a:miter lim="800000"/>
          </a:ln>
          <a:effectLst/>
        </p:spPr>
      </p:cxnSp>
      <p:sp>
        <p:nvSpPr>
          <p:cNvPr id="22" name="Rechteck 21"/>
          <p:cNvSpPr/>
          <p:nvPr/>
        </p:nvSpPr>
        <p:spPr>
          <a:xfrm>
            <a:off x="2649729" y="6948189"/>
            <a:ext cx="4602542" cy="4358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dirty="0"/>
              <a:t>Dabei gilt das </a:t>
            </a:r>
            <a:r>
              <a:rPr lang="de-DE" sz="2400" dirty="0" smtClean="0"/>
              <a:t>Brechungsgesetz</a:t>
            </a:r>
            <a:r>
              <a:rPr lang="de-DE" sz="2400" dirty="0"/>
              <a:t>!</a:t>
            </a:r>
          </a:p>
        </p:txBody>
      </p:sp>
      <p:pic>
        <p:nvPicPr>
          <p:cNvPr id="2051" name="Picture 3" descr="C:\Users\tiburskije\Desktop\FlippedClassroom Physik\02_Optik\06_Brechung\06c_Wasserkoerper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0114" y="4469598"/>
            <a:ext cx="3600000" cy="2361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tiburskije\Desktop\FlippedClassroom Physik\02_Optik\06_Brechung\06c_Glaskoerper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250" y="4469598"/>
            <a:ext cx="3600000" cy="2363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7" name="Gerader Verbinder 12"/>
          <p:cNvCxnSpPr/>
          <p:nvPr/>
        </p:nvCxnSpPr>
        <p:spPr>
          <a:xfrm flipH="1">
            <a:off x="1439912" y="4469598"/>
            <a:ext cx="793207" cy="1902527"/>
          </a:xfrm>
          <a:prstGeom prst="line">
            <a:avLst/>
          </a:prstGeom>
          <a:noFill/>
          <a:ln w="25400" cap="flat" cmpd="sng" algn="ctr">
            <a:solidFill>
              <a:srgbClr val="FFC000"/>
            </a:solidFill>
            <a:prstDash val="solid"/>
            <a:miter lim="800000"/>
          </a:ln>
          <a:effectLst/>
        </p:spPr>
      </p:cxnSp>
      <p:cxnSp>
        <p:nvCxnSpPr>
          <p:cNvPr id="14" name="Gerader Verbinder 7"/>
          <p:cNvCxnSpPr/>
          <p:nvPr/>
        </p:nvCxnSpPr>
        <p:spPr>
          <a:xfrm flipH="1" flipV="1">
            <a:off x="7244504" y="4490632"/>
            <a:ext cx="1108176" cy="1953501"/>
          </a:xfrm>
          <a:prstGeom prst="line">
            <a:avLst/>
          </a:prstGeom>
          <a:noFill/>
          <a:ln w="25400" cap="flat" cmpd="sng" algn="ctr">
            <a:solidFill>
              <a:srgbClr val="FFC000"/>
            </a:solidFill>
            <a:prstDash val="solid"/>
            <a:miter lim="800000"/>
          </a:ln>
          <a:effectLst/>
        </p:spPr>
      </p:cxnSp>
      <p:cxnSp>
        <p:nvCxnSpPr>
          <p:cNvPr id="16" name="Gerader Verbinder 11"/>
          <p:cNvCxnSpPr/>
          <p:nvPr/>
        </p:nvCxnSpPr>
        <p:spPr>
          <a:xfrm>
            <a:off x="2224483" y="3032415"/>
            <a:ext cx="0" cy="3195694"/>
          </a:xfrm>
          <a:prstGeom prst="line">
            <a:avLst/>
          </a:prstGeom>
          <a:noFill/>
          <a:ln w="25400" cap="flat" cmpd="sng" algn="ctr">
            <a:solidFill>
              <a:sysClr val="windowText" lastClr="000000"/>
            </a:solidFill>
            <a:prstDash val="dash"/>
            <a:miter lim="800000"/>
          </a:ln>
          <a:effectLst/>
        </p:spPr>
      </p:cxnSp>
      <p:cxnSp>
        <p:nvCxnSpPr>
          <p:cNvPr id="13" name="Gerader Verbinder 6"/>
          <p:cNvCxnSpPr/>
          <p:nvPr/>
        </p:nvCxnSpPr>
        <p:spPr>
          <a:xfrm>
            <a:off x="7244504" y="3552742"/>
            <a:ext cx="7767" cy="2387335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dash"/>
            <a:miter lim="800000"/>
          </a:ln>
          <a:effectLst/>
        </p:spPr>
      </p:cxnSp>
      <p:cxnSp>
        <p:nvCxnSpPr>
          <p:cNvPr id="30" name="Gerader Verbinder 10"/>
          <p:cNvCxnSpPr/>
          <p:nvPr/>
        </p:nvCxnSpPr>
        <p:spPr>
          <a:xfrm flipH="1">
            <a:off x="-607431" y="4456604"/>
            <a:ext cx="2839431" cy="1195441"/>
          </a:xfrm>
          <a:prstGeom prst="line">
            <a:avLst/>
          </a:prstGeom>
          <a:noFill/>
          <a:ln w="25400" cap="flat" cmpd="sng" algn="ctr">
            <a:solidFill>
              <a:srgbClr val="FFC000"/>
            </a:solidFill>
            <a:prstDash val="dash"/>
            <a:miter lim="800000"/>
          </a:ln>
          <a:effectLst/>
        </p:spPr>
      </p:cxnSp>
      <p:cxnSp>
        <p:nvCxnSpPr>
          <p:cNvPr id="31" name="Gerader Verbinder 9"/>
          <p:cNvCxnSpPr/>
          <p:nvPr/>
        </p:nvCxnSpPr>
        <p:spPr>
          <a:xfrm>
            <a:off x="7272560" y="4499917"/>
            <a:ext cx="3384376" cy="1872208"/>
          </a:xfrm>
          <a:prstGeom prst="line">
            <a:avLst/>
          </a:prstGeom>
          <a:noFill/>
          <a:ln w="25400" cap="flat" cmpd="sng" algn="ctr">
            <a:solidFill>
              <a:srgbClr val="FFC000"/>
            </a:solidFill>
            <a:prstDash val="dash"/>
            <a:miter lim="800000"/>
          </a:ln>
          <a:effectLst/>
        </p:spPr>
      </p:cxnSp>
      <p:sp>
        <p:nvSpPr>
          <p:cNvPr id="21" name="Rechteck 20"/>
          <p:cNvSpPr/>
          <p:nvPr/>
        </p:nvSpPr>
        <p:spPr>
          <a:xfrm>
            <a:off x="2619082" y="4499917"/>
            <a:ext cx="1402948" cy="34996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b="1" dirty="0" smtClean="0"/>
              <a:t>Glaskörper</a:t>
            </a:r>
            <a:endParaRPr lang="de-DE" dirty="0"/>
          </a:p>
        </p:txBody>
      </p:sp>
      <p:sp>
        <p:nvSpPr>
          <p:cNvPr id="34" name="Rechteck 33"/>
          <p:cNvSpPr/>
          <p:nvPr/>
        </p:nvSpPr>
        <p:spPr>
          <a:xfrm>
            <a:off x="8352680" y="4490632"/>
            <a:ext cx="996811" cy="34996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b="1" dirty="0" smtClean="0"/>
              <a:t>Wasser</a:t>
            </a:r>
            <a:endParaRPr lang="de-DE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 autoUpdateAnimBg="0"/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5" descr="C:\Users\tiburskije\Desktop\FlippedClassroom Physik\02_Optik\06_Brechung\06c_Glaskoerp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7944" y="3612314"/>
            <a:ext cx="5328592" cy="1607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4000" smtClean="0"/>
              <a:t>Optik</a:t>
            </a:r>
          </a:p>
        </p:txBody>
      </p:sp>
      <p:sp>
        <p:nvSpPr>
          <p:cNvPr id="13315" name="Rectangle 2"/>
          <p:cNvSpPr txBox="1">
            <a:spLocks noChangeArrowheads="1"/>
          </p:cNvSpPr>
          <p:nvPr/>
        </p:nvSpPr>
        <p:spPr bwMode="auto">
          <a:xfrm>
            <a:off x="539750" y="733425"/>
            <a:ext cx="9070975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28224" rIns="0" bIns="0" anchor="ctr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algn="ctr" eaLnBrk="1"/>
            <a:r>
              <a:rPr lang="de-DE" sz="2800" dirty="0"/>
              <a:t>Brechung des Lichtes</a:t>
            </a:r>
          </a:p>
        </p:txBody>
      </p:sp>
      <p:pic>
        <p:nvPicPr>
          <p:cNvPr id="13318" name="Picture 8" descr="http://www.sn.schule.de/~ms16l/virtuelle_schule/Paul/pauls_webseite/paul_buch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5351" y="3266035"/>
            <a:ext cx="949689" cy="1754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AutoShape 6"/>
          <p:cNvSpPr>
            <a:spLocks noChangeArrowheads="1"/>
          </p:cNvSpPr>
          <p:nvPr/>
        </p:nvSpPr>
        <p:spPr bwMode="auto">
          <a:xfrm>
            <a:off x="6624619" y="1295226"/>
            <a:ext cx="2771775" cy="1260475"/>
          </a:xfrm>
          <a:prstGeom prst="wedgeEllipseCallout">
            <a:avLst>
              <a:gd name="adj1" fmla="val 31469"/>
              <a:gd name="adj2" fmla="val 105891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Also geht das so … </a:t>
            </a:r>
            <a:endParaRPr lang="de-DE" dirty="0">
              <a:solidFill>
                <a:srgbClr val="000000"/>
              </a:solidFill>
            </a:endParaRPr>
          </a:p>
        </p:txBody>
      </p:sp>
      <p:grpSp>
        <p:nvGrpSpPr>
          <p:cNvPr id="9" name="Gruppieren 8"/>
          <p:cNvGrpSpPr/>
          <p:nvPr/>
        </p:nvGrpSpPr>
        <p:grpSpPr>
          <a:xfrm>
            <a:off x="4870855" y="1619597"/>
            <a:ext cx="391664" cy="412557"/>
            <a:chOff x="0" y="0"/>
            <a:chExt cx="683755" cy="685011"/>
          </a:xfrm>
        </p:grpSpPr>
        <p:sp>
          <p:nvSpPr>
            <p:cNvPr id="18" name="Ellipse 17"/>
            <p:cNvSpPr/>
            <p:nvPr/>
          </p:nvSpPr>
          <p:spPr>
            <a:xfrm>
              <a:off x="0" y="0"/>
              <a:ext cx="683755" cy="685011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cxnSp>
          <p:nvCxnSpPr>
            <p:cNvPr id="19" name="Gerader Verbinder 2"/>
            <p:cNvCxnSpPr/>
            <p:nvPr/>
          </p:nvCxnSpPr>
          <p:spPr>
            <a:xfrm>
              <a:off x="110531" y="115556"/>
              <a:ext cx="459894" cy="45736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Gerader Verbinder 3"/>
            <p:cNvCxnSpPr/>
            <p:nvPr/>
          </p:nvCxnSpPr>
          <p:spPr>
            <a:xfrm flipH="1">
              <a:off x="110531" y="115556"/>
              <a:ext cx="459740" cy="454687"/>
            </a:xfrm>
            <a:prstGeom prst="line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</p:grpSp>
      <p:cxnSp>
        <p:nvCxnSpPr>
          <p:cNvPr id="12" name="Gerader Verbinder 9"/>
          <p:cNvCxnSpPr/>
          <p:nvPr/>
        </p:nvCxnSpPr>
        <p:spPr>
          <a:xfrm>
            <a:off x="5071680" y="1835080"/>
            <a:ext cx="998577" cy="1755263"/>
          </a:xfrm>
          <a:prstGeom prst="line">
            <a:avLst/>
          </a:prstGeom>
          <a:noFill/>
          <a:ln w="25400" cap="flat" cmpd="sng" algn="ctr">
            <a:solidFill>
              <a:srgbClr val="FFC000"/>
            </a:solidFill>
            <a:prstDash val="solid"/>
            <a:miter lim="800000"/>
          </a:ln>
          <a:effectLst/>
        </p:spPr>
      </p:cxnSp>
      <p:cxnSp>
        <p:nvCxnSpPr>
          <p:cNvPr id="14" name="Gerader Verbinder 7"/>
          <p:cNvCxnSpPr/>
          <p:nvPr/>
        </p:nvCxnSpPr>
        <p:spPr>
          <a:xfrm flipH="1" flipV="1">
            <a:off x="6053613" y="3589260"/>
            <a:ext cx="236655" cy="1342705"/>
          </a:xfrm>
          <a:prstGeom prst="line">
            <a:avLst/>
          </a:prstGeom>
          <a:noFill/>
          <a:ln w="25400" cap="flat" cmpd="sng" algn="ctr">
            <a:solidFill>
              <a:srgbClr val="FFC000"/>
            </a:solidFill>
            <a:prstDash val="solid"/>
            <a:miter lim="800000"/>
          </a:ln>
          <a:effectLst/>
        </p:spPr>
      </p:cxnSp>
      <p:cxnSp>
        <p:nvCxnSpPr>
          <p:cNvPr id="15" name="Gerader Verbinder 10"/>
          <p:cNvCxnSpPr/>
          <p:nvPr/>
        </p:nvCxnSpPr>
        <p:spPr>
          <a:xfrm flipH="1">
            <a:off x="3073417" y="1833997"/>
            <a:ext cx="1998263" cy="1756346"/>
          </a:xfrm>
          <a:prstGeom prst="line">
            <a:avLst/>
          </a:prstGeom>
          <a:noFill/>
          <a:ln w="25400" cap="flat" cmpd="sng" algn="ctr">
            <a:solidFill>
              <a:srgbClr val="FFC000"/>
            </a:solidFill>
            <a:prstDash val="solid"/>
            <a:miter lim="800000"/>
          </a:ln>
          <a:effectLst/>
        </p:spPr>
      </p:cxnSp>
      <p:cxnSp>
        <p:nvCxnSpPr>
          <p:cNvPr id="17" name="Gerader Verbinder 12"/>
          <p:cNvCxnSpPr/>
          <p:nvPr/>
        </p:nvCxnSpPr>
        <p:spPr>
          <a:xfrm flipH="1">
            <a:off x="2304008" y="3584928"/>
            <a:ext cx="766081" cy="1347037"/>
          </a:xfrm>
          <a:prstGeom prst="line">
            <a:avLst/>
          </a:prstGeom>
          <a:noFill/>
          <a:ln w="25400" cap="flat" cmpd="sng" algn="ctr">
            <a:solidFill>
              <a:srgbClr val="FFC000"/>
            </a:solidFill>
            <a:prstDash val="solid"/>
            <a:miter lim="800000"/>
          </a:ln>
          <a:effectLst/>
        </p:spPr>
      </p:cxnSp>
      <p:sp>
        <p:nvSpPr>
          <p:cNvPr id="22" name="Rechteck 21"/>
          <p:cNvSpPr/>
          <p:nvPr/>
        </p:nvSpPr>
        <p:spPr>
          <a:xfrm>
            <a:off x="299891" y="5466422"/>
            <a:ext cx="9329605" cy="1809791"/>
          </a:xfrm>
          <a:prstGeom prst="rect">
            <a:avLst/>
          </a:prstGeom>
          <a:ln w="25400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de-DE" sz="2400" b="1" dirty="0" smtClean="0"/>
              <a:t>Brechungsgesetz</a:t>
            </a:r>
            <a:r>
              <a:rPr lang="de-DE" sz="2400" dirty="0"/>
              <a:t>:</a:t>
            </a:r>
          </a:p>
          <a:p>
            <a:r>
              <a:rPr lang="de-DE" sz="2400" dirty="0" smtClean="0"/>
              <a:t>Beim Übergang von Luft in Wasser (Glas) wird Licht zum Einfallslot</a:t>
            </a:r>
          </a:p>
          <a:p>
            <a:r>
              <a:rPr lang="de-DE" sz="2400" dirty="0" smtClean="0"/>
              <a:t>hin gebrochen! </a:t>
            </a:r>
          </a:p>
          <a:p>
            <a:r>
              <a:rPr lang="de-DE" sz="2400" dirty="0" smtClean="0"/>
              <a:t>Einfallswinkel </a:t>
            </a:r>
            <a:r>
              <a:rPr lang="el-GR" sz="2400" dirty="0" smtClean="0"/>
              <a:t>α</a:t>
            </a:r>
            <a:r>
              <a:rPr lang="de-DE" sz="2400" dirty="0" smtClean="0"/>
              <a:t>, </a:t>
            </a:r>
            <a:r>
              <a:rPr lang="de-DE" sz="2400" dirty="0"/>
              <a:t>Einfallslot und </a:t>
            </a:r>
            <a:r>
              <a:rPr lang="de-DE" sz="2400" dirty="0" smtClean="0"/>
              <a:t>Brechungswinkel </a:t>
            </a:r>
            <a:r>
              <a:rPr lang="el-GR" sz="2400" dirty="0" smtClean="0"/>
              <a:t>β</a:t>
            </a:r>
            <a:r>
              <a:rPr lang="de-DE" sz="2400" dirty="0" smtClean="0"/>
              <a:t> </a:t>
            </a:r>
          </a:p>
          <a:p>
            <a:r>
              <a:rPr lang="de-DE" sz="2400" dirty="0" smtClean="0"/>
              <a:t>liegen </a:t>
            </a:r>
            <a:r>
              <a:rPr lang="de-DE" sz="2400" dirty="0"/>
              <a:t>in einer Ebene.</a:t>
            </a:r>
          </a:p>
        </p:txBody>
      </p:sp>
      <p:sp>
        <p:nvSpPr>
          <p:cNvPr id="2" name="Bogen 1"/>
          <p:cNvSpPr/>
          <p:nvPr/>
        </p:nvSpPr>
        <p:spPr bwMode="auto">
          <a:xfrm rot="11115072">
            <a:off x="2686248" y="3182937"/>
            <a:ext cx="792088" cy="793031"/>
          </a:xfrm>
          <a:prstGeom prst="arc">
            <a:avLst>
              <a:gd name="adj1" fmla="val 15939943"/>
              <a:gd name="adj2" fmla="val 1762963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  <p:sp>
        <p:nvSpPr>
          <p:cNvPr id="21" name="Bogen 20"/>
          <p:cNvSpPr/>
          <p:nvPr/>
        </p:nvSpPr>
        <p:spPr bwMode="auto">
          <a:xfrm rot="10800000" flipH="1" flipV="1">
            <a:off x="2722253" y="3183408"/>
            <a:ext cx="720079" cy="792087"/>
          </a:xfrm>
          <a:prstGeom prst="arc">
            <a:avLst>
              <a:gd name="adj1" fmla="val 16216283"/>
              <a:gd name="adj2" fmla="val 19088209"/>
            </a:avLst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  <p:sp>
        <p:nvSpPr>
          <p:cNvPr id="23" name="Bogen 22"/>
          <p:cNvSpPr/>
          <p:nvPr/>
        </p:nvSpPr>
        <p:spPr bwMode="auto">
          <a:xfrm rot="9410901">
            <a:off x="5671708" y="3234432"/>
            <a:ext cx="792088" cy="793031"/>
          </a:xfrm>
          <a:prstGeom prst="arc">
            <a:avLst>
              <a:gd name="adj1" fmla="val 17069903"/>
              <a:gd name="adj2" fmla="val 17624036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  <p:sp>
        <p:nvSpPr>
          <p:cNvPr id="24" name="Bogen 23"/>
          <p:cNvSpPr/>
          <p:nvPr/>
        </p:nvSpPr>
        <p:spPr bwMode="auto">
          <a:xfrm rot="9079113" flipH="1" flipV="1">
            <a:off x="5690270" y="3143231"/>
            <a:ext cx="720079" cy="792087"/>
          </a:xfrm>
          <a:prstGeom prst="arc">
            <a:avLst>
              <a:gd name="adj1" fmla="val 16133597"/>
              <a:gd name="adj2" fmla="val 17926526"/>
            </a:avLst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  <p:sp>
        <p:nvSpPr>
          <p:cNvPr id="25" name="Rechteck 24"/>
          <p:cNvSpPr/>
          <p:nvPr/>
        </p:nvSpPr>
        <p:spPr>
          <a:xfrm>
            <a:off x="3761083" y="2324671"/>
            <a:ext cx="1947969" cy="3785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 smtClean="0">
                <a:solidFill>
                  <a:schemeClr val="accent5">
                    <a:lumMod val="50000"/>
                  </a:schemeClr>
                </a:solidFill>
              </a:rPr>
              <a:t>Einfallswinkel </a:t>
            </a:r>
            <a:r>
              <a:rPr lang="el-GR" sz="2000" dirty="0" smtClean="0">
                <a:solidFill>
                  <a:schemeClr val="accent5">
                    <a:lumMod val="50000"/>
                  </a:schemeClr>
                </a:solidFill>
              </a:rPr>
              <a:t>α</a:t>
            </a:r>
            <a:endParaRPr lang="de-DE" sz="20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6" name="Rechteck 25"/>
          <p:cNvSpPr/>
          <p:nvPr/>
        </p:nvSpPr>
        <p:spPr>
          <a:xfrm>
            <a:off x="3429178" y="4553400"/>
            <a:ext cx="2343911" cy="3785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 smtClean="0">
                <a:solidFill>
                  <a:srgbClr val="00B0F0"/>
                </a:solidFill>
              </a:rPr>
              <a:t>Brechungswinkel </a:t>
            </a:r>
            <a:r>
              <a:rPr lang="el-GR" sz="2000" dirty="0" smtClean="0">
                <a:solidFill>
                  <a:srgbClr val="00B0F0"/>
                </a:solidFill>
              </a:rPr>
              <a:t>β</a:t>
            </a:r>
            <a:endParaRPr lang="de-DE" sz="2000" dirty="0">
              <a:solidFill>
                <a:srgbClr val="00B0F0"/>
              </a:solidFill>
            </a:endParaRPr>
          </a:p>
        </p:txBody>
      </p:sp>
      <p:sp>
        <p:nvSpPr>
          <p:cNvPr id="3" name="Pfeil nach rechts 2"/>
          <p:cNvSpPr/>
          <p:nvPr/>
        </p:nvSpPr>
        <p:spPr bwMode="auto">
          <a:xfrm rot="14518374">
            <a:off x="2887730" y="4219909"/>
            <a:ext cx="720080" cy="216024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  <p:sp>
        <p:nvSpPr>
          <p:cNvPr id="28" name="Pfeil nach rechts 27"/>
          <p:cNvSpPr/>
          <p:nvPr/>
        </p:nvSpPr>
        <p:spPr bwMode="auto">
          <a:xfrm rot="18542162">
            <a:off x="5533163" y="4190874"/>
            <a:ext cx="657519" cy="216024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  <p:sp>
        <p:nvSpPr>
          <p:cNvPr id="29" name="Pfeil nach rechts 28"/>
          <p:cNvSpPr/>
          <p:nvPr/>
        </p:nvSpPr>
        <p:spPr bwMode="auto">
          <a:xfrm rot="8290205">
            <a:off x="3213608" y="2797763"/>
            <a:ext cx="720080" cy="216024"/>
          </a:xfrm>
          <a:prstGeom prst="rightArrow">
            <a:avLst/>
          </a:prstGeom>
          <a:solidFill>
            <a:srgbClr val="00B050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  <p:sp>
        <p:nvSpPr>
          <p:cNvPr id="30" name="Pfeil nach rechts 29"/>
          <p:cNvSpPr/>
          <p:nvPr/>
        </p:nvSpPr>
        <p:spPr bwMode="auto">
          <a:xfrm rot="3693667">
            <a:off x="5518232" y="2711485"/>
            <a:ext cx="584091" cy="216024"/>
          </a:xfrm>
          <a:prstGeom prst="rightArrow">
            <a:avLst/>
          </a:prstGeom>
          <a:solidFill>
            <a:srgbClr val="00B050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  <p:cxnSp>
        <p:nvCxnSpPr>
          <p:cNvPr id="13" name="Gerader Verbinder 6"/>
          <p:cNvCxnSpPr/>
          <p:nvPr/>
        </p:nvCxnSpPr>
        <p:spPr>
          <a:xfrm>
            <a:off x="6053613" y="2473948"/>
            <a:ext cx="17367" cy="2314001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dash"/>
            <a:miter lim="800000"/>
          </a:ln>
          <a:effectLst/>
        </p:spPr>
      </p:cxnSp>
      <p:cxnSp>
        <p:nvCxnSpPr>
          <p:cNvPr id="16" name="Gerader Verbinder 11"/>
          <p:cNvCxnSpPr/>
          <p:nvPr/>
        </p:nvCxnSpPr>
        <p:spPr>
          <a:xfrm>
            <a:off x="3074526" y="2481527"/>
            <a:ext cx="7767" cy="2306422"/>
          </a:xfrm>
          <a:prstGeom prst="line">
            <a:avLst/>
          </a:prstGeom>
          <a:noFill/>
          <a:ln w="25400" cap="flat" cmpd="sng" algn="ctr">
            <a:solidFill>
              <a:sysClr val="windowText" lastClr="000000"/>
            </a:solidFill>
            <a:prstDash val="dash"/>
            <a:miter lim="800000"/>
          </a:ln>
          <a:effectLst/>
        </p:spPr>
      </p:cxnSp>
      <p:cxnSp>
        <p:nvCxnSpPr>
          <p:cNvPr id="37" name="Gerader Verbinder 10"/>
          <p:cNvCxnSpPr/>
          <p:nvPr/>
        </p:nvCxnSpPr>
        <p:spPr>
          <a:xfrm flipH="1">
            <a:off x="1727944" y="3563813"/>
            <a:ext cx="1368154" cy="1132679"/>
          </a:xfrm>
          <a:prstGeom prst="line">
            <a:avLst/>
          </a:prstGeom>
          <a:noFill/>
          <a:ln w="25400" cap="flat" cmpd="sng" algn="ctr">
            <a:solidFill>
              <a:srgbClr val="FFC000"/>
            </a:solidFill>
            <a:prstDash val="dash"/>
            <a:miter lim="800000"/>
          </a:ln>
          <a:effectLst/>
        </p:spPr>
      </p:cxnSp>
      <p:cxnSp>
        <p:nvCxnSpPr>
          <p:cNvPr id="40" name="Gerader Verbinder 9"/>
          <p:cNvCxnSpPr/>
          <p:nvPr/>
        </p:nvCxnSpPr>
        <p:spPr>
          <a:xfrm>
            <a:off x="6048424" y="3563813"/>
            <a:ext cx="936104" cy="1656184"/>
          </a:xfrm>
          <a:prstGeom prst="line">
            <a:avLst/>
          </a:prstGeom>
          <a:noFill/>
          <a:ln w="25400" cap="flat" cmpd="sng" algn="ctr">
            <a:solidFill>
              <a:srgbClr val="FFC000"/>
            </a:solidFill>
            <a:prstDash val="dash"/>
            <a:miter lim="800000"/>
          </a:ln>
          <a:effectLst/>
        </p:spPr>
      </p:cxnSp>
      <p:sp>
        <p:nvSpPr>
          <p:cNvPr id="36" name="Pfeil nach rechts 35"/>
          <p:cNvSpPr/>
          <p:nvPr/>
        </p:nvSpPr>
        <p:spPr bwMode="auto">
          <a:xfrm rot="2944092">
            <a:off x="1974823" y="4529457"/>
            <a:ext cx="456589" cy="202539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  <p:sp>
        <p:nvSpPr>
          <p:cNvPr id="43" name="Pfeil nach rechts 42"/>
          <p:cNvSpPr/>
          <p:nvPr/>
        </p:nvSpPr>
        <p:spPr bwMode="auto">
          <a:xfrm rot="8934892">
            <a:off x="6257243" y="4578070"/>
            <a:ext cx="387092" cy="202539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318168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2" grpId="0" animBg="1"/>
      <p:bldP spid="2" grpId="0" animBg="1"/>
      <p:bldP spid="21" grpId="0" animBg="1"/>
      <p:bldP spid="23" grpId="0" animBg="1"/>
      <p:bldP spid="24" grpId="0" animBg="1"/>
      <p:bldP spid="25" grpId="0"/>
      <p:bldP spid="26" grpId="0"/>
      <p:bldP spid="3" grpId="0" animBg="1"/>
      <p:bldP spid="28" grpId="0" animBg="1"/>
      <p:bldP spid="29" grpId="0" animBg="1"/>
      <p:bldP spid="30" grpId="0" animBg="1"/>
      <p:bldP spid="36" grpId="0" animBg="1"/>
      <p:bldP spid="4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5" descr="C:\Users\tiburskije\Desktop\FlippedClassroom Physik\02_Optik\06_Brechung\06c_Glaskoerp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6296" y="4396247"/>
            <a:ext cx="3600000" cy="2363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154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485236" y="4643933"/>
            <a:ext cx="1152128" cy="2516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7639846" y="2731205"/>
            <a:ext cx="2440779" cy="1728788"/>
          </a:xfrm>
          <a:prstGeom prst="wedgeEllipseCallout">
            <a:avLst>
              <a:gd name="adj1" fmla="val -7166"/>
              <a:gd name="adj2" fmla="val 66430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Aber wie konstruiert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man das nun?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10" name="AutoShape 6"/>
          <p:cNvSpPr>
            <a:spLocks noChangeArrowheads="1"/>
          </p:cNvSpPr>
          <p:nvPr/>
        </p:nvSpPr>
        <p:spPr bwMode="auto">
          <a:xfrm>
            <a:off x="121593" y="2731248"/>
            <a:ext cx="1980257" cy="1796930"/>
          </a:xfrm>
          <a:prstGeom prst="wedgeEllipseCallout">
            <a:avLst>
              <a:gd name="adj1" fmla="val -1984"/>
              <a:gd name="adj2" fmla="val 64702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Pass auf!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So geht’s …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49157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4000" smtClean="0"/>
              <a:t>Optik</a:t>
            </a:r>
          </a:p>
        </p:txBody>
      </p:sp>
      <p:sp>
        <p:nvSpPr>
          <p:cNvPr id="49158" name="Rectangle 2"/>
          <p:cNvSpPr txBox="1">
            <a:spLocks noChangeArrowheads="1"/>
          </p:cNvSpPr>
          <p:nvPr/>
        </p:nvSpPr>
        <p:spPr bwMode="auto">
          <a:xfrm>
            <a:off x="539750" y="733425"/>
            <a:ext cx="9070975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28224" rIns="0" bIns="0" anchor="ctr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algn="ctr" eaLnBrk="1"/>
            <a:r>
              <a:rPr lang="de-DE" sz="2800" dirty="0"/>
              <a:t>Brechung des Lichtes</a:t>
            </a:r>
          </a:p>
        </p:txBody>
      </p:sp>
      <p:pic>
        <p:nvPicPr>
          <p:cNvPr id="2051" name="Picture 3" descr="C:\Users\tiburskije\Desktop\FlippedClassroom Physik\02_Optik\05_Reflexion\00_Lichtquelle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1850" y="2132013"/>
            <a:ext cx="276225" cy="276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tiburskije\Desktop\FlippedClassroom Physik\02_Optik\05_Reflexion\04c_Lot_schmal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6721" y="2387339"/>
            <a:ext cx="819150" cy="246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tiburskije\Desktop\FlippedClassroom Physik\02_Optik\05_Reflexion\geodreieck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356174">
            <a:off x="1317798" y="4125487"/>
            <a:ext cx="5487100" cy="275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9" name="Gerade Verbindung 18"/>
          <p:cNvCxnSpPr/>
          <p:nvPr/>
        </p:nvCxnSpPr>
        <p:spPr bwMode="auto">
          <a:xfrm>
            <a:off x="4896296" y="4396247"/>
            <a:ext cx="1224136" cy="2363773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1" name="Picture 8" descr="http://www.sn.schule.de/~ms16l/virtuelle_schule/Paul/pauls_webseite/paul_buch.gif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39849" y="4854314"/>
            <a:ext cx="1368152" cy="2394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Gerade Verbindung 2"/>
          <p:cNvCxnSpPr/>
          <p:nvPr/>
        </p:nvCxnSpPr>
        <p:spPr bwMode="auto">
          <a:xfrm>
            <a:off x="2239962" y="2270125"/>
            <a:ext cx="2656334" cy="2126123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AutoShape 6"/>
          <p:cNvSpPr>
            <a:spLocks noChangeArrowheads="1"/>
          </p:cNvSpPr>
          <p:nvPr/>
        </p:nvSpPr>
        <p:spPr bwMode="auto">
          <a:xfrm>
            <a:off x="719832" y="3035326"/>
            <a:ext cx="1534418" cy="1188773"/>
          </a:xfrm>
          <a:prstGeom prst="wedgeEllipseCallout">
            <a:avLst>
              <a:gd name="adj1" fmla="val -26194"/>
              <a:gd name="adj2" fmla="val 94348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Fertig!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23" name="AutoShape 6"/>
          <p:cNvSpPr>
            <a:spLocks noChangeArrowheads="1"/>
          </p:cNvSpPr>
          <p:nvPr/>
        </p:nvSpPr>
        <p:spPr bwMode="auto">
          <a:xfrm>
            <a:off x="7792247" y="2883605"/>
            <a:ext cx="1845118" cy="1256272"/>
          </a:xfrm>
          <a:prstGeom prst="wedgeEllipseCallout">
            <a:avLst>
              <a:gd name="adj1" fmla="val 61"/>
              <a:gd name="adj2" fmla="val 101307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Aha!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Ganz einfach!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2736056" y="7074190"/>
            <a:ext cx="4320480" cy="34996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Konstruktion des gebrochenen Strahls.</a:t>
            </a:r>
            <a:endParaRPr lang="de-DE" dirty="0"/>
          </a:p>
        </p:txBody>
      </p:sp>
      <p:pic>
        <p:nvPicPr>
          <p:cNvPr id="24" name="Picture 5" descr="C:\Users\tiburskije\Desktop\FlippedClassroom Physik\02_Optik\05_Reflexion\geodreieck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3529110" y="3019884"/>
            <a:ext cx="5487100" cy="275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6" name="Gerade Verbindung 25"/>
          <p:cNvCxnSpPr/>
          <p:nvPr/>
        </p:nvCxnSpPr>
        <p:spPr bwMode="auto">
          <a:xfrm>
            <a:off x="4896296" y="4390018"/>
            <a:ext cx="1728192" cy="1406043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C00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7" name="Picture 5" descr="C:\Users\tiburskije\Desktop\FlippedClassroom Physik\02_Optik\05_Reflexion\geodreieck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714755">
            <a:off x="950367" y="3741490"/>
            <a:ext cx="5487100" cy="275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Pfeil nach rechts 27"/>
          <p:cNvSpPr/>
          <p:nvPr/>
        </p:nvSpPr>
        <p:spPr bwMode="auto">
          <a:xfrm rot="7838233">
            <a:off x="5780480" y="5896894"/>
            <a:ext cx="806798" cy="202539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6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nimBg="1"/>
      <p:bldP spid="3078" grpId="1" animBg="1"/>
      <p:bldP spid="10" grpId="0" animBg="1"/>
      <p:bldP spid="10" grpId="1" animBg="1"/>
      <p:bldP spid="22" grpId="0" animBg="1"/>
      <p:bldP spid="22" grpId="1" animBg="1"/>
      <p:bldP spid="23" grpId="0" animBg="1"/>
      <p:bldP spid="23" grpId="1" animBg="1"/>
      <p:bldP spid="28" grpId="0" animBg="1"/>
      <p:bldP spid="28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tiburskije\Desktop\FlippedClassroom Physik\02_Optik\06_Brechung\05b_Winkelscheibe_unte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528252">
            <a:off x="4291058" y="2335912"/>
            <a:ext cx="2635420" cy="2542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hteck 2"/>
          <p:cNvSpPr/>
          <p:nvPr/>
        </p:nvSpPr>
        <p:spPr bwMode="auto">
          <a:xfrm>
            <a:off x="1511920" y="3500411"/>
            <a:ext cx="780281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  <p:pic>
        <p:nvPicPr>
          <p:cNvPr id="49154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640712" y="4883844"/>
            <a:ext cx="1152128" cy="2516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9157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4000" smtClean="0"/>
              <a:t>Optik</a:t>
            </a:r>
          </a:p>
        </p:txBody>
      </p:sp>
      <p:sp>
        <p:nvSpPr>
          <p:cNvPr id="49158" name="Rectangle 2"/>
          <p:cNvSpPr txBox="1">
            <a:spLocks noChangeArrowheads="1"/>
          </p:cNvSpPr>
          <p:nvPr/>
        </p:nvSpPr>
        <p:spPr bwMode="auto">
          <a:xfrm>
            <a:off x="539750" y="733425"/>
            <a:ext cx="9070975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28224" rIns="0" bIns="0" anchor="ctr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algn="ctr" eaLnBrk="1"/>
            <a:r>
              <a:rPr lang="de-DE" sz="2800" dirty="0"/>
              <a:t>Reflexion des Lichtes</a:t>
            </a:r>
          </a:p>
        </p:txBody>
      </p:sp>
      <p:pic>
        <p:nvPicPr>
          <p:cNvPr id="2051" name="Picture 3" descr="C:\Users\tiburskije\Desktop\FlippedClassroom Physik\02_Optik\05_Reflexion\00_Lichtquelle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3928" y="3506315"/>
            <a:ext cx="276225" cy="276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312" y="5004494"/>
            <a:ext cx="1365250" cy="2395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feld 12"/>
          <p:cNvSpPr txBox="1"/>
          <p:nvPr/>
        </p:nvSpPr>
        <p:spPr>
          <a:xfrm>
            <a:off x="2664048" y="1405996"/>
            <a:ext cx="4877453" cy="34996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Schülerexperiment zum Brechungsgesetz:</a:t>
            </a:r>
            <a:endParaRPr lang="de-DE" dirty="0"/>
          </a:p>
        </p:txBody>
      </p:sp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2077339" y="4965450"/>
            <a:ext cx="3531427" cy="1176487"/>
          </a:xfrm>
          <a:prstGeom prst="wedgeEllipseCallout">
            <a:avLst>
              <a:gd name="adj1" fmla="val -60786"/>
              <a:gd name="adj2" fmla="val -13587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Und man kann jederzeit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die Winkel ablesen!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10" name="AutoShape 6"/>
          <p:cNvSpPr>
            <a:spLocks noChangeArrowheads="1"/>
          </p:cNvSpPr>
          <p:nvPr/>
        </p:nvSpPr>
        <p:spPr bwMode="auto">
          <a:xfrm>
            <a:off x="6744219" y="2483693"/>
            <a:ext cx="3023493" cy="1434134"/>
          </a:xfrm>
          <a:prstGeom prst="wedgeEllipseCallout">
            <a:avLst>
              <a:gd name="adj1" fmla="val 23150"/>
              <a:gd name="adj2" fmla="val 117335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… und so das 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Brechungsgesetz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bestätigen!</a:t>
            </a:r>
            <a:endParaRPr lang="de-DE" dirty="0">
              <a:solidFill>
                <a:srgbClr val="000000"/>
              </a:solidFill>
            </a:endParaRPr>
          </a:p>
        </p:txBody>
      </p:sp>
      <p:cxnSp>
        <p:nvCxnSpPr>
          <p:cNvPr id="14" name="Gerade Verbindung 13"/>
          <p:cNvCxnSpPr/>
          <p:nvPr/>
        </p:nvCxnSpPr>
        <p:spPr bwMode="auto">
          <a:xfrm>
            <a:off x="1733037" y="3639168"/>
            <a:ext cx="3875729" cy="27311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>
            <a:off x="5608766" y="3666479"/>
            <a:ext cx="3553035" cy="850455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Bogen 20"/>
          <p:cNvSpPr/>
          <p:nvPr/>
        </p:nvSpPr>
        <p:spPr bwMode="auto">
          <a:xfrm rot="6289404">
            <a:off x="5272928" y="3291566"/>
            <a:ext cx="792088" cy="793031"/>
          </a:xfrm>
          <a:prstGeom prst="arc">
            <a:avLst>
              <a:gd name="adj1" fmla="val 16153308"/>
              <a:gd name="adj2" fmla="val 16598929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  <p:sp>
        <p:nvSpPr>
          <p:cNvPr id="22" name="Bogen 21"/>
          <p:cNvSpPr/>
          <p:nvPr/>
        </p:nvSpPr>
        <p:spPr bwMode="auto">
          <a:xfrm rot="5400000" flipH="1" flipV="1">
            <a:off x="5220332" y="3256779"/>
            <a:ext cx="720079" cy="792087"/>
          </a:xfrm>
          <a:prstGeom prst="arc">
            <a:avLst>
              <a:gd name="adj1" fmla="val 16216283"/>
              <a:gd name="adj2" fmla="val 17478746"/>
            </a:avLst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398014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nimBg="1"/>
      <p:bldP spid="3078" grpId="1" animBg="1"/>
      <p:bldP spid="10" grpId="0" animBg="1"/>
      <p:bldP spid="10" grpId="1" animBg="1"/>
      <p:bldP spid="21" grpId="0" animBg="1"/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tiburskije\Desktop\FlippedClassroom Physik\02_Optik\06_Brechung\05b_Winkelscheibe_unte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117263">
            <a:off x="4291058" y="2335912"/>
            <a:ext cx="2635420" cy="2542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hteck 2"/>
          <p:cNvSpPr/>
          <p:nvPr/>
        </p:nvSpPr>
        <p:spPr bwMode="auto">
          <a:xfrm>
            <a:off x="1511920" y="3500411"/>
            <a:ext cx="780281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  <p:pic>
        <p:nvPicPr>
          <p:cNvPr id="49154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640712" y="4883844"/>
            <a:ext cx="1152128" cy="2516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9157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4000" smtClean="0"/>
              <a:t>Optik</a:t>
            </a:r>
          </a:p>
        </p:txBody>
      </p:sp>
      <p:sp>
        <p:nvSpPr>
          <p:cNvPr id="49158" name="Rectangle 2"/>
          <p:cNvSpPr txBox="1">
            <a:spLocks noChangeArrowheads="1"/>
          </p:cNvSpPr>
          <p:nvPr/>
        </p:nvSpPr>
        <p:spPr bwMode="auto">
          <a:xfrm>
            <a:off x="539750" y="733425"/>
            <a:ext cx="9070975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28224" rIns="0" bIns="0" anchor="ctr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algn="ctr" eaLnBrk="1"/>
            <a:r>
              <a:rPr lang="de-DE" sz="2800" dirty="0" smtClean="0"/>
              <a:t>Brechung des </a:t>
            </a:r>
            <a:r>
              <a:rPr lang="de-DE" sz="2800" dirty="0"/>
              <a:t>Lichtes</a:t>
            </a:r>
          </a:p>
        </p:txBody>
      </p:sp>
      <p:pic>
        <p:nvPicPr>
          <p:cNvPr id="2051" name="Picture 3" descr="C:\Users\tiburskije\Desktop\FlippedClassroom Physik\02_Optik\05_Reflexion\00_Lichtquelle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3928" y="3506315"/>
            <a:ext cx="276225" cy="276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312" y="5004494"/>
            <a:ext cx="1365250" cy="2395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feld 12"/>
          <p:cNvSpPr txBox="1"/>
          <p:nvPr/>
        </p:nvSpPr>
        <p:spPr>
          <a:xfrm>
            <a:off x="2664048" y="1405996"/>
            <a:ext cx="4877453" cy="34996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Schülerexperiment zum Brechungsgesetz:</a:t>
            </a:r>
            <a:endParaRPr lang="de-DE" dirty="0"/>
          </a:p>
        </p:txBody>
      </p:sp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2077339" y="4965450"/>
            <a:ext cx="3531427" cy="1176487"/>
          </a:xfrm>
          <a:prstGeom prst="wedgeEllipseCallout">
            <a:avLst>
              <a:gd name="adj1" fmla="val -60786"/>
              <a:gd name="adj2" fmla="val -13587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Dreht man die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Winkelscheibe …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10" name="AutoShape 6"/>
          <p:cNvSpPr>
            <a:spLocks noChangeArrowheads="1"/>
          </p:cNvSpPr>
          <p:nvPr/>
        </p:nvSpPr>
        <p:spPr bwMode="auto">
          <a:xfrm>
            <a:off x="6744219" y="2483693"/>
            <a:ext cx="3023493" cy="1434134"/>
          </a:xfrm>
          <a:prstGeom prst="wedgeEllipseCallout">
            <a:avLst>
              <a:gd name="adj1" fmla="val 23150"/>
              <a:gd name="adj2" fmla="val 117335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… kann man die neuen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Winkel ablesen!</a:t>
            </a:r>
            <a:endParaRPr lang="de-DE" dirty="0">
              <a:solidFill>
                <a:srgbClr val="000000"/>
              </a:solidFill>
            </a:endParaRPr>
          </a:p>
        </p:txBody>
      </p:sp>
      <p:cxnSp>
        <p:nvCxnSpPr>
          <p:cNvPr id="14" name="Gerade Verbindung 13"/>
          <p:cNvCxnSpPr/>
          <p:nvPr/>
        </p:nvCxnSpPr>
        <p:spPr bwMode="auto">
          <a:xfrm>
            <a:off x="1733037" y="3639168"/>
            <a:ext cx="3847334" cy="2731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>
            <a:off x="5587418" y="3666478"/>
            <a:ext cx="3269318" cy="1409503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Bogen 20"/>
          <p:cNvSpPr/>
          <p:nvPr/>
        </p:nvSpPr>
        <p:spPr bwMode="auto">
          <a:xfrm rot="6871924">
            <a:off x="5191374" y="3269963"/>
            <a:ext cx="792088" cy="793031"/>
          </a:xfrm>
          <a:prstGeom prst="arc">
            <a:avLst>
              <a:gd name="adj1" fmla="val 16153308"/>
              <a:gd name="adj2" fmla="val 1758523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  <p:sp>
        <p:nvSpPr>
          <p:cNvPr id="22" name="Bogen 21"/>
          <p:cNvSpPr/>
          <p:nvPr/>
        </p:nvSpPr>
        <p:spPr bwMode="auto">
          <a:xfrm rot="5400000" flipH="1" flipV="1">
            <a:off x="5220332" y="3256779"/>
            <a:ext cx="720079" cy="792087"/>
          </a:xfrm>
          <a:prstGeom prst="arc">
            <a:avLst>
              <a:gd name="adj1" fmla="val 16216283"/>
              <a:gd name="adj2" fmla="val 19045012"/>
            </a:avLst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765781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nimBg="1"/>
      <p:bldP spid="3078" grpId="1" animBg="1"/>
      <p:bldP spid="10" grpId="0" animBg="1"/>
      <p:bldP spid="10" grpId="1" animBg="1"/>
      <p:bldP spid="21" grpId="0" animBg="1"/>
      <p:bldP spid="2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Bogen 24"/>
          <p:cNvSpPr/>
          <p:nvPr/>
        </p:nvSpPr>
        <p:spPr bwMode="auto">
          <a:xfrm rot="16200000" flipH="1" flipV="1">
            <a:off x="6768504" y="3959857"/>
            <a:ext cx="720079" cy="792087"/>
          </a:xfrm>
          <a:prstGeom prst="arc">
            <a:avLst>
              <a:gd name="adj1" fmla="val 16216283"/>
              <a:gd name="adj2" fmla="val 19045012"/>
            </a:avLst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983086">
            <a:off x="4477931" y="3211175"/>
            <a:ext cx="3741347" cy="160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hteck 2"/>
          <p:cNvSpPr/>
          <p:nvPr/>
        </p:nvSpPr>
        <p:spPr bwMode="auto">
          <a:xfrm>
            <a:off x="1511920" y="3500411"/>
            <a:ext cx="780281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  <p:pic>
        <p:nvPicPr>
          <p:cNvPr id="49154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561600" y="5317094"/>
            <a:ext cx="970104" cy="2118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9157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4000" smtClean="0"/>
              <a:t>Optik</a:t>
            </a:r>
          </a:p>
        </p:txBody>
      </p:sp>
      <p:sp>
        <p:nvSpPr>
          <p:cNvPr id="49158" name="Rectangle 2"/>
          <p:cNvSpPr txBox="1">
            <a:spLocks noChangeArrowheads="1"/>
          </p:cNvSpPr>
          <p:nvPr/>
        </p:nvSpPr>
        <p:spPr bwMode="auto">
          <a:xfrm>
            <a:off x="539750" y="733425"/>
            <a:ext cx="9070975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28224" rIns="0" bIns="0" anchor="ctr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algn="ctr" eaLnBrk="1"/>
            <a:r>
              <a:rPr lang="de-DE" sz="2800" dirty="0" smtClean="0"/>
              <a:t>Brechung des </a:t>
            </a:r>
            <a:r>
              <a:rPr lang="de-DE" sz="2800" dirty="0"/>
              <a:t>Lichtes</a:t>
            </a:r>
          </a:p>
        </p:txBody>
      </p:sp>
      <p:pic>
        <p:nvPicPr>
          <p:cNvPr id="2051" name="Picture 3" descr="C:\Users\tiburskije\Desktop\FlippedClassroom Physik\02_Optik\05_Reflexion\00_Lichtquelle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3928" y="3506315"/>
            <a:ext cx="276225" cy="276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88" y="5399731"/>
            <a:ext cx="1160355" cy="20360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feld 12"/>
          <p:cNvSpPr txBox="1"/>
          <p:nvPr/>
        </p:nvSpPr>
        <p:spPr>
          <a:xfrm>
            <a:off x="2664048" y="1405996"/>
            <a:ext cx="4877453" cy="607602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Lichtdurchgang durch Glaskörper:</a:t>
            </a:r>
          </a:p>
          <a:p>
            <a:pPr algn="ctr"/>
            <a:r>
              <a:rPr lang="de-DE" b="1" dirty="0" smtClean="0"/>
              <a:t>Die planparallele Platte</a:t>
            </a:r>
            <a:endParaRPr lang="de-DE" b="1" dirty="0"/>
          </a:p>
        </p:txBody>
      </p:sp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185788" y="3923853"/>
            <a:ext cx="3072503" cy="1176487"/>
          </a:xfrm>
          <a:prstGeom prst="wedgeEllipseCallout">
            <a:avLst>
              <a:gd name="adj1" fmla="val -28235"/>
              <a:gd name="adj2" fmla="val 81947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Wenn Licht durch eine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Scheibe fällt,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dann wird alles …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10" name="AutoShape 6"/>
          <p:cNvSpPr>
            <a:spLocks noChangeArrowheads="1"/>
          </p:cNvSpPr>
          <p:nvPr/>
        </p:nvSpPr>
        <p:spPr bwMode="auto">
          <a:xfrm>
            <a:off x="2577344" y="5979807"/>
            <a:ext cx="3023493" cy="1434134"/>
          </a:xfrm>
          <a:prstGeom prst="wedgeEllipseCallout">
            <a:avLst>
              <a:gd name="adj1" fmla="val -56869"/>
              <a:gd name="adj2" fmla="val -69959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… wird ALLES parallel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versetzt!!</a:t>
            </a:r>
            <a:endParaRPr lang="de-DE" dirty="0">
              <a:solidFill>
                <a:srgbClr val="000000"/>
              </a:solidFill>
            </a:endParaRPr>
          </a:p>
        </p:txBody>
      </p:sp>
      <p:cxnSp>
        <p:nvCxnSpPr>
          <p:cNvPr id="14" name="Gerade Verbindung 13"/>
          <p:cNvCxnSpPr/>
          <p:nvPr/>
        </p:nvCxnSpPr>
        <p:spPr bwMode="auto">
          <a:xfrm>
            <a:off x="1733037" y="3639168"/>
            <a:ext cx="3847334" cy="2731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>
            <a:off x="5587418" y="3666478"/>
            <a:ext cx="1541126" cy="689423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Bogen 20"/>
          <p:cNvSpPr/>
          <p:nvPr/>
        </p:nvSpPr>
        <p:spPr bwMode="auto">
          <a:xfrm rot="6871924">
            <a:off x="5191374" y="3269963"/>
            <a:ext cx="792088" cy="793031"/>
          </a:xfrm>
          <a:prstGeom prst="arc">
            <a:avLst>
              <a:gd name="adj1" fmla="val 16153308"/>
              <a:gd name="adj2" fmla="val 1758523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  <p:sp>
        <p:nvSpPr>
          <p:cNvPr id="22" name="Bogen 21"/>
          <p:cNvSpPr/>
          <p:nvPr/>
        </p:nvSpPr>
        <p:spPr bwMode="auto">
          <a:xfrm rot="5400000" flipH="1" flipV="1">
            <a:off x="5220332" y="3256779"/>
            <a:ext cx="720079" cy="792087"/>
          </a:xfrm>
          <a:prstGeom prst="arc">
            <a:avLst>
              <a:gd name="adj1" fmla="val 16216283"/>
              <a:gd name="adj2" fmla="val 19045012"/>
            </a:avLst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  <p:cxnSp>
        <p:nvCxnSpPr>
          <p:cNvPr id="24" name="Gerade Verbindung 23"/>
          <p:cNvCxnSpPr/>
          <p:nvPr/>
        </p:nvCxnSpPr>
        <p:spPr bwMode="auto">
          <a:xfrm>
            <a:off x="7128544" y="4356519"/>
            <a:ext cx="3847334" cy="2731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7" name="Picture 4" descr="C:\Users\tiburskije\Desktop\FlippedClassroom Physik\02_Optik\05_Reflexion\04c_Lot_schmal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972324">
            <a:off x="4620425" y="1847962"/>
            <a:ext cx="819150" cy="246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Bogen 25"/>
          <p:cNvSpPr/>
          <p:nvPr/>
        </p:nvSpPr>
        <p:spPr bwMode="auto">
          <a:xfrm rot="17785160">
            <a:off x="6709279" y="3959384"/>
            <a:ext cx="792088" cy="793031"/>
          </a:xfrm>
          <a:prstGeom prst="arc">
            <a:avLst>
              <a:gd name="adj1" fmla="val 16153308"/>
              <a:gd name="adj2" fmla="val 1758523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  <p:pic>
        <p:nvPicPr>
          <p:cNvPr id="23" name="Picture 4" descr="C:\Users\tiburskije\Desktop\FlippedClassroom Physik\02_Optik\05_Reflexion\04c_Lot_schmal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972324">
            <a:off x="6164429" y="2554955"/>
            <a:ext cx="819150" cy="246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7" name="Gerade Verbindung 26"/>
          <p:cNvCxnSpPr/>
          <p:nvPr/>
        </p:nvCxnSpPr>
        <p:spPr bwMode="auto">
          <a:xfrm>
            <a:off x="5452772" y="3666478"/>
            <a:ext cx="5420188" cy="2731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C00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9720420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3078" grpId="0" animBg="1"/>
      <p:bldP spid="3078" grpId="1" animBg="1"/>
      <p:bldP spid="10" grpId="0" animBg="1"/>
      <p:bldP spid="10" grpId="1" animBg="1"/>
      <p:bldP spid="21" grpId="0" animBg="1"/>
      <p:bldP spid="22" grpId="0" animBg="1"/>
      <p:bldP spid="2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tiburskije\Desktop\FlippedClassroom Physik\02_Optik\06_Brechung\06d_Glasprism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53519">
            <a:off x="4631713" y="2373769"/>
            <a:ext cx="3647306" cy="2939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Bogen 24"/>
          <p:cNvSpPr/>
          <p:nvPr/>
        </p:nvSpPr>
        <p:spPr bwMode="auto">
          <a:xfrm rot="15130966" flipH="1" flipV="1">
            <a:off x="7104411" y="4116053"/>
            <a:ext cx="720079" cy="792087"/>
          </a:xfrm>
          <a:prstGeom prst="arc">
            <a:avLst>
              <a:gd name="adj1" fmla="val 16216283"/>
              <a:gd name="adj2" fmla="val 20027284"/>
            </a:avLst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  <p:sp>
        <p:nvSpPr>
          <p:cNvPr id="3" name="Rechteck 2"/>
          <p:cNvSpPr/>
          <p:nvPr/>
        </p:nvSpPr>
        <p:spPr bwMode="auto">
          <a:xfrm>
            <a:off x="1511920" y="3500411"/>
            <a:ext cx="780281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  <p:pic>
        <p:nvPicPr>
          <p:cNvPr id="49154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561600" y="5317094"/>
            <a:ext cx="970104" cy="2118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9157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4000" smtClean="0"/>
              <a:t>Optik</a:t>
            </a:r>
          </a:p>
        </p:txBody>
      </p:sp>
      <p:sp>
        <p:nvSpPr>
          <p:cNvPr id="49158" name="Rectangle 2"/>
          <p:cNvSpPr txBox="1">
            <a:spLocks noChangeArrowheads="1"/>
          </p:cNvSpPr>
          <p:nvPr/>
        </p:nvSpPr>
        <p:spPr bwMode="auto">
          <a:xfrm>
            <a:off x="539750" y="733425"/>
            <a:ext cx="9070975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28224" rIns="0" bIns="0" anchor="ctr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algn="ctr" eaLnBrk="1"/>
            <a:r>
              <a:rPr lang="de-DE" sz="2800" dirty="0" smtClean="0"/>
              <a:t>Brechung des </a:t>
            </a:r>
            <a:r>
              <a:rPr lang="de-DE" sz="2800" dirty="0"/>
              <a:t>Lichtes</a:t>
            </a:r>
          </a:p>
        </p:txBody>
      </p:sp>
      <p:pic>
        <p:nvPicPr>
          <p:cNvPr id="2051" name="Picture 3" descr="C:\Users\tiburskije\Desktop\FlippedClassroom Physik\02_Optik\05_Reflexion\00_Lichtquelle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3928" y="3506315"/>
            <a:ext cx="276225" cy="276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88" y="5399731"/>
            <a:ext cx="1160355" cy="20360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feld 12"/>
          <p:cNvSpPr txBox="1"/>
          <p:nvPr/>
        </p:nvSpPr>
        <p:spPr>
          <a:xfrm>
            <a:off x="2664048" y="1405996"/>
            <a:ext cx="4877453" cy="607602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Lichtdurchgang durch Glaskörper:</a:t>
            </a:r>
          </a:p>
          <a:p>
            <a:pPr algn="ctr"/>
            <a:r>
              <a:rPr lang="de-DE" b="1" dirty="0" smtClean="0"/>
              <a:t>Das Glasprisma</a:t>
            </a:r>
            <a:endParaRPr lang="de-DE" b="1" dirty="0"/>
          </a:p>
        </p:txBody>
      </p:sp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185788" y="3923853"/>
            <a:ext cx="3072503" cy="1176487"/>
          </a:xfrm>
          <a:prstGeom prst="wedgeEllipseCallout">
            <a:avLst>
              <a:gd name="adj1" fmla="val -28235"/>
              <a:gd name="adj2" fmla="val 81947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Bei einem Glasprisma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wird das Licht …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10" name="AutoShape 6"/>
          <p:cNvSpPr>
            <a:spLocks noChangeArrowheads="1"/>
          </p:cNvSpPr>
          <p:nvPr/>
        </p:nvSpPr>
        <p:spPr bwMode="auto">
          <a:xfrm>
            <a:off x="2577344" y="5979807"/>
            <a:ext cx="3023493" cy="1434134"/>
          </a:xfrm>
          <a:prstGeom prst="wedgeEllipseCallout">
            <a:avLst>
              <a:gd name="adj1" fmla="val -56869"/>
              <a:gd name="adj2" fmla="val -69959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… in die gleiche Richtung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gebrochen. Die Brechung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verstärkt sich also!!</a:t>
            </a:r>
            <a:endParaRPr lang="de-DE" dirty="0">
              <a:solidFill>
                <a:srgbClr val="000000"/>
              </a:solidFill>
            </a:endParaRPr>
          </a:p>
        </p:txBody>
      </p:sp>
      <p:cxnSp>
        <p:nvCxnSpPr>
          <p:cNvPr id="14" name="Gerade Verbindung 13"/>
          <p:cNvCxnSpPr/>
          <p:nvPr/>
        </p:nvCxnSpPr>
        <p:spPr bwMode="auto">
          <a:xfrm>
            <a:off x="1733037" y="3639168"/>
            <a:ext cx="3847334" cy="2731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>
            <a:off x="5587418" y="3666478"/>
            <a:ext cx="1901166" cy="84561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Bogen 20"/>
          <p:cNvSpPr/>
          <p:nvPr/>
        </p:nvSpPr>
        <p:spPr bwMode="auto">
          <a:xfrm rot="6871924">
            <a:off x="5191374" y="3269963"/>
            <a:ext cx="792088" cy="793031"/>
          </a:xfrm>
          <a:prstGeom prst="arc">
            <a:avLst>
              <a:gd name="adj1" fmla="val 16153308"/>
              <a:gd name="adj2" fmla="val 1758523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  <p:sp>
        <p:nvSpPr>
          <p:cNvPr id="22" name="Bogen 21"/>
          <p:cNvSpPr/>
          <p:nvPr/>
        </p:nvSpPr>
        <p:spPr bwMode="auto">
          <a:xfrm rot="5400000" flipH="1" flipV="1">
            <a:off x="5220332" y="3256779"/>
            <a:ext cx="720079" cy="792087"/>
          </a:xfrm>
          <a:prstGeom prst="arc">
            <a:avLst>
              <a:gd name="adj1" fmla="val 16216283"/>
              <a:gd name="adj2" fmla="val 19045012"/>
            </a:avLst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  <p:cxnSp>
        <p:nvCxnSpPr>
          <p:cNvPr id="24" name="Gerade Verbindung 23"/>
          <p:cNvCxnSpPr/>
          <p:nvPr/>
        </p:nvCxnSpPr>
        <p:spPr bwMode="auto">
          <a:xfrm>
            <a:off x="7446168" y="4498449"/>
            <a:ext cx="1986632" cy="2017692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7" name="Picture 4" descr="C:\Users\tiburskije\Desktop\FlippedClassroom Physik\02_Optik\05_Reflexion\04c_Lot_schmal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972324">
            <a:off x="4620425" y="1847962"/>
            <a:ext cx="819150" cy="246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Bogen 25"/>
          <p:cNvSpPr/>
          <p:nvPr/>
        </p:nvSpPr>
        <p:spPr bwMode="auto">
          <a:xfrm rot="15200991">
            <a:off x="7068407" y="4115589"/>
            <a:ext cx="792088" cy="793031"/>
          </a:xfrm>
          <a:prstGeom prst="arc">
            <a:avLst>
              <a:gd name="adj1" fmla="val 16153308"/>
              <a:gd name="adj2" fmla="val 18635953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  <p:pic>
        <p:nvPicPr>
          <p:cNvPr id="23" name="Picture 4" descr="C:\Users\tiburskije\Desktop\FlippedClassroom Physik\02_Optik\05_Reflexion\04c_Lot_schmal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345127">
            <a:off x="7802531" y="3021781"/>
            <a:ext cx="819150" cy="246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7" name="Gerade Verbindung 26"/>
          <p:cNvCxnSpPr/>
          <p:nvPr/>
        </p:nvCxnSpPr>
        <p:spPr bwMode="auto">
          <a:xfrm>
            <a:off x="5452772" y="3666478"/>
            <a:ext cx="5420188" cy="2731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C00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27"/>
          <p:cNvCxnSpPr/>
          <p:nvPr/>
        </p:nvCxnSpPr>
        <p:spPr bwMode="auto">
          <a:xfrm>
            <a:off x="7464450" y="4509610"/>
            <a:ext cx="2562696" cy="1159483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C00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84356729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3078" grpId="0" animBg="1"/>
      <p:bldP spid="3078" grpId="1" animBg="1"/>
      <p:bldP spid="10" grpId="0" animBg="1"/>
      <p:bldP spid="10" grpId="1" animBg="1"/>
      <p:bldP spid="21" grpId="0" animBg="1"/>
      <p:bldP spid="22" grpId="0" animBg="1"/>
      <p:bldP spid="2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7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4000" smtClean="0"/>
              <a:t>Optik</a:t>
            </a:r>
          </a:p>
        </p:txBody>
      </p:sp>
      <p:sp>
        <p:nvSpPr>
          <p:cNvPr id="49158" name="Rectangle 2"/>
          <p:cNvSpPr txBox="1">
            <a:spLocks noChangeArrowheads="1"/>
          </p:cNvSpPr>
          <p:nvPr/>
        </p:nvSpPr>
        <p:spPr bwMode="auto">
          <a:xfrm>
            <a:off x="539750" y="733425"/>
            <a:ext cx="9070975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28224" rIns="0" bIns="0" anchor="ctr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algn="ctr" eaLnBrk="1"/>
            <a:r>
              <a:rPr lang="de-DE" sz="2800" dirty="0"/>
              <a:t>Reflexion des Lichtes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19" y="5004493"/>
            <a:ext cx="1365250" cy="2395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1379776" y="5724053"/>
            <a:ext cx="2724432" cy="1584176"/>
          </a:xfrm>
          <a:prstGeom prst="wedgeEllipseCallout">
            <a:avLst>
              <a:gd name="adj1" fmla="val -60786"/>
              <a:gd name="adj2" fmla="val -59884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Viele spannende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Anwendungen zur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Brechung kommen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bald …</a:t>
            </a:r>
            <a:endParaRPr lang="de-DE" dirty="0">
              <a:solidFill>
                <a:srgbClr val="000000"/>
              </a:solidFill>
            </a:endParaRPr>
          </a:p>
        </p:txBody>
      </p:sp>
      <p:grpSp>
        <p:nvGrpSpPr>
          <p:cNvPr id="5" name="Gruppieren 4"/>
          <p:cNvGrpSpPr>
            <a:grpSpLocks noChangeAspect="1"/>
          </p:cNvGrpSpPr>
          <p:nvPr/>
        </p:nvGrpSpPr>
        <p:grpSpPr>
          <a:xfrm>
            <a:off x="359792" y="1403573"/>
            <a:ext cx="3600000" cy="1343022"/>
            <a:chOff x="1511920" y="2335912"/>
            <a:chExt cx="7344816" cy="2740069"/>
          </a:xfrm>
        </p:grpSpPr>
        <p:pic>
          <p:nvPicPr>
            <p:cNvPr id="4" name="Picture 2" descr="C:\Users\tiburskije\Desktop\FlippedClassroom Physik\02_Optik\06_Brechung\05b_Winkelscheibe_unten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9117263">
              <a:off x="4291058" y="2335912"/>
              <a:ext cx="2635420" cy="25427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2" name="Gruppieren 1"/>
            <p:cNvGrpSpPr/>
            <p:nvPr/>
          </p:nvGrpSpPr>
          <p:grpSpPr>
            <a:xfrm>
              <a:off x="1511920" y="3270435"/>
              <a:ext cx="7344816" cy="1805546"/>
              <a:chOff x="1511920" y="3270435"/>
              <a:chExt cx="7344816" cy="1805546"/>
            </a:xfrm>
          </p:grpSpPr>
          <p:sp>
            <p:nvSpPr>
              <p:cNvPr id="3" name="Rechteck 2"/>
              <p:cNvSpPr/>
              <p:nvPr/>
            </p:nvSpPr>
            <p:spPr bwMode="auto">
              <a:xfrm>
                <a:off x="1511920" y="3500411"/>
                <a:ext cx="780281" cy="288032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1" fontAlgn="base" latinLnBrk="0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de-DE" sz="1800" b="0" i="0" u="none" strike="noStrike" cap="none" normalizeH="0" baseline="0" smtClean="0">
                  <a:ln>
                    <a:noFill/>
                  </a:ln>
                  <a:effectLst/>
                  <a:latin typeface="Arial" charset="0"/>
                  <a:ea typeface="SimSun" charset="-122"/>
                </a:endParaRPr>
              </a:p>
            </p:txBody>
          </p:sp>
          <p:pic>
            <p:nvPicPr>
              <p:cNvPr id="2051" name="Picture 3" descr="C:\Users\tiburskije\Desktop\FlippedClassroom Physik\02_Optik\05_Reflexion\00_Lichtquelle.png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83928" y="3506315"/>
                <a:ext cx="276225" cy="27622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cxnSp>
            <p:nvCxnSpPr>
              <p:cNvPr id="14" name="Gerade Verbindung 13"/>
              <p:cNvCxnSpPr/>
              <p:nvPr/>
            </p:nvCxnSpPr>
            <p:spPr bwMode="auto">
              <a:xfrm>
                <a:off x="1733037" y="3639168"/>
                <a:ext cx="3847334" cy="27310"/>
              </a:xfrm>
              <a:prstGeom prst="line">
                <a:avLst/>
              </a:prstGeom>
              <a:solidFill>
                <a:srgbClr val="00B8FF"/>
              </a:solidFill>
              <a:ln w="25400" cap="flat" cmpd="sng" algn="ctr">
                <a:solidFill>
                  <a:srgbClr val="FFC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5" name="Gerade Verbindung 14"/>
              <p:cNvCxnSpPr/>
              <p:nvPr/>
            </p:nvCxnSpPr>
            <p:spPr bwMode="auto">
              <a:xfrm>
                <a:off x="5587418" y="3666478"/>
                <a:ext cx="3269318" cy="1409503"/>
              </a:xfrm>
              <a:prstGeom prst="line">
                <a:avLst/>
              </a:prstGeom>
              <a:solidFill>
                <a:srgbClr val="00B8FF"/>
              </a:solidFill>
              <a:ln w="25400" cap="flat" cmpd="sng" algn="ctr">
                <a:solidFill>
                  <a:srgbClr val="FFC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21" name="Bogen 20"/>
              <p:cNvSpPr/>
              <p:nvPr/>
            </p:nvSpPr>
            <p:spPr bwMode="auto">
              <a:xfrm rot="6871924">
                <a:off x="5191374" y="3269963"/>
                <a:ext cx="792088" cy="793031"/>
              </a:xfrm>
              <a:prstGeom prst="arc">
                <a:avLst>
                  <a:gd name="adj1" fmla="val 16153308"/>
                  <a:gd name="adj2" fmla="val 17585230"/>
                </a:avLst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1" fontAlgn="base" latinLnBrk="0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de-DE" sz="1800" b="0" i="0" u="none" strike="noStrike" cap="none" normalizeH="0" baseline="0" smtClean="0">
                  <a:ln>
                    <a:noFill/>
                  </a:ln>
                  <a:effectLst/>
                  <a:latin typeface="Arial" charset="0"/>
                  <a:ea typeface="SimSun" charset="-122"/>
                </a:endParaRPr>
              </a:p>
            </p:txBody>
          </p:sp>
          <p:sp>
            <p:nvSpPr>
              <p:cNvPr id="22" name="Bogen 21"/>
              <p:cNvSpPr/>
              <p:nvPr/>
            </p:nvSpPr>
            <p:spPr bwMode="auto">
              <a:xfrm rot="5400000" flipH="1" flipV="1">
                <a:off x="5220332" y="3256779"/>
                <a:ext cx="720079" cy="792087"/>
              </a:xfrm>
              <a:prstGeom prst="arc">
                <a:avLst>
                  <a:gd name="adj1" fmla="val 16216283"/>
                  <a:gd name="adj2" fmla="val 19045012"/>
                </a:avLst>
              </a:prstGeom>
              <a:solidFill>
                <a:srgbClr val="00B05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1" fontAlgn="base" latinLnBrk="0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de-DE" sz="1800" b="0" i="0" u="none" strike="noStrike" cap="none" normalizeH="0" baseline="0" smtClean="0">
                  <a:ln>
                    <a:noFill/>
                  </a:ln>
                  <a:effectLst/>
                  <a:latin typeface="Arial" charset="0"/>
                  <a:ea typeface="SimSun" charset="-122"/>
                </a:endParaRPr>
              </a:p>
            </p:txBody>
          </p:sp>
        </p:grpSp>
      </p:grpSp>
      <p:pic>
        <p:nvPicPr>
          <p:cNvPr id="4100" name="Picture 4" descr="C:\Users\tiburskije\Desktop\FlippedClassroom Physik\02_Optik\06_Brechung\Muenze1.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360" y="1564678"/>
            <a:ext cx="3657767" cy="257519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C:\Users\tiburskije\Desktop\FlippedClassroom Physik\02_Optik\06_Brechung\Double_rainbow,_Graz,_Austria,_2010-05-30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6854" y="3144826"/>
            <a:ext cx="2933506" cy="227647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tiburskije\Desktop\FlippedClassroom Physik\02_Optik\06_Brechung\farben1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4488" y="4725251"/>
            <a:ext cx="2753429" cy="133668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 descr="C:\Users\tiburskije\Desktop\FlippedClassroom Physik\02_Optik\06_Brechung\Rainbow1_svg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0232" y="5302701"/>
            <a:ext cx="2570171" cy="179912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22880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nimBg="1"/>
    </p:bldLst>
  </p:timing>
</p:sld>
</file>

<file path=ppt/theme/theme1.xml><?xml version="1.0" encoding="utf-8"?>
<a:theme xmlns:a="http://schemas.openxmlformats.org/drawingml/2006/main" name="Larissa">
  <a:themeElements>
    <a:clrScheme name="Lariss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SimSun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SimSun" charset="-122"/>
          </a:defRPr>
        </a:defPPr>
      </a:lstStyle>
    </a:lnDef>
  </a:objectDefaults>
  <a:extraClrSchemeLst>
    <a:extraClrScheme>
      <a:clrScheme name="Lariss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iss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261</Words>
  <Application>Microsoft Office PowerPoint</Application>
  <PresentationFormat>Benutzerdefiniert</PresentationFormat>
  <Paragraphs>86</Paragraphs>
  <Slides>9</Slides>
  <Notes>9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0" baseType="lpstr">
      <vt:lpstr>Larissa</vt:lpstr>
      <vt:lpstr>Optik</vt:lpstr>
      <vt:lpstr>Optik</vt:lpstr>
      <vt:lpstr>Optik</vt:lpstr>
      <vt:lpstr>Optik</vt:lpstr>
      <vt:lpstr>Optik</vt:lpstr>
      <vt:lpstr>Optik</vt:lpstr>
      <vt:lpstr>Optik</vt:lpstr>
      <vt:lpstr>Optik</vt:lpstr>
      <vt:lpstr>Optik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Was ist Physik?</dc:title>
  <dc:creator>Jens Tiburski</dc:creator>
  <cp:lastModifiedBy>tiburskije</cp:lastModifiedBy>
  <cp:revision>153</cp:revision>
  <cp:lastPrinted>1601-01-01T00:00:00Z</cp:lastPrinted>
  <dcterms:created xsi:type="dcterms:W3CDTF">2015-08-24T10:17:07Z</dcterms:created>
  <dcterms:modified xsi:type="dcterms:W3CDTF">2016-05-31T12:41:56Z</dcterms:modified>
</cp:coreProperties>
</file>