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8" r:id="rId2"/>
    <p:sldId id="269" r:id="rId3"/>
    <p:sldId id="266" r:id="rId4"/>
    <p:sldId id="278" r:id="rId5"/>
    <p:sldId id="271" r:id="rId6"/>
    <p:sldId id="272" r:id="rId7"/>
    <p:sldId id="274" r:id="rId8"/>
    <p:sldId id="273" r:id="rId9"/>
    <p:sldId id="275" r:id="rId10"/>
    <p:sldId id="276" r:id="rId11"/>
    <p:sldId id="277" r:id="rId12"/>
    <p:sldId id="270" r:id="rId13"/>
    <p:sldId id="279" r:id="rId14"/>
    <p:sldId id="280" r:id="rId15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4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25E0FC88-9FCD-4DFE-A519-EBDB26C0E3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04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10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12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13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14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7114443-B944-4EE3-9B4A-0C5EA489B59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A7114443-B944-4EE3-9B4A-0C5EA489B59F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4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24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9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A43E3-8E57-48AA-ACDB-01DBE93758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4443-7938-4FDF-A24E-02CB18EF7E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98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663BF-4C70-4026-9E1B-3DA12D56F2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69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9ECE-D70C-4DB7-B8B6-06E0A1688F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3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80278-6B3C-4261-8DEB-13F045675F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99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8E8A7-8D67-48B6-8CA5-20748513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89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A0D1-6ECE-4280-9C6C-837ABF7935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3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BC9B-9DC3-4FB6-9B64-56C7172297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07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F03F-9685-4037-A075-B2BE783066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4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ACDC9-EF04-45AE-8A61-ED3ADFEF36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1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8F2-AABD-4DD9-B748-CA5E69EA57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85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C5F-9187-487F-A620-B048245062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68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38D8AEE8-DFD7-43D0-BEF0-DC52F2BA0F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539477"/>
            <a:ext cx="3572248" cy="178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Brechung des </a:t>
            </a:r>
            <a:r>
              <a:rPr lang="de-DE" sz="2800" dirty="0" smtClean="0"/>
              <a:t>Lichtes II</a:t>
            </a:r>
            <a:endParaRPr lang="de-DE" sz="2800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2483693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005832" y="1581229"/>
            <a:ext cx="3569370" cy="2470035"/>
          </a:xfrm>
          <a:prstGeom prst="wedgeEllipseCallout">
            <a:avLst>
              <a:gd name="adj1" fmla="val -85636"/>
              <a:gd name="adj2" fmla="val 4683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Warum erscheinen Körper </a:t>
            </a: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als „gebrochen</a:t>
            </a:r>
            <a:r>
              <a:rPr lang="de-DE" dirty="0" smtClean="0">
                <a:solidFill>
                  <a:srgbClr val="000000"/>
                </a:solidFill>
              </a:rPr>
              <a:t>“?</a:t>
            </a: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Hat das was mit dem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Brechungsgesetz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 tun … ?!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" name="Picture 2" descr="C:\Users\tiburskije\Desktop\FlippedClassroom Physik\02_Optik\06_Brechung\000_pinguin_gebroche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68" y="4385520"/>
            <a:ext cx="2944700" cy="19508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5206270" y="6876181"/>
            <a:ext cx="4852675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http://www.mbaselt.de/licht/naturdeslichts.htm</a:t>
            </a:r>
          </a:p>
        </p:txBody>
      </p:sp>
      <p:pic>
        <p:nvPicPr>
          <p:cNvPr id="6" name="Picture 4" descr="C:\Users\tiburskije\Desktop\FlippedClassroom Physik\02_Optik\06_Brechung\farben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392" y="4090952"/>
            <a:ext cx="3378200" cy="2540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55" y="1643256"/>
            <a:ext cx="3074417" cy="179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1600" y="5317094"/>
            <a:ext cx="970104" cy="211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8" y="5399731"/>
            <a:ext cx="1160355" cy="203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 smtClean="0"/>
              <a:t>Dispersion des Lichtes im Glasprisma</a:t>
            </a:r>
            <a:endParaRPr lang="de-DE" b="1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87659" y="3923853"/>
            <a:ext cx="3072503" cy="1176487"/>
          </a:xfrm>
          <a:prstGeom prst="wedgeEllipseCallout">
            <a:avLst>
              <a:gd name="adj1" fmla="val -28235"/>
              <a:gd name="adj2" fmla="val 819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Wenn weißes Licht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in einem Prisma gebrochen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wird 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577344" y="5979807"/>
            <a:ext cx="3255056" cy="1434134"/>
          </a:xfrm>
          <a:prstGeom prst="wedgeEllipseCallout">
            <a:avLst>
              <a:gd name="adj1" fmla="val -56869"/>
              <a:gd name="adj2" fmla="val -6995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</a:t>
            </a:r>
            <a:r>
              <a:rPr lang="de-DE" dirty="0" smtClean="0">
                <a:solidFill>
                  <a:srgbClr val="000000"/>
                </a:solidFill>
              </a:rPr>
              <a:t>entsteht ein Regenbogen!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31" name="Picture 3" descr="C:\Users\tiburskije\Desktop\FlippedClassroom Physik\02_Optik\06_Brechung\farben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447" y="2555513"/>
            <a:ext cx="6504401" cy="31576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8709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1600" y="5317094"/>
            <a:ext cx="970104" cy="211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8" y="5399731"/>
            <a:ext cx="1160355" cy="203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 smtClean="0"/>
              <a:t>Dispersion des Lichtes im Regentropfen</a:t>
            </a:r>
            <a:endParaRPr lang="de-DE" b="1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87659" y="3923853"/>
            <a:ext cx="3072503" cy="1176487"/>
          </a:xfrm>
          <a:prstGeom prst="wedgeEllipseCallout">
            <a:avLst>
              <a:gd name="adj1" fmla="val -28235"/>
              <a:gd name="adj2" fmla="val 819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Der Regentropfen wirkt wie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ein optisches Prisma </a:t>
            </a:r>
            <a:r>
              <a:rPr lang="de-DE" dirty="0" smtClean="0">
                <a:solidFill>
                  <a:srgbClr val="000000"/>
                </a:solidFill>
              </a:rPr>
              <a:t>…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1" name="Picture 6" descr="C:\Users\tiburskije\Desktop\FlippedClassroom Physik\02_Optik\06_Brechung\Double_rainbow,_Graz,_Austria,_2010-05-3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663" y="3419798"/>
            <a:ext cx="4341062" cy="33687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tiburskije\Desktop\FlippedClassroom Physik\02_Optik\06_Brechung\Rainbow1_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096" y="2267669"/>
            <a:ext cx="2570171" cy="17991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577344" y="5979807"/>
            <a:ext cx="3399072" cy="1434134"/>
          </a:xfrm>
          <a:prstGeom prst="wedgeEllipseCallout">
            <a:avLst>
              <a:gd name="adj1" fmla="val -56869"/>
              <a:gd name="adj2" fmla="val -6995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</a:t>
            </a:r>
            <a:r>
              <a:rPr lang="de-DE" dirty="0" smtClean="0">
                <a:solidFill>
                  <a:srgbClr val="000000"/>
                </a:solidFill>
              </a:rPr>
              <a:t>und zerlegt das Sonnenlicht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in die </a:t>
            </a:r>
            <a:r>
              <a:rPr lang="de-DE" dirty="0" smtClean="0">
                <a:solidFill>
                  <a:srgbClr val="000000"/>
                </a:solidFill>
              </a:rPr>
              <a:t>Regenbogenfarben!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17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burskije\Desktop\FlippedClassroom Physik\02_Optik\06_Brechung\SL_F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4" y="4474740"/>
            <a:ext cx="711517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iburskije\Desktop\FlippedClassroom Physik\02_Optik\06_Brechung\SL_F_gro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4" y="2079426"/>
            <a:ext cx="7134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9" y="5004493"/>
            <a:ext cx="13652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Gerade Verbindung 24"/>
          <p:cNvCxnSpPr/>
          <p:nvPr/>
        </p:nvCxnSpPr>
        <p:spPr bwMode="auto">
          <a:xfrm>
            <a:off x="1151880" y="321766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151880" y="248369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151880" y="284373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1151880" y="356381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1151880" y="392385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4999214" y="2483693"/>
            <a:ext cx="3569490" cy="1872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999214" y="2843733"/>
            <a:ext cx="3569490" cy="93610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999214" y="321766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4999214" y="2699717"/>
            <a:ext cx="3497482" cy="86409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4999214" y="2123653"/>
            <a:ext cx="3569490" cy="1800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feld 38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/>
              <a:t>Die Sammellinse (</a:t>
            </a:r>
            <a:r>
              <a:rPr lang="de-DE" b="1" dirty="0" smtClean="0"/>
              <a:t>Bi-Konvexlinse)</a:t>
            </a:r>
            <a:endParaRPr lang="de-DE" b="1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151880" y="559392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151880" y="485995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151880" y="521999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1151880" y="594007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1151880" y="630011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uppieren 10"/>
          <p:cNvGrpSpPr/>
          <p:nvPr/>
        </p:nvGrpSpPr>
        <p:grpSpPr>
          <a:xfrm>
            <a:off x="5040312" y="4499917"/>
            <a:ext cx="2376264" cy="2232248"/>
            <a:chOff x="5040312" y="4499917"/>
            <a:chExt cx="3847334" cy="2232248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5040312" y="4859957"/>
              <a:ext cx="3569490" cy="187220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5040312" y="5219997"/>
              <a:ext cx="3569490" cy="93610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5040312" y="5593927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/>
          </p:nvCxnSpPr>
          <p:spPr bwMode="auto">
            <a:xfrm flipV="1">
              <a:off x="5040312" y="5075981"/>
              <a:ext cx="3497482" cy="86409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 flipV="1">
              <a:off x="5040312" y="4499917"/>
              <a:ext cx="3569490" cy="18002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379776" y="5724053"/>
            <a:ext cx="2940456" cy="1584176"/>
          </a:xfrm>
          <a:prstGeom prst="wedgeEllipseCallout">
            <a:avLst>
              <a:gd name="adj1" fmla="val -60786"/>
              <a:gd name="adj2" fmla="val -59884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Sammellinse heißt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Sammellinse, weil sie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Lichtstrahlen im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Brennpunkt sammelt.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Geschweifte Klammer links 11"/>
          <p:cNvSpPr/>
          <p:nvPr/>
        </p:nvSpPr>
        <p:spPr bwMode="auto">
          <a:xfrm rot="5400000">
            <a:off x="5552741" y="2361939"/>
            <a:ext cx="342038" cy="1369409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52" name="Geschweifte Klammer links 51"/>
          <p:cNvSpPr/>
          <p:nvPr/>
        </p:nvSpPr>
        <p:spPr bwMode="auto">
          <a:xfrm rot="5400000">
            <a:off x="5301341" y="4976970"/>
            <a:ext cx="342038" cy="864095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112320" y="2525656"/>
            <a:ext cx="133882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Brennweite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4824288" y="4859957"/>
            <a:ext cx="133882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Brennweite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88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2" grpId="0" animBg="1"/>
      <p:bldP spid="52" grpId="0" animBg="1"/>
      <p:bldP spid="1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2711" y="4474740"/>
            <a:ext cx="2240406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5932" y="2079426"/>
            <a:ext cx="4658609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9" y="5004493"/>
            <a:ext cx="13652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Gerade Verbindung 24"/>
          <p:cNvCxnSpPr/>
          <p:nvPr/>
        </p:nvCxnSpPr>
        <p:spPr bwMode="auto">
          <a:xfrm>
            <a:off x="1151880" y="321766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151880" y="248369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151880" y="284373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1151880" y="356381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1151880" y="3923853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uppieren 6"/>
          <p:cNvGrpSpPr/>
          <p:nvPr/>
        </p:nvGrpSpPr>
        <p:grpSpPr>
          <a:xfrm flipH="1">
            <a:off x="-216272" y="2123653"/>
            <a:ext cx="5215486" cy="2232248"/>
            <a:chOff x="4999214" y="2123653"/>
            <a:chExt cx="3847334" cy="2232248"/>
          </a:xfrm>
        </p:grpSpPr>
        <p:cxnSp>
          <p:nvCxnSpPr>
            <p:cNvPr id="31" name="Gerade Verbindung 30"/>
            <p:cNvCxnSpPr/>
            <p:nvPr/>
          </p:nvCxnSpPr>
          <p:spPr bwMode="auto">
            <a:xfrm>
              <a:off x="4999214" y="2483693"/>
              <a:ext cx="3569490" cy="187220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Gerade Verbindung 31"/>
            <p:cNvCxnSpPr/>
            <p:nvPr/>
          </p:nvCxnSpPr>
          <p:spPr bwMode="auto">
            <a:xfrm>
              <a:off x="4999214" y="2843733"/>
              <a:ext cx="3569490" cy="93610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Gerade Verbindung 33"/>
            <p:cNvCxnSpPr/>
            <p:nvPr/>
          </p:nvCxnSpPr>
          <p:spPr bwMode="auto">
            <a:xfrm>
              <a:off x="4999214" y="3217663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Gerade Verbindung 34"/>
            <p:cNvCxnSpPr/>
            <p:nvPr/>
          </p:nvCxnSpPr>
          <p:spPr bwMode="auto">
            <a:xfrm flipV="1">
              <a:off x="4999214" y="2699717"/>
              <a:ext cx="3497482" cy="86409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Gerade Verbindung 36"/>
            <p:cNvCxnSpPr/>
            <p:nvPr/>
          </p:nvCxnSpPr>
          <p:spPr bwMode="auto">
            <a:xfrm flipV="1">
              <a:off x="4999214" y="2123653"/>
              <a:ext cx="3569490" cy="18002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9" name="Textfeld 38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 smtClean="0"/>
              <a:t>Die Zerstreuungslinse (Bi-Konkavlinse)</a:t>
            </a:r>
            <a:endParaRPr lang="de-DE" b="1" dirty="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1132275" y="5603452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151880" y="485995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151880" y="521999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1151880" y="594007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1151880" y="630011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uppieren 10"/>
          <p:cNvGrpSpPr/>
          <p:nvPr/>
        </p:nvGrpSpPr>
        <p:grpSpPr>
          <a:xfrm flipH="1">
            <a:off x="2391471" y="4499917"/>
            <a:ext cx="2648841" cy="2232248"/>
            <a:chOff x="5040312" y="4499917"/>
            <a:chExt cx="3847334" cy="2232248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5040312" y="4859957"/>
              <a:ext cx="3569490" cy="187220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5040312" y="5219997"/>
              <a:ext cx="3569490" cy="93610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5040312" y="5593927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/>
          </p:nvCxnSpPr>
          <p:spPr bwMode="auto">
            <a:xfrm flipV="1">
              <a:off x="5040312" y="5075981"/>
              <a:ext cx="3497482" cy="86409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 flipV="1">
              <a:off x="5040312" y="4499917"/>
              <a:ext cx="3569490" cy="18002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151880" y="5858493"/>
            <a:ext cx="3444512" cy="1584176"/>
          </a:xfrm>
          <a:prstGeom prst="wedgeEllipseCallout">
            <a:avLst>
              <a:gd name="adj1" fmla="val -55532"/>
              <a:gd name="adj2" fmla="val -7070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Zerstreuungslinse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heißt </a:t>
            </a:r>
            <a:r>
              <a:rPr lang="de-DE" dirty="0" smtClean="0">
                <a:solidFill>
                  <a:srgbClr val="000000"/>
                </a:solidFill>
              </a:rPr>
              <a:t>Zerstreuungslinse,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 weil sie die </a:t>
            </a:r>
            <a:r>
              <a:rPr lang="de-DE" dirty="0" smtClean="0">
                <a:solidFill>
                  <a:srgbClr val="000000"/>
                </a:solidFill>
              </a:rPr>
              <a:t>Lichtstrahlen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zerstreut … 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Geschweifte Klammer links 11"/>
          <p:cNvSpPr/>
          <p:nvPr/>
        </p:nvSpPr>
        <p:spPr bwMode="auto">
          <a:xfrm rot="5400000">
            <a:off x="3887794" y="2080857"/>
            <a:ext cx="342038" cy="1913562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52" name="Geschweifte Klammer links 51"/>
          <p:cNvSpPr/>
          <p:nvPr/>
        </p:nvSpPr>
        <p:spPr bwMode="auto">
          <a:xfrm rot="5400000">
            <a:off x="4365237" y="4976970"/>
            <a:ext cx="342038" cy="864095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389399" y="2536712"/>
            <a:ext cx="133882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Brennweite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3888184" y="4859957"/>
            <a:ext cx="133882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Brennweite</a:t>
            </a:r>
            <a:endParaRPr lang="de-DE" dirty="0">
              <a:solidFill>
                <a:srgbClr val="C00000"/>
              </a:solidFill>
            </a:endParaRPr>
          </a:p>
        </p:txBody>
      </p:sp>
      <p:cxnSp>
        <p:nvCxnSpPr>
          <p:cNvPr id="50" name="Gerade Verbindung 49"/>
          <p:cNvCxnSpPr/>
          <p:nvPr/>
        </p:nvCxnSpPr>
        <p:spPr bwMode="auto">
          <a:xfrm flipH="1">
            <a:off x="5026010" y="611485"/>
            <a:ext cx="4838838" cy="1872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Gerade Verbindung 50"/>
          <p:cNvCxnSpPr/>
          <p:nvPr/>
        </p:nvCxnSpPr>
        <p:spPr bwMode="auto">
          <a:xfrm flipH="1">
            <a:off x="5026010" y="1907629"/>
            <a:ext cx="4838838" cy="93610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Gerade Verbindung 52"/>
          <p:cNvCxnSpPr/>
          <p:nvPr/>
        </p:nvCxnSpPr>
        <p:spPr bwMode="auto">
          <a:xfrm flipH="1">
            <a:off x="4933758" y="3217663"/>
            <a:ext cx="5215486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Gerade Verbindung 54"/>
          <p:cNvCxnSpPr/>
          <p:nvPr/>
        </p:nvCxnSpPr>
        <p:spPr bwMode="auto">
          <a:xfrm flipH="1" flipV="1">
            <a:off x="4979609" y="3563813"/>
            <a:ext cx="4741223" cy="86409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Gerade Verbindung 55"/>
          <p:cNvCxnSpPr/>
          <p:nvPr/>
        </p:nvCxnSpPr>
        <p:spPr bwMode="auto">
          <a:xfrm flipH="1" flipV="1">
            <a:off x="4968304" y="3923853"/>
            <a:ext cx="4838838" cy="1800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Gerade Verbindung 56"/>
          <p:cNvCxnSpPr/>
          <p:nvPr/>
        </p:nvCxnSpPr>
        <p:spPr bwMode="auto">
          <a:xfrm flipH="1" flipV="1">
            <a:off x="5031035" y="6300117"/>
            <a:ext cx="2457549" cy="1800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Gerade Verbindung 57"/>
          <p:cNvCxnSpPr/>
          <p:nvPr/>
        </p:nvCxnSpPr>
        <p:spPr bwMode="auto">
          <a:xfrm flipH="1" flipV="1">
            <a:off x="5040312" y="5940077"/>
            <a:ext cx="2407972" cy="86409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Gerade Verbindung 58"/>
          <p:cNvCxnSpPr/>
          <p:nvPr/>
        </p:nvCxnSpPr>
        <p:spPr bwMode="auto">
          <a:xfrm>
            <a:off x="5042914" y="5603452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Gerade Verbindung 59"/>
          <p:cNvCxnSpPr/>
          <p:nvPr/>
        </p:nvCxnSpPr>
        <p:spPr bwMode="auto">
          <a:xfrm flipH="1">
            <a:off x="5031035" y="4283893"/>
            <a:ext cx="2457549" cy="93610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Gerade Verbindung 60"/>
          <p:cNvCxnSpPr/>
          <p:nvPr/>
        </p:nvCxnSpPr>
        <p:spPr bwMode="auto">
          <a:xfrm flipH="1">
            <a:off x="5031035" y="2987749"/>
            <a:ext cx="2457549" cy="1872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5467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2" grpId="0" animBg="1"/>
      <p:bldP spid="52" grpId="0" animBg="1"/>
      <p:bldP spid="13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539477"/>
            <a:ext cx="3572248" cy="178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Brechung des </a:t>
            </a:r>
            <a:r>
              <a:rPr lang="de-DE" sz="2800" dirty="0" smtClean="0"/>
              <a:t>Lichtes II</a:t>
            </a:r>
            <a:endParaRPr lang="de-DE" sz="2800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61" y="2812672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096096" y="1979637"/>
            <a:ext cx="2898576" cy="1858764"/>
          </a:xfrm>
          <a:prstGeom prst="wedgeEllipseCallout">
            <a:avLst>
              <a:gd name="adj1" fmla="val -91880"/>
              <a:gd name="adj2" fmla="val 1851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weiter geht es mit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den optischen Geräten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55" y="1643256"/>
            <a:ext cx="3074417" cy="179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E:\_Faecher\01_Physik\06\Optik\Courselet_Sammellinse_opt_Geraete\Teleskop_02_Ls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024" y="4345380"/>
            <a:ext cx="4393927" cy="123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_Faecher\01_Physik\06\Optik\Courselet_Sammellinse_opt_Geraete\Fotoappara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50" y="5580036"/>
            <a:ext cx="24765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_Faecher\01_Physik\06\Optik\Courselet_Sammellinse_opt_Geraete\Mikroskop_00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432" y="5143525"/>
            <a:ext cx="3321149" cy="20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2848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iburskije\Desktop\FlippedClassroom Physik\02_Optik\06_Brechung\05b_Winkelscheibe_unt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17263">
            <a:off x="4291058" y="2335912"/>
            <a:ext cx="2635420" cy="2542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1511920" y="3500411"/>
            <a:ext cx="780281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40712" y="4883844"/>
            <a:ext cx="1152128" cy="251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Reflexion des </a:t>
            </a:r>
            <a:r>
              <a:rPr lang="de-DE" sz="2800" dirty="0" smtClean="0"/>
              <a:t>Lichtes II</a:t>
            </a:r>
            <a:endParaRPr lang="de-DE" sz="2800" dirty="0"/>
          </a:p>
        </p:txBody>
      </p:sp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3506315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2" y="5004494"/>
            <a:ext cx="13652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34996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Schülerexperiment zum Brechungsgesetz:</a:t>
            </a:r>
            <a:endParaRPr lang="de-DE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077339" y="4965450"/>
            <a:ext cx="3531427" cy="1176487"/>
          </a:xfrm>
          <a:prstGeom prst="wedgeEllipseCallout">
            <a:avLst>
              <a:gd name="adj1" fmla="val -60786"/>
              <a:gd name="adj2" fmla="val -1358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Brechung des Lichtes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haben wir bereits untersucht 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744219" y="2483693"/>
            <a:ext cx="3023493" cy="1434134"/>
          </a:xfrm>
          <a:prstGeom prst="wedgeEllipseCallout">
            <a:avLst>
              <a:gd name="adj1" fmla="val 23150"/>
              <a:gd name="adj2" fmla="val 11733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</a:t>
            </a:r>
            <a:r>
              <a:rPr lang="de-DE" dirty="0" smtClean="0">
                <a:solidFill>
                  <a:srgbClr val="000000"/>
                </a:solidFill>
              </a:rPr>
              <a:t>und heraus kam das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Brechungsgesetz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733037" y="3639168"/>
            <a:ext cx="3847334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587418" y="3666478"/>
            <a:ext cx="3269318" cy="140950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6871924">
            <a:off x="5191374" y="3269963"/>
            <a:ext cx="792088" cy="793031"/>
          </a:xfrm>
          <a:prstGeom prst="arc">
            <a:avLst>
              <a:gd name="adj1" fmla="val 16153308"/>
              <a:gd name="adj2" fmla="val 17585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2" name="Bogen 21"/>
          <p:cNvSpPr/>
          <p:nvPr/>
        </p:nvSpPr>
        <p:spPr bwMode="auto">
          <a:xfrm rot="5400000" flipH="1" flipV="1">
            <a:off x="5220332" y="3256779"/>
            <a:ext cx="720079" cy="792087"/>
          </a:xfrm>
          <a:prstGeom prst="arc">
            <a:avLst>
              <a:gd name="adj1" fmla="val 16216283"/>
              <a:gd name="adj2" fmla="val 19045012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76578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0" grpId="0" animBg="1"/>
      <p:bldP spid="10" grpId="1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C:\Users\tiburskije\Desktop\FlippedClassroom Physik\02_Optik\06_Brechung\06c_Wasserkoerp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80" y="3563813"/>
            <a:ext cx="3600000" cy="16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5" descr="C:\Users\tiburskije\Desktop\FlippedClassroom Physik\02_Optik\06_Brechung\06c_Glaskoerp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50" y="3563814"/>
            <a:ext cx="360000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hteck 33"/>
          <p:cNvSpPr/>
          <p:nvPr/>
        </p:nvSpPr>
        <p:spPr>
          <a:xfrm>
            <a:off x="574091" y="3610372"/>
            <a:ext cx="140294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Glaskörper</a:t>
            </a:r>
            <a:endParaRPr lang="de-DE" dirty="0"/>
          </a:p>
        </p:txBody>
      </p:sp>
      <p:sp>
        <p:nvSpPr>
          <p:cNvPr id="35" name="Rechteck 34"/>
          <p:cNvSpPr/>
          <p:nvPr/>
        </p:nvSpPr>
        <p:spPr>
          <a:xfrm>
            <a:off x="7344568" y="3584847"/>
            <a:ext cx="996811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Wasser</a:t>
            </a:r>
            <a:endParaRPr lang="de-DE" dirty="0"/>
          </a:p>
        </p:txBody>
      </p:sp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</a:t>
            </a:r>
            <a:r>
              <a:rPr lang="de-DE" sz="2800" dirty="0" smtClean="0"/>
              <a:t>Lichtes II</a:t>
            </a:r>
            <a:endParaRPr lang="de-DE" sz="2800" dirty="0"/>
          </a:p>
        </p:txBody>
      </p:sp>
      <p:pic>
        <p:nvPicPr>
          <p:cNvPr id="13318" name="Picture 8" descr="http://www.sn.schule.de/~ms16l/virtuelle_schule/Paul/pauls_webseite/paul_buch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351" y="3266035"/>
            <a:ext cx="949689" cy="175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624619" y="1295226"/>
            <a:ext cx="2771775" cy="1260475"/>
          </a:xfrm>
          <a:prstGeom prst="wedgeEllipseCallout">
            <a:avLst>
              <a:gd name="adj1" fmla="val 31469"/>
              <a:gd name="adj2" fmla="val 10589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Ach so! Das war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das </a:t>
            </a:r>
            <a:r>
              <a:rPr lang="de-DE" b="1" dirty="0" smtClean="0">
                <a:solidFill>
                  <a:srgbClr val="000000"/>
                </a:solidFill>
              </a:rPr>
              <a:t>Brechungsgesetz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4870855" y="1619597"/>
            <a:ext cx="391664" cy="412557"/>
            <a:chOff x="0" y="0"/>
            <a:chExt cx="683755" cy="685011"/>
          </a:xfrm>
        </p:grpSpPr>
        <p:sp>
          <p:nvSpPr>
            <p:cNvPr id="18" name="Ellipse 17"/>
            <p:cNvSpPr/>
            <p:nvPr/>
          </p:nvSpPr>
          <p:spPr>
            <a:xfrm>
              <a:off x="0" y="0"/>
              <a:ext cx="683755" cy="68501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cxnSp>
          <p:nvCxnSpPr>
            <p:cNvPr id="19" name="Gerader Verbinder 2"/>
            <p:cNvCxnSpPr/>
            <p:nvPr/>
          </p:nvCxnSpPr>
          <p:spPr>
            <a:xfrm>
              <a:off x="110531" y="115556"/>
              <a:ext cx="459894" cy="45736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3"/>
            <p:cNvCxnSpPr/>
            <p:nvPr/>
          </p:nvCxnSpPr>
          <p:spPr>
            <a:xfrm flipH="1">
              <a:off x="110531" y="115556"/>
              <a:ext cx="459740" cy="454687"/>
            </a:xfrm>
            <a:prstGeom prst="line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cxnSp>
        <p:nvCxnSpPr>
          <p:cNvPr id="12" name="Gerader Verbinder 9"/>
          <p:cNvCxnSpPr/>
          <p:nvPr/>
        </p:nvCxnSpPr>
        <p:spPr>
          <a:xfrm>
            <a:off x="5071680" y="1835080"/>
            <a:ext cx="998577" cy="1755263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4" name="Gerader Verbinder 7"/>
          <p:cNvCxnSpPr/>
          <p:nvPr/>
        </p:nvCxnSpPr>
        <p:spPr>
          <a:xfrm flipH="1" flipV="1">
            <a:off x="6053613" y="3589260"/>
            <a:ext cx="236655" cy="1342705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5" name="Gerader Verbinder 10"/>
          <p:cNvCxnSpPr/>
          <p:nvPr/>
        </p:nvCxnSpPr>
        <p:spPr>
          <a:xfrm flipH="1">
            <a:off x="3073417" y="1833997"/>
            <a:ext cx="1998263" cy="1756346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7" name="Gerader Verbinder 12"/>
          <p:cNvCxnSpPr/>
          <p:nvPr/>
        </p:nvCxnSpPr>
        <p:spPr>
          <a:xfrm flipH="1">
            <a:off x="2304008" y="3584928"/>
            <a:ext cx="766081" cy="1347037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22" name="Rechteck 21"/>
          <p:cNvSpPr/>
          <p:nvPr/>
        </p:nvSpPr>
        <p:spPr>
          <a:xfrm>
            <a:off x="299891" y="5466422"/>
            <a:ext cx="9329605" cy="1809791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Brechungsgesetz</a:t>
            </a:r>
            <a:r>
              <a:rPr lang="de-DE" sz="2400" dirty="0"/>
              <a:t>:</a:t>
            </a:r>
          </a:p>
          <a:p>
            <a:r>
              <a:rPr lang="de-DE" sz="2400" dirty="0" smtClean="0"/>
              <a:t>Beim Übergang von Luft in Wasser (Glas) wird Licht zum Einfallslot</a:t>
            </a:r>
          </a:p>
          <a:p>
            <a:r>
              <a:rPr lang="de-DE" sz="2400" dirty="0" smtClean="0"/>
              <a:t>hin gebrochen! </a:t>
            </a:r>
          </a:p>
          <a:p>
            <a:r>
              <a:rPr lang="de-DE" sz="2400" dirty="0" smtClean="0"/>
              <a:t>Einfallswinkel </a:t>
            </a:r>
            <a:r>
              <a:rPr lang="el-GR" sz="2400" dirty="0" smtClean="0"/>
              <a:t>α</a:t>
            </a:r>
            <a:r>
              <a:rPr lang="de-DE" sz="2400" dirty="0" smtClean="0"/>
              <a:t>, </a:t>
            </a:r>
            <a:r>
              <a:rPr lang="de-DE" sz="2400" dirty="0"/>
              <a:t>Einfallslot und </a:t>
            </a:r>
            <a:r>
              <a:rPr lang="de-DE" sz="2400" dirty="0" smtClean="0"/>
              <a:t>Brechungswinkel </a:t>
            </a:r>
            <a:r>
              <a:rPr lang="el-GR" sz="2400" dirty="0" smtClean="0"/>
              <a:t>β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liegen </a:t>
            </a:r>
            <a:r>
              <a:rPr lang="de-DE" sz="2400" dirty="0"/>
              <a:t>in einer Ebene.</a:t>
            </a:r>
          </a:p>
        </p:txBody>
      </p:sp>
      <p:sp>
        <p:nvSpPr>
          <p:cNvPr id="2" name="Bogen 1"/>
          <p:cNvSpPr/>
          <p:nvPr/>
        </p:nvSpPr>
        <p:spPr bwMode="auto">
          <a:xfrm rot="11115072">
            <a:off x="2686248" y="3182937"/>
            <a:ext cx="792088" cy="793031"/>
          </a:xfrm>
          <a:prstGeom prst="arc">
            <a:avLst>
              <a:gd name="adj1" fmla="val 15939943"/>
              <a:gd name="adj2" fmla="val 1762963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1" name="Bogen 20"/>
          <p:cNvSpPr/>
          <p:nvPr/>
        </p:nvSpPr>
        <p:spPr bwMode="auto">
          <a:xfrm rot="10800000" flipH="1" flipV="1">
            <a:off x="2722253" y="3183408"/>
            <a:ext cx="720079" cy="792087"/>
          </a:xfrm>
          <a:prstGeom prst="arc">
            <a:avLst>
              <a:gd name="adj1" fmla="val 16216283"/>
              <a:gd name="adj2" fmla="val 19088209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3" name="Bogen 22"/>
          <p:cNvSpPr/>
          <p:nvPr/>
        </p:nvSpPr>
        <p:spPr bwMode="auto">
          <a:xfrm rot="9410901">
            <a:off x="5671708" y="3234432"/>
            <a:ext cx="792088" cy="793031"/>
          </a:xfrm>
          <a:prstGeom prst="arc">
            <a:avLst>
              <a:gd name="adj1" fmla="val 17069903"/>
              <a:gd name="adj2" fmla="val 1762403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4" name="Bogen 23"/>
          <p:cNvSpPr/>
          <p:nvPr/>
        </p:nvSpPr>
        <p:spPr bwMode="auto">
          <a:xfrm rot="9079113" flipH="1" flipV="1">
            <a:off x="5690270" y="3143231"/>
            <a:ext cx="720079" cy="792087"/>
          </a:xfrm>
          <a:prstGeom prst="arc">
            <a:avLst>
              <a:gd name="adj1" fmla="val 16133597"/>
              <a:gd name="adj2" fmla="val 17926526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3761083" y="2324671"/>
            <a:ext cx="1947969" cy="378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>
                <a:solidFill>
                  <a:schemeClr val="accent5">
                    <a:lumMod val="50000"/>
                  </a:schemeClr>
                </a:solidFill>
              </a:rPr>
              <a:t>Einfallswinkel </a:t>
            </a:r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</a:rPr>
              <a:t>α</a:t>
            </a:r>
            <a:endParaRPr lang="de-DE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3429178" y="4553400"/>
            <a:ext cx="2343911" cy="3785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 smtClean="0">
                <a:solidFill>
                  <a:srgbClr val="00B0F0"/>
                </a:solidFill>
              </a:rPr>
              <a:t>Brechungswinkel </a:t>
            </a:r>
            <a:r>
              <a:rPr lang="el-GR" sz="2000" dirty="0" smtClean="0">
                <a:solidFill>
                  <a:srgbClr val="00B0F0"/>
                </a:solidFill>
              </a:rPr>
              <a:t>β</a:t>
            </a:r>
            <a:endParaRPr lang="de-DE" sz="2000" dirty="0">
              <a:solidFill>
                <a:srgbClr val="00B0F0"/>
              </a:solidFill>
            </a:endParaRPr>
          </a:p>
        </p:txBody>
      </p:sp>
      <p:sp>
        <p:nvSpPr>
          <p:cNvPr id="3" name="Pfeil nach rechts 2"/>
          <p:cNvSpPr/>
          <p:nvPr/>
        </p:nvSpPr>
        <p:spPr bwMode="auto">
          <a:xfrm rot="14518374">
            <a:off x="2887730" y="4219909"/>
            <a:ext cx="720080" cy="216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8" name="Pfeil nach rechts 27"/>
          <p:cNvSpPr/>
          <p:nvPr/>
        </p:nvSpPr>
        <p:spPr bwMode="auto">
          <a:xfrm rot="18542162">
            <a:off x="5533163" y="4190874"/>
            <a:ext cx="657519" cy="21602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9" name="Pfeil nach rechts 28"/>
          <p:cNvSpPr/>
          <p:nvPr/>
        </p:nvSpPr>
        <p:spPr bwMode="auto">
          <a:xfrm rot="8290205">
            <a:off x="3213608" y="2797763"/>
            <a:ext cx="720080" cy="216024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0" name="Pfeil nach rechts 29"/>
          <p:cNvSpPr/>
          <p:nvPr/>
        </p:nvSpPr>
        <p:spPr bwMode="auto">
          <a:xfrm rot="3693667">
            <a:off x="5518232" y="2711485"/>
            <a:ext cx="584091" cy="216024"/>
          </a:xfrm>
          <a:prstGeom prst="rightArrow">
            <a:avLst/>
          </a:prstGeom>
          <a:solidFill>
            <a:srgbClr val="00B05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13" name="Gerader Verbinder 6"/>
          <p:cNvCxnSpPr/>
          <p:nvPr/>
        </p:nvCxnSpPr>
        <p:spPr>
          <a:xfrm>
            <a:off x="6053613" y="2473948"/>
            <a:ext cx="17367" cy="23140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miter lim="800000"/>
          </a:ln>
          <a:effectLst/>
        </p:spPr>
      </p:cxnSp>
      <p:cxnSp>
        <p:nvCxnSpPr>
          <p:cNvPr id="16" name="Gerader Verbinder 11"/>
          <p:cNvCxnSpPr/>
          <p:nvPr/>
        </p:nvCxnSpPr>
        <p:spPr>
          <a:xfrm>
            <a:off x="3074526" y="2481527"/>
            <a:ext cx="7767" cy="2306422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37" name="Gerader Verbinder 10"/>
          <p:cNvCxnSpPr/>
          <p:nvPr/>
        </p:nvCxnSpPr>
        <p:spPr>
          <a:xfrm flipH="1">
            <a:off x="1727944" y="3563813"/>
            <a:ext cx="1368154" cy="1132679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dash"/>
            <a:miter lim="800000"/>
          </a:ln>
          <a:effectLst/>
        </p:spPr>
      </p:cxnSp>
      <p:cxnSp>
        <p:nvCxnSpPr>
          <p:cNvPr id="40" name="Gerader Verbinder 9"/>
          <p:cNvCxnSpPr/>
          <p:nvPr/>
        </p:nvCxnSpPr>
        <p:spPr>
          <a:xfrm>
            <a:off x="6048424" y="3563813"/>
            <a:ext cx="936104" cy="1656184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dash"/>
            <a:miter lim="800000"/>
          </a:ln>
          <a:effectLst/>
        </p:spPr>
      </p:cxnSp>
      <p:sp>
        <p:nvSpPr>
          <p:cNvPr id="36" name="Pfeil nach rechts 35"/>
          <p:cNvSpPr/>
          <p:nvPr/>
        </p:nvSpPr>
        <p:spPr bwMode="auto">
          <a:xfrm rot="2944092">
            <a:off x="1974823" y="4529457"/>
            <a:ext cx="456589" cy="2025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43" name="Pfeil nach rechts 42"/>
          <p:cNvSpPr/>
          <p:nvPr/>
        </p:nvSpPr>
        <p:spPr bwMode="auto">
          <a:xfrm rot="8934892">
            <a:off x="6257243" y="4578070"/>
            <a:ext cx="387092" cy="202539"/>
          </a:xfrm>
          <a:prstGeom prst="rightArrow">
            <a:avLst/>
          </a:prstGeom>
          <a:solidFill>
            <a:srgbClr val="FF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31816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2" grpId="0" animBg="1"/>
      <p:bldP spid="2" grpId="0" animBg="1"/>
      <p:bldP spid="21" grpId="0" animBg="1"/>
      <p:bldP spid="23" grpId="0" animBg="1"/>
      <p:bldP spid="24" grpId="0" animBg="1"/>
      <p:bldP spid="25" grpId="0"/>
      <p:bldP spid="26" grpId="0"/>
      <p:bldP spid="3" grpId="0" animBg="1"/>
      <p:bldP spid="28" grpId="0" animBg="1"/>
      <p:bldP spid="29" grpId="0" animBg="1"/>
      <p:bldP spid="30" grpId="0" animBg="1"/>
      <p:bldP spid="36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" descr="C:\Users\tiburskije\Desktop\FlippedClassroom Physik\02_Optik\06_Brechung\06c_Wasserkoerp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280" y="3563813"/>
            <a:ext cx="3600000" cy="1654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Ellipse 48"/>
          <p:cNvSpPr/>
          <p:nvPr/>
        </p:nvSpPr>
        <p:spPr bwMode="auto">
          <a:xfrm>
            <a:off x="6878574" y="4571925"/>
            <a:ext cx="432048" cy="216024"/>
          </a:xfrm>
          <a:prstGeom prst="ellipse">
            <a:avLst/>
          </a:prstGeom>
          <a:solidFill>
            <a:srgbClr val="FFC0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7344568" y="3584847"/>
            <a:ext cx="996811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 smtClean="0"/>
              <a:t>Wasser</a:t>
            </a:r>
            <a:endParaRPr lang="de-DE" dirty="0"/>
          </a:p>
        </p:txBody>
      </p:sp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</a:t>
            </a:r>
            <a:r>
              <a:rPr lang="de-DE" sz="2800" dirty="0" smtClean="0"/>
              <a:t>Lichtes II</a:t>
            </a:r>
            <a:endParaRPr lang="de-DE" sz="2800" dirty="0"/>
          </a:p>
        </p:txBody>
      </p:sp>
      <p:pic>
        <p:nvPicPr>
          <p:cNvPr id="13318" name="Picture 8" descr="http://www.sn.schule.de/~ms16l/virtuelle_schule/Paul/pauls_webseite/paul_buc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351" y="3266035"/>
            <a:ext cx="949689" cy="1754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6408464" y="1244195"/>
            <a:ext cx="2986106" cy="1469057"/>
          </a:xfrm>
          <a:prstGeom prst="wedgeEllipseCallout">
            <a:avLst>
              <a:gd name="adj1" fmla="val 28176"/>
              <a:gd name="adj2" fmla="val 10589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Münze scheint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viel f</a:t>
            </a:r>
            <a:r>
              <a:rPr lang="de-DE" dirty="0" smtClean="0">
                <a:solidFill>
                  <a:srgbClr val="000000"/>
                </a:solidFill>
              </a:rPr>
              <a:t>lacher im Wasser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liegen, als es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tatsächlich der </a:t>
            </a:r>
            <a:r>
              <a:rPr lang="de-DE" dirty="0">
                <a:solidFill>
                  <a:srgbClr val="000000"/>
                </a:solidFill>
              </a:rPr>
              <a:t>F</a:t>
            </a:r>
            <a:r>
              <a:rPr lang="de-DE" dirty="0" smtClean="0">
                <a:solidFill>
                  <a:srgbClr val="000000"/>
                </a:solidFill>
              </a:rPr>
              <a:t>all ist!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2" name="Gerader Verbinder 9"/>
          <p:cNvCxnSpPr/>
          <p:nvPr/>
        </p:nvCxnSpPr>
        <p:spPr>
          <a:xfrm>
            <a:off x="4536256" y="1835621"/>
            <a:ext cx="1534001" cy="1754722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4" name="Gerader Verbinder 7"/>
          <p:cNvCxnSpPr>
            <a:stCxn id="45" idx="4"/>
          </p:cNvCxnSpPr>
          <p:nvPr/>
        </p:nvCxnSpPr>
        <p:spPr>
          <a:xfrm flipH="1" flipV="1">
            <a:off x="6053617" y="3589262"/>
            <a:ext cx="713782" cy="1597042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22" name="Rechteck 21"/>
          <p:cNvSpPr/>
          <p:nvPr/>
        </p:nvSpPr>
        <p:spPr>
          <a:xfrm>
            <a:off x="299891" y="5466422"/>
            <a:ext cx="9631804" cy="1809791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de-DE" sz="2400" b="1" dirty="0" smtClean="0"/>
              <a:t>optische Täuschungen</a:t>
            </a:r>
            <a:r>
              <a:rPr lang="de-DE" sz="2400" dirty="0" smtClean="0"/>
              <a:t>:</a:t>
            </a:r>
            <a:endParaRPr lang="de-DE" sz="2400" dirty="0"/>
          </a:p>
          <a:p>
            <a:r>
              <a:rPr lang="de-DE" sz="2400" dirty="0" smtClean="0"/>
              <a:t>Viele optische Täuschungen basieren auf dem Brechungsgesetz. </a:t>
            </a:r>
          </a:p>
          <a:p>
            <a:r>
              <a:rPr lang="de-DE" sz="2400" dirty="0" smtClean="0"/>
              <a:t>Wenn z. B. aus einem Boot ins scheinbar flache Wasser gesprungen </a:t>
            </a:r>
          </a:p>
          <a:p>
            <a:r>
              <a:rPr lang="de-DE" sz="2400" dirty="0" smtClean="0"/>
              <a:t>wird, so stellt sich die Wassertiefe als wesentlich tiefer heraus als </a:t>
            </a:r>
          </a:p>
          <a:p>
            <a:r>
              <a:rPr lang="de-DE" sz="2400" dirty="0" smtClean="0"/>
              <a:t>angenommen. Das kann zu schweren Badeunglücken führen …</a:t>
            </a:r>
            <a:endParaRPr lang="de-DE" sz="2400" dirty="0"/>
          </a:p>
        </p:txBody>
      </p:sp>
      <p:cxnSp>
        <p:nvCxnSpPr>
          <p:cNvPr id="13" name="Gerader Verbinder 6"/>
          <p:cNvCxnSpPr/>
          <p:nvPr/>
        </p:nvCxnSpPr>
        <p:spPr>
          <a:xfrm>
            <a:off x="6053613" y="2473948"/>
            <a:ext cx="17367" cy="23140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miter lim="800000"/>
          </a:ln>
          <a:effectLst/>
        </p:spPr>
      </p:cxnSp>
      <p:cxnSp>
        <p:nvCxnSpPr>
          <p:cNvPr id="40" name="Gerader Verbinder 9"/>
          <p:cNvCxnSpPr/>
          <p:nvPr/>
        </p:nvCxnSpPr>
        <p:spPr>
          <a:xfrm>
            <a:off x="6048424" y="3563813"/>
            <a:ext cx="936104" cy="1080120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dash"/>
            <a:miter lim="800000"/>
          </a:ln>
          <a:effectLst/>
        </p:spPr>
      </p:cxnSp>
      <p:pic>
        <p:nvPicPr>
          <p:cNvPr id="38" name="Picture 4" descr="C:\Users\tiburskije\Desktop\FlippedClassroom Physik\02_Optik\06_Brechung\Muenze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91" y="1571952"/>
            <a:ext cx="3242165" cy="2282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Gerader Verbinder 9"/>
          <p:cNvCxnSpPr/>
          <p:nvPr/>
        </p:nvCxnSpPr>
        <p:spPr>
          <a:xfrm>
            <a:off x="5431720" y="1835621"/>
            <a:ext cx="998577" cy="1755263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41" name="Gerader Verbinder 7"/>
          <p:cNvCxnSpPr>
            <a:stCxn id="45" idx="4"/>
          </p:cNvCxnSpPr>
          <p:nvPr/>
        </p:nvCxnSpPr>
        <p:spPr>
          <a:xfrm flipH="1" flipV="1">
            <a:off x="6413655" y="3589802"/>
            <a:ext cx="353744" cy="1596502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42" name="Gerader Verbinder 6"/>
          <p:cNvCxnSpPr/>
          <p:nvPr/>
        </p:nvCxnSpPr>
        <p:spPr>
          <a:xfrm>
            <a:off x="6413653" y="2474489"/>
            <a:ext cx="17367" cy="2314001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dash"/>
            <a:miter lim="800000"/>
          </a:ln>
          <a:effectLst/>
        </p:spPr>
      </p:cxnSp>
      <p:cxnSp>
        <p:nvCxnSpPr>
          <p:cNvPr id="44" name="Gerader Verbinder 9"/>
          <p:cNvCxnSpPr/>
          <p:nvPr/>
        </p:nvCxnSpPr>
        <p:spPr>
          <a:xfrm>
            <a:off x="6408464" y="3564354"/>
            <a:ext cx="576064" cy="1007571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dash"/>
            <a:miter lim="800000"/>
          </a:ln>
          <a:effectLst/>
        </p:spPr>
      </p:cxnSp>
      <p:sp>
        <p:nvSpPr>
          <p:cNvPr id="45" name="Ellipse 44"/>
          <p:cNvSpPr/>
          <p:nvPr/>
        </p:nvSpPr>
        <p:spPr bwMode="auto">
          <a:xfrm>
            <a:off x="6551375" y="5003973"/>
            <a:ext cx="432048" cy="182331"/>
          </a:xfrm>
          <a:prstGeom prst="ellipse">
            <a:avLst/>
          </a:prstGeom>
          <a:solidFill>
            <a:srgbClr val="FFC000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5749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35" grpId="0"/>
      <p:bldP spid="11" grpId="0" animBg="1"/>
      <p:bldP spid="22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ogen 24"/>
          <p:cNvSpPr/>
          <p:nvPr/>
        </p:nvSpPr>
        <p:spPr bwMode="auto">
          <a:xfrm rot="16200000" flipH="1" flipV="1">
            <a:off x="6768504" y="3959857"/>
            <a:ext cx="720079" cy="792087"/>
          </a:xfrm>
          <a:prstGeom prst="arc">
            <a:avLst>
              <a:gd name="adj1" fmla="val 16216283"/>
              <a:gd name="adj2" fmla="val 19045012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3086">
            <a:off x="4477931" y="3211175"/>
            <a:ext cx="3741347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1511920" y="3500411"/>
            <a:ext cx="780281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1600" y="5317094"/>
            <a:ext cx="970104" cy="211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3506315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8" y="5399731"/>
            <a:ext cx="1160355" cy="203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 smtClean="0"/>
              <a:t>Die planparallele Platte</a:t>
            </a:r>
            <a:endParaRPr lang="de-DE" b="1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71760" y="3888172"/>
            <a:ext cx="3903302" cy="1403833"/>
          </a:xfrm>
          <a:prstGeom prst="wedgeEllipseCallout">
            <a:avLst>
              <a:gd name="adj1" fmla="val -28235"/>
              <a:gd name="adj2" fmla="val 819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Wenn Licht durch eine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Scheibe </a:t>
            </a:r>
            <a:r>
              <a:rPr lang="de-DE" dirty="0" smtClean="0">
                <a:solidFill>
                  <a:srgbClr val="000000"/>
                </a:solidFill>
              </a:rPr>
              <a:t>oder eine Wasserschicht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fällt, dann </a:t>
            </a:r>
            <a:r>
              <a:rPr lang="de-DE" dirty="0">
                <a:solidFill>
                  <a:srgbClr val="000000"/>
                </a:solidFill>
              </a:rPr>
              <a:t>wird ALLES parallel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>
                <a:solidFill>
                  <a:srgbClr val="000000"/>
                </a:solidFill>
              </a:rPr>
              <a:t>versetzt</a:t>
            </a:r>
            <a:r>
              <a:rPr lang="de-DE" dirty="0" smtClean="0">
                <a:solidFill>
                  <a:srgbClr val="000000"/>
                </a:solidFill>
              </a:rPr>
              <a:t>!!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577344" y="5979807"/>
            <a:ext cx="3023493" cy="1434134"/>
          </a:xfrm>
          <a:prstGeom prst="wedgeEllipseCallout">
            <a:avLst>
              <a:gd name="adj1" fmla="val -56869"/>
              <a:gd name="adj2" fmla="val -6995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Auch Fische im Aquarium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oder dieser Pinguin!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733037" y="3639168"/>
            <a:ext cx="3847334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587418" y="3666478"/>
            <a:ext cx="1541126" cy="68942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6871924">
            <a:off x="5191374" y="3269963"/>
            <a:ext cx="792088" cy="793031"/>
          </a:xfrm>
          <a:prstGeom prst="arc">
            <a:avLst>
              <a:gd name="adj1" fmla="val 16153308"/>
              <a:gd name="adj2" fmla="val 17585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2" name="Bogen 21"/>
          <p:cNvSpPr/>
          <p:nvPr/>
        </p:nvSpPr>
        <p:spPr bwMode="auto">
          <a:xfrm rot="5400000" flipH="1" flipV="1">
            <a:off x="5220332" y="3256779"/>
            <a:ext cx="720079" cy="792087"/>
          </a:xfrm>
          <a:prstGeom prst="arc">
            <a:avLst>
              <a:gd name="adj1" fmla="val 16216283"/>
              <a:gd name="adj2" fmla="val 19045012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7128544" y="4356519"/>
            <a:ext cx="3847334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2324">
            <a:off x="4620425" y="1847962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Bogen 25"/>
          <p:cNvSpPr/>
          <p:nvPr/>
        </p:nvSpPr>
        <p:spPr bwMode="auto">
          <a:xfrm rot="17785160">
            <a:off x="6709279" y="3959384"/>
            <a:ext cx="792088" cy="793031"/>
          </a:xfrm>
          <a:prstGeom prst="arc">
            <a:avLst>
              <a:gd name="adj1" fmla="val 16153308"/>
              <a:gd name="adj2" fmla="val 17585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23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2324">
            <a:off x="6164429" y="2554955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Gerade Verbindung 26"/>
          <p:cNvCxnSpPr/>
          <p:nvPr/>
        </p:nvCxnSpPr>
        <p:spPr bwMode="auto">
          <a:xfrm>
            <a:off x="5452772" y="3666478"/>
            <a:ext cx="5420188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8" name="Picture 2" descr="C:\Users\tiburskije\Desktop\FlippedClassroom Physik\02_Optik\06_Brechung\000_pinguin_gebroche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224" y="2530883"/>
            <a:ext cx="4968552" cy="32916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0420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78" grpId="0" animBg="1"/>
      <p:bldP spid="10" grpId="0" animBg="1"/>
      <p:bldP spid="21" grpId="0" animBg="1"/>
      <p:bldP spid="22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iburskije\Desktop\FlippedClassroom Physik\02_Optik\06_Brechung\06d_Glaspris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3519">
            <a:off x="4631713" y="2373769"/>
            <a:ext cx="3647306" cy="29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Bogen 24"/>
          <p:cNvSpPr/>
          <p:nvPr/>
        </p:nvSpPr>
        <p:spPr bwMode="auto">
          <a:xfrm rot="15130966" flipH="1" flipV="1">
            <a:off x="7104411" y="4116053"/>
            <a:ext cx="720079" cy="792087"/>
          </a:xfrm>
          <a:prstGeom prst="arc">
            <a:avLst>
              <a:gd name="adj1" fmla="val 16216283"/>
              <a:gd name="adj2" fmla="val 20027284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3" name="Rechteck 2"/>
          <p:cNvSpPr/>
          <p:nvPr/>
        </p:nvSpPr>
        <p:spPr bwMode="auto">
          <a:xfrm>
            <a:off x="1511920" y="3500411"/>
            <a:ext cx="780281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1600" y="5317094"/>
            <a:ext cx="970104" cy="211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3506315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8" y="5399731"/>
            <a:ext cx="1160355" cy="203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 smtClean="0"/>
              <a:t>Das Glasprisma</a:t>
            </a:r>
            <a:endParaRPr lang="de-DE" b="1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85788" y="3923853"/>
            <a:ext cx="3072503" cy="1176487"/>
          </a:xfrm>
          <a:prstGeom prst="wedgeEllipseCallout">
            <a:avLst>
              <a:gd name="adj1" fmla="val -28235"/>
              <a:gd name="adj2" fmla="val 819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Bei einem Glasprisma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wird das Licht 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577344" y="5979807"/>
            <a:ext cx="3023493" cy="1434134"/>
          </a:xfrm>
          <a:prstGeom prst="wedgeEllipseCallout">
            <a:avLst>
              <a:gd name="adj1" fmla="val -56869"/>
              <a:gd name="adj2" fmla="val -6995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in die gleiche Richtung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gebrochen. Die Brechung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verstärkt sich also!!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733037" y="3639168"/>
            <a:ext cx="3847334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587418" y="3666478"/>
            <a:ext cx="1901166" cy="8456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Bogen 20"/>
          <p:cNvSpPr/>
          <p:nvPr/>
        </p:nvSpPr>
        <p:spPr bwMode="auto">
          <a:xfrm rot="6871924">
            <a:off x="5191374" y="3269963"/>
            <a:ext cx="792088" cy="793031"/>
          </a:xfrm>
          <a:prstGeom prst="arc">
            <a:avLst>
              <a:gd name="adj1" fmla="val 16153308"/>
              <a:gd name="adj2" fmla="val 1758523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22" name="Bogen 21"/>
          <p:cNvSpPr/>
          <p:nvPr/>
        </p:nvSpPr>
        <p:spPr bwMode="auto">
          <a:xfrm rot="5400000" flipH="1" flipV="1">
            <a:off x="5220332" y="3256779"/>
            <a:ext cx="720079" cy="792087"/>
          </a:xfrm>
          <a:prstGeom prst="arc">
            <a:avLst>
              <a:gd name="adj1" fmla="val 16216283"/>
              <a:gd name="adj2" fmla="val 19045012"/>
            </a:avLst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>
            <a:off x="7446168" y="4498449"/>
            <a:ext cx="1986632" cy="201769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2324">
            <a:off x="4620425" y="1847962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Bogen 25"/>
          <p:cNvSpPr/>
          <p:nvPr/>
        </p:nvSpPr>
        <p:spPr bwMode="auto">
          <a:xfrm rot="15200991">
            <a:off x="7068407" y="4115589"/>
            <a:ext cx="792088" cy="793031"/>
          </a:xfrm>
          <a:prstGeom prst="arc">
            <a:avLst>
              <a:gd name="adj1" fmla="val 16153308"/>
              <a:gd name="adj2" fmla="val 18635953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23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45127">
            <a:off x="7802531" y="3021781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Gerade Verbindung 26"/>
          <p:cNvCxnSpPr/>
          <p:nvPr/>
        </p:nvCxnSpPr>
        <p:spPr bwMode="auto">
          <a:xfrm>
            <a:off x="5452772" y="3666478"/>
            <a:ext cx="5420188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7464450" y="4509610"/>
            <a:ext cx="2562696" cy="115948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435672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78" grpId="0" animBg="1"/>
      <p:bldP spid="10" grpId="0" animBg="1"/>
      <p:bldP spid="21" grpId="0" animBg="1"/>
      <p:bldP spid="22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iburskije\Desktop\FlippedClassroom Physik\02_Optik\06_Brechung\06d_Glaspris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3519">
            <a:off x="4631713" y="2373769"/>
            <a:ext cx="3647306" cy="29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1511920" y="3500411"/>
            <a:ext cx="780281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1600" y="5317094"/>
            <a:ext cx="970104" cy="211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3506315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8" y="5399731"/>
            <a:ext cx="1160355" cy="203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 smtClean="0"/>
              <a:t>Das Glasprisma</a:t>
            </a:r>
            <a:endParaRPr lang="de-DE" b="1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85788" y="3923853"/>
            <a:ext cx="3072503" cy="1176487"/>
          </a:xfrm>
          <a:prstGeom prst="wedgeEllipseCallout">
            <a:avLst>
              <a:gd name="adj1" fmla="val -28235"/>
              <a:gd name="adj2" fmla="val 819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Wie ist das nun mit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einfarbigem </a:t>
            </a:r>
            <a:r>
              <a:rPr lang="de-DE" dirty="0" smtClean="0">
                <a:solidFill>
                  <a:srgbClr val="000000"/>
                </a:solidFill>
              </a:rPr>
              <a:t>Licht?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577344" y="5979807"/>
            <a:ext cx="3023493" cy="1434134"/>
          </a:xfrm>
          <a:prstGeom prst="wedgeEllipseCallout">
            <a:avLst>
              <a:gd name="adj1" fmla="val -56869"/>
              <a:gd name="adj2" fmla="val -6995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</a:t>
            </a:r>
            <a:r>
              <a:rPr lang="de-DE" dirty="0" smtClean="0">
                <a:solidFill>
                  <a:srgbClr val="000000"/>
                </a:solidFill>
              </a:rPr>
              <a:t>rotes Licht wird</a:t>
            </a: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z. B. weniger gebrochen</a:t>
            </a:r>
            <a:r>
              <a:rPr lang="de-DE" dirty="0" smtClean="0">
                <a:solidFill>
                  <a:srgbClr val="000000"/>
                </a:solidFill>
              </a:rPr>
              <a:t>. 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733037" y="3639168"/>
            <a:ext cx="3847334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587418" y="3666478"/>
            <a:ext cx="1829158" cy="61741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7396210" y="4283893"/>
            <a:ext cx="2214515" cy="1800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452772" y="3666478"/>
            <a:ext cx="5420188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7344568" y="4257412"/>
            <a:ext cx="2562696" cy="890577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2324">
            <a:off x="4620425" y="1847962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45127">
            <a:off x="7730523" y="2805322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53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iburskije\Desktop\FlippedClassroom Physik\02_Optik\06_Brechung\06d_Glaspris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3519">
            <a:off x="4631713" y="2373769"/>
            <a:ext cx="3647306" cy="29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1511920" y="3500411"/>
            <a:ext cx="780281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1600" y="5317094"/>
            <a:ext cx="970104" cy="211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3506315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8" y="5399731"/>
            <a:ext cx="1160355" cy="203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 smtClean="0"/>
              <a:t>Das Glasprisma</a:t>
            </a:r>
            <a:endParaRPr lang="de-DE" b="1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85788" y="3923853"/>
            <a:ext cx="3072503" cy="1176487"/>
          </a:xfrm>
          <a:prstGeom prst="wedgeEllipseCallout">
            <a:avLst>
              <a:gd name="adj1" fmla="val -28235"/>
              <a:gd name="adj2" fmla="val 819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violettes Licht?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577344" y="5979807"/>
            <a:ext cx="3023493" cy="1434134"/>
          </a:xfrm>
          <a:prstGeom prst="wedgeEllipseCallout">
            <a:avLst>
              <a:gd name="adj1" fmla="val -56869"/>
              <a:gd name="adj2" fmla="val -6995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Wird am stärksten</a:t>
            </a:r>
            <a:endParaRPr lang="de-DE" dirty="0" smtClean="0">
              <a:solidFill>
                <a:srgbClr val="000000"/>
              </a:solidFill>
            </a:endParaRP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gebrochen</a:t>
            </a:r>
            <a:r>
              <a:rPr lang="de-DE" dirty="0" smtClean="0">
                <a:solidFill>
                  <a:srgbClr val="000000"/>
                </a:solidFill>
              </a:rPr>
              <a:t>.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733037" y="3639168"/>
            <a:ext cx="3847334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587418" y="3666478"/>
            <a:ext cx="1973174" cy="11934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7560592" y="4852150"/>
            <a:ext cx="1728192" cy="238407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452772" y="3666478"/>
            <a:ext cx="5420188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7572398" y="4859957"/>
            <a:ext cx="2436466" cy="151216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3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45127">
            <a:off x="7920514" y="3383999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2324">
            <a:off x="4620425" y="1847962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9353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iburskije\Desktop\FlippedClassroom Physik\02_Optik\06_Brechung\06d_Glasprism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3519">
            <a:off x="4631713" y="2373769"/>
            <a:ext cx="3647306" cy="29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1511920" y="3500411"/>
            <a:ext cx="780281" cy="28803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61600" y="5317094"/>
            <a:ext cx="970104" cy="211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Brechung des Lichtes II</a:t>
            </a:r>
          </a:p>
        </p:txBody>
      </p:sp>
      <p:pic>
        <p:nvPicPr>
          <p:cNvPr id="2051" name="Picture 3" descr="C:\Users\tiburskije\Desktop\FlippedClassroom Physik\02_Optik\05_Reflexion\00_Lichtquell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3506315"/>
            <a:ext cx="2762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88" y="5399731"/>
            <a:ext cx="1160355" cy="2036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feld 12"/>
          <p:cNvSpPr txBox="1"/>
          <p:nvPr/>
        </p:nvSpPr>
        <p:spPr>
          <a:xfrm>
            <a:off x="2664048" y="1405996"/>
            <a:ext cx="4877453" cy="60760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Lichtdurchgang durch Glaskörper:</a:t>
            </a:r>
          </a:p>
          <a:p>
            <a:pPr algn="ctr"/>
            <a:r>
              <a:rPr lang="de-DE" b="1" dirty="0" smtClean="0"/>
              <a:t>Das Glasprisma</a:t>
            </a:r>
            <a:endParaRPr lang="de-DE" b="1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85788" y="3923853"/>
            <a:ext cx="3072503" cy="1176487"/>
          </a:xfrm>
          <a:prstGeom prst="wedgeEllipseCallout">
            <a:avLst>
              <a:gd name="adj1" fmla="val -28235"/>
              <a:gd name="adj2" fmla="val 81947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und so entstehen …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577344" y="5979807"/>
            <a:ext cx="3023493" cy="1434134"/>
          </a:xfrm>
          <a:prstGeom prst="wedgeEllipseCallout">
            <a:avLst>
              <a:gd name="adj1" fmla="val -56869"/>
              <a:gd name="adj2" fmla="val -6995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… </a:t>
            </a:r>
            <a:r>
              <a:rPr lang="de-DE" dirty="0" smtClean="0">
                <a:solidFill>
                  <a:srgbClr val="000000"/>
                </a:solidFill>
              </a:rPr>
              <a:t>die Regenbogenfarben!!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 bwMode="auto">
          <a:xfrm>
            <a:off x="1733037" y="3639168"/>
            <a:ext cx="3847334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Gerade Verbindung 14"/>
          <p:cNvCxnSpPr/>
          <p:nvPr/>
        </p:nvCxnSpPr>
        <p:spPr bwMode="auto">
          <a:xfrm>
            <a:off x="5587418" y="3666478"/>
            <a:ext cx="1901166" cy="84561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Gerade Verbindung 23"/>
          <p:cNvCxnSpPr/>
          <p:nvPr/>
        </p:nvCxnSpPr>
        <p:spPr bwMode="auto">
          <a:xfrm>
            <a:off x="7446168" y="4498449"/>
            <a:ext cx="1986632" cy="201769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5452772" y="3666478"/>
            <a:ext cx="5420188" cy="2731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7464450" y="4509610"/>
            <a:ext cx="2562696" cy="115948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7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72324">
            <a:off x="4620425" y="1847962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45127">
            <a:off x="7802531" y="3021781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Gerade Verbindung 28"/>
          <p:cNvCxnSpPr/>
          <p:nvPr/>
        </p:nvCxnSpPr>
        <p:spPr bwMode="auto">
          <a:xfrm>
            <a:off x="5587418" y="3666478"/>
            <a:ext cx="1829158" cy="61741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7396210" y="4283893"/>
            <a:ext cx="2214515" cy="1800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7344568" y="4257412"/>
            <a:ext cx="2562696" cy="890577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 Verbindung 32"/>
          <p:cNvCxnSpPr/>
          <p:nvPr/>
        </p:nvCxnSpPr>
        <p:spPr bwMode="auto">
          <a:xfrm>
            <a:off x="5587418" y="3666478"/>
            <a:ext cx="1973174" cy="1193479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7560592" y="4852150"/>
            <a:ext cx="1728192" cy="238407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>
            <a:off x="7572398" y="4859957"/>
            <a:ext cx="2436466" cy="151216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6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45127">
            <a:off x="7920514" y="3383999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C:\Users\tiburskije\Desktop\FlippedClassroom Physik\02_Optik\05_Reflexion\04c_Lot_schma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45127">
            <a:off x="7730523" y="2805322"/>
            <a:ext cx="8191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906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10" grpId="0" animBg="1"/>
      <p:bldP spid="10" grpId="1" animBg="1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Microsoft Office PowerPoint</Application>
  <PresentationFormat>Benutzerdefiniert</PresentationFormat>
  <Paragraphs>134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Larissa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Physik?</dc:title>
  <dc:creator>Jens Tiburski</dc:creator>
  <cp:lastModifiedBy>tiburskije</cp:lastModifiedBy>
  <cp:revision>174</cp:revision>
  <cp:lastPrinted>1601-01-01T00:00:00Z</cp:lastPrinted>
  <dcterms:created xsi:type="dcterms:W3CDTF">2015-08-24T10:17:07Z</dcterms:created>
  <dcterms:modified xsi:type="dcterms:W3CDTF">2016-05-27T09:07:21Z</dcterms:modified>
</cp:coreProperties>
</file>