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sldIdLst>
    <p:sldId id="258" r:id="rId2"/>
    <p:sldId id="269" r:id="rId3"/>
    <p:sldId id="266" r:id="rId4"/>
    <p:sldId id="278" r:id="rId5"/>
    <p:sldId id="271" r:id="rId6"/>
    <p:sldId id="272" r:id="rId7"/>
    <p:sldId id="274" r:id="rId8"/>
    <p:sldId id="273" r:id="rId9"/>
    <p:sldId id="275" r:id="rId10"/>
    <p:sldId id="276" r:id="rId11"/>
    <p:sldId id="277" r:id="rId12"/>
    <p:sldId id="270" r:id="rId13"/>
    <p:sldId id="279" r:id="rId14"/>
    <p:sldId id="280" r:id="rId15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742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-1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1pPr>
          </a:lstStyle>
          <a:p>
            <a:pPr>
              <a:defRPr/>
            </a:pPr>
            <a:fld id="{25E0FC88-9FCD-4DFE-A519-EBDB26C0E3D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84049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582B846C-95AC-4E41-8C52-508DE29EFA83}" type="slidenum">
              <a:rPr lang="de-DE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1</a:t>
            </a:fld>
            <a:endParaRPr lang="de-DE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12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3B631E28-E914-4CF6-B718-EA86CD3035E9}" type="slidenum">
              <a:rPr lang="de-DE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10</a:t>
            </a:fld>
            <a:endParaRPr lang="de-DE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83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83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3B631E28-E914-4CF6-B718-EA86CD3035E9}" type="slidenum">
              <a:rPr lang="de-DE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11</a:t>
            </a:fld>
            <a:endParaRPr lang="de-DE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83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83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3B631E28-E914-4CF6-B718-EA86CD3035E9}" type="slidenum">
              <a:rPr lang="de-DE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12</a:t>
            </a:fld>
            <a:endParaRPr lang="de-DE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83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83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3B631E28-E914-4CF6-B718-EA86CD3035E9}" type="slidenum">
              <a:rPr lang="de-DE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13</a:t>
            </a:fld>
            <a:endParaRPr lang="de-DE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83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83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582B846C-95AC-4E41-8C52-508DE29EFA83}" type="slidenum">
              <a:rPr lang="de-DE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14</a:t>
            </a:fld>
            <a:endParaRPr lang="de-DE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12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3B631E28-E914-4CF6-B718-EA86CD3035E9}" type="slidenum">
              <a:rPr lang="de-DE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2</a:t>
            </a:fld>
            <a:endParaRPr lang="de-DE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83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83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A7114443-B944-4EE3-9B4A-0C5EA489B59F}" type="slidenum">
              <a:rPr lang="de-DE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3</a:t>
            </a:fld>
            <a:endParaRPr lang="de-DE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24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24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A7114443-B944-4EE3-9B4A-0C5EA489B59F}" type="slidenum">
              <a:rPr lang="de-DE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4</a:t>
            </a:fld>
            <a:endParaRPr lang="de-DE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24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24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3B631E28-E914-4CF6-B718-EA86CD3035E9}" type="slidenum">
              <a:rPr lang="de-DE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5</a:t>
            </a:fld>
            <a:endParaRPr lang="de-DE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83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83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3B631E28-E914-4CF6-B718-EA86CD3035E9}" type="slidenum">
              <a:rPr lang="de-DE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6</a:t>
            </a:fld>
            <a:endParaRPr lang="de-DE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83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83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3B631E28-E914-4CF6-B718-EA86CD3035E9}" type="slidenum">
              <a:rPr lang="de-DE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7</a:t>
            </a:fld>
            <a:endParaRPr lang="de-DE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83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83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3B631E28-E914-4CF6-B718-EA86CD3035E9}" type="slidenum">
              <a:rPr lang="de-DE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8</a:t>
            </a:fld>
            <a:endParaRPr lang="de-DE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83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83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3B631E28-E914-4CF6-B718-EA86CD3035E9}" type="slidenum">
              <a:rPr lang="de-DE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9</a:t>
            </a:fld>
            <a:endParaRPr lang="de-DE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83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83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A43E3-8E57-48AA-ACDB-01DBE93758B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1831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04443-7938-4FDF-A24E-02CB18EF7E6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5988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663BF-4C70-4026-9E1B-3DA12D56F26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9691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C9ECE-D70C-4DB7-B8B6-06E0A1688F6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1362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80278-6B3C-4261-8DEB-13F045675F0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2992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8E8A7-8D67-48B6-8CA5-20748513FF5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1892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6A0D1-6ECE-4280-9C6C-837ABF79354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534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8BC9B-9DC3-4FB6-9B64-56C71722971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2076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DF03F-9685-4037-A075-B2BE783066A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8246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ACDC9-EF04-45AE-8A61-ED3ADFEF36F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21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C18F2-AABD-4DD9-B748-CA5E69EA575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9856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BBC5F-9187-487F-A620-B0482450624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0680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das Format des Titeltextes zu bearbeiten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die Formate des Gliederungstextes zu bearbeiten</a:t>
            </a:r>
          </a:p>
          <a:p>
            <a:pPr lvl="1"/>
            <a:r>
              <a:rPr lang="en-GB" smtClean="0"/>
              <a:t>Zweite Gliederungsebene</a:t>
            </a:r>
          </a:p>
          <a:p>
            <a:pPr lvl="2"/>
            <a:r>
              <a:rPr lang="en-GB" smtClean="0"/>
              <a:t>Dritte Gliederungsebene</a:t>
            </a:r>
          </a:p>
          <a:p>
            <a:pPr lvl="3"/>
            <a:r>
              <a:rPr lang="en-GB" smtClean="0"/>
              <a:t>Vierte Gliederungsebene</a:t>
            </a:r>
          </a:p>
          <a:p>
            <a:pPr lvl="4"/>
            <a:r>
              <a:rPr lang="en-GB" smtClean="0"/>
              <a:t>Fünfte Gliederungsebene</a:t>
            </a:r>
          </a:p>
          <a:p>
            <a:pPr lvl="4"/>
            <a:r>
              <a:rPr lang="en-GB" smtClean="0"/>
              <a:t>Sechste Gliederungsebene</a:t>
            </a:r>
          </a:p>
          <a:p>
            <a:pPr lvl="4"/>
            <a:r>
              <a:rPr lang="en-GB" smtClean="0"/>
              <a:t>Siebente Gliederungsebene</a:t>
            </a:r>
          </a:p>
          <a:p>
            <a:pPr lvl="4"/>
            <a:r>
              <a:rPr lang="en-GB" smtClean="0"/>
              <a:t>Achte Gliederungsebene</a:t>
            </a:r>
          </a:p>
          <a:p>
            <a:pPr lvl="4"/>
            <a:r>
              <a:rPr lang="en-GB" smtClean="0"/>
              <a:t>Neunte Gliederungsebene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SimSun" charset="-122"/>
              </a:defRPr>
            </a:lvl1pPr>
          </a:lstStyle>
          <a:p>
            <a:pPr>
              <a:defRPr/>
            </a:pPr>
            <a:fld id="{38D8AEE8-DFD7-43D0-BEF0-DC52F2BA0F9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SimSun" charset="-122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SimSun" charset="-122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SimSun" charset="-122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SimSun" charset="-122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SimSun" charset="-122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SimSun" charset="-122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SimSun" charset="-122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SimSun" charset="-122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6.jpe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png"/><Relationship Id="rId5" Type="http://schemas.openxmlformats.org/officeDocument/2006/relationships/image" Target="../media/image17.jpe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1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gif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3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776" y="539477"/>
            <a:ext cx="3572248" cy="1786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-14288"/>
            <a:ext cx="9070975" cy="1171576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sz="4000" smtClean="0"/>
              <a:t>Optik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39750" y="733425"/>
            <a:ext cx="9070975" cy="706438"/>
          </a:xfrm>
        </p:spPr>
        <p:txBody>
          <a:bodyPr anchor="ctr"/>
          <a:lstStyle/>
          <a:p>
            <a:pPr marL="0" indent="0" algn="ctr" eaLnBrk="1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sz="2800" dirty="0" smtClean="0"/>
              <a:t>Brechung des </a:t>
            </a:r>
            <a:r>
              <a:rPr lang="de-DE" sz="2800" dirty="0" smtClean="0"/>
              <a:t>Lichtes II</a:t>
            </a:r>
            <a:endParaRPr lang="de-DE" sz="2800" dirty="0" smtClean="0"/>
          </a:p>
        </p:txBody>
      </p:sp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25" y="2483693"/>
            <a:ext cx="1041127" cy="2150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3005832" y="1581229"/>
            <a:ext cx="3569370" cy="2470035"/>
          </a:xfrm>
          <a:prstGeom prst="wedgeEllipseCallout">
            <a:avLst>
              <a:gd name="adj1" fmla="val -85636"/>
              <a:gd name="adj2" fmla="val 4683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Warum erscheinen Körper </a:t>
            </a:r>
            <a:endParaRPr lang="de-DE" dirty="0" smtClean="0">
              <a:solidFill>
                <a:srgbClr val="000000"/>
              </a:solidFill>
            </a:endParaRP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als „gebrochen</a:t>
            </a:r>
            <a:r>
              <a:rPr lang="de-DE" dirty="0" smtClean="0">
                <a:solidFill>
                  <a:srgbClr val="000000"/>
                </a:solidFill>
              </a:rPr>
              <a:t>“?</a:t>
            </a:r>
            <a:endParaRPr lang="de-DE" dirty="0" smtClean="0">
              <a:solidFill>
                <a:srgbClr val="000000"/>
              </a:solidFill>
            </a:endParaRP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Hat das was mit dem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Brechungsgesetz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zu tun … ?!</a:t>
            </a:r>
            <a:endParaRPr lang="de-DE" dirty="0">
              <a:solidFill>
                <a:srgbClr val="000000"/>
              </a:solidFill>
            </a:endParaRPr>
          </a:p>
        </p:txBody>
      </p:sp>
      <p:pic>
        <p:nvPicPr>
          <p:cNvPr id="3" name="Picture 2" descr="C:\Users\tiburskije\Desktop\FlippedClassroom Physik\02_Optik\06_Brechung\000_pinguin_gebroche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968" y="4385520"/>
            <a:ext cx="2944700" cy="195086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hteck 3"/>
          <p:cNvSpPr/>
          <p:nvPr/>
        </p:nvSpPr>
        <p:spPr>
          <a:xfrm>
            <a:off x="5206270" y="6876181"/>
            <a:ext cx="4852675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http://www.mbaselt.de/licht/naturdeslichts.htm</a:t>
            </a:r>
          </a:p>
        </p:txBody>
      </p:sp>
      <p:pic>
        <p:nvPicPr>
          <p:cNvPr id="6" name="Picture 4" descr="C:\Users\tiburskije\Desktop\FlippedClassroom Physik\02_Optik\06_Brechung\farben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0392" y="4090952"/>
            <a:ext cx="3378200" cy="2540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6455" y="1643256"/>
            <a:ext cx="3074417" cy="179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61600" y="5317094"/>
            <a:ext cx="970104" cy="2118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915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-14288"/>
            <a:ext cx="9070975" cy="1171576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sz="4000" smtClean="0"/>
              <a:t>Optik</a:t>
            </a:r>
          </a:p>
        </p:txBody>
      </p:sp>
      <p:sp>
        <p:nvSpPr>
          <p:cNvPr id="49158" name="Rectangle 2"/>
          <p:cNvSpPr txBox="1">
            <a:spLocks noChangeArrowheads="1"/>
          </p:cNvSpPr>
          <p:nvPr/>
        </p:nvSpPr>
        <p:spPr bwMode="auto">
          <a:xfrm>
            <a:off x="539750" y="733425"/>
            <a:ext cx="907097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28224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algn="ctr" eaLnBrk="1"/>
            <a:r>
              <a:rPr lang="de-DE" sz="2800" dirty="0"/>
              <a:t>Brechung des Lichtes II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88" y="5399731"/>
            <a:ext cx="1160355" cy="2036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feld 12"/>
          <p:cNvSpPr txBox="1"/>
          <p:nvPr/>
        </p:nvSpPr>
        <p:spPr>
          <a:xfrm>
            <a:off x="2664048" y="1405996"/>
            <a:ext cx="4877453" cy="6076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Lichtdurchgang durch Glaskörper:</a:t>
            </a:r>
          </a:p>
          <a:p>
            <a:pPr algn="ctr"/>
            <a:r>
              <a:rPr lang="de-DE" b="1" dirty="0" smtClean="0"/>
              <a:t>Dispersion des Lichtes im Glasprisma</a:t>
            </a:r>
            <a:endParaRPr lang="de-DE" b="1" dirty="0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187659" y="3923853"/>
            <a:ext cx="3072503" cy="1176487"/>
          </a:xfrm>
          <a:prstGeom prst="wedgeEllipseCallout">
            <a:avLst>
              <a:gd name="adj1" fmla="val -28235"/>
              <a:gd name="adj2" fmla="val 819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Wenn weißes Licht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in einem Prisma gebrochen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wird …</a:t>
            </a: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2577344" y="5979807"/>
            <a:ext cx="3255056" cy="1434134"/>
          </a:xfrm>
          <a:prstGeom prst="wedgeEllipseCallout">
            <a:avLst>
              <a:gd name="adj1" fmla="val -56869"/>
              <a:gd name="adj2" fmla="val -69959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… </a:t>
            </a:r>
            <a:r>
              <a:rPr lang="de-DE" dirty="0" smtClean="0">
                <a:solidFill>
                  <a:srgbClr val="000000"/>
                </a:solidFill>
              </a:rPr>
              <a:t>entsteht ein Regenbogen!</a:t>
            </a:r>
            <a:endParaRPr lang="de-DE" dirty="0">
              <a:solidFill>
                <a:srgbClr val="000000"/>
              </a:solidFill>
            </a:endParaRPr>
          </a:p>
        </p:txBody>
      </p:sp>
      <p:pic>
        <p:nvPicPr>
          <p:cNvPr id="31" name="Picture 3" descr="C:\Users\tiburskije\Desktop\FlippedClassroom Physik\02_Optik\06_Brechung\farben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447" y="2555513"/>
            <a:ext cx="6504401" cy="31576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08709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/>
      <p:bldP spid="3078" grpId="1" animBg="1"/>
      <p:bldP spid="10" grpId="0" animBg="1"/>
      <p:bldP spid="10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61600" y="5317094"/>
            <a:ext cx="970104" cy="2118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915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-14288"/>
            <a:ext cx="9070975" cy="1171576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sz="4000" smtClean="0"/>
              <a:t>Optik</a:t>
            </a:r>
          </a:p>
        </p:txBody>
      </p:sp>
      <p:sp>
        <p:nvSpPr>
          <p:cNvPr id="49158" name="Rectangle 2"/>
          <p:cNvSpPr txBox="1">
            <a:spLocks noChangeArrowheads="1"/>
          </p:cNvSpPr>
          <p:nvPr/>
        </p:nvSpPr>
        <p:spPr bwMode="auto">
          <a:xfrm>
            <a:off x="539750" y="733425"/>
            <a:ext cx="907097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28224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algn="ctr" eaLnBrk="1"/>
            <a:r>
              <a:rPr lang="de-DE" sz="2800" dirty="0"/>
              <a:t>Brechung des Lichtes II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88" y="5399731"/>
            <a:ext cx="1160355" cy="2036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feld 12"/>
          <p:cNvSpPr txBox="1"/>
          <p:nvPr/>
        </p:nvSpPr>
        <p:spPr>
          <a:xfrm>
            <a:off x="2664048" y="1405996"/>
            <a:ext cx="4877453" cy="6076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Lichtdurchgang durch Glaskörper:</a:t>
            </a:r>
          </a:p>
          <a:p>
            <a:pPr algn="ctr"/>
            <a:r>
              <a:rPr lang="de-DE" b="1" dirty="0" smtClean="0"/>
              <a:t>Dispersion des Lichtes im Regentropfen</a:t>
            </a:r>
            <a:endParaRPr lang="de-DE" b="1" dirty="0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187659" y="3923853"/>
            <a:ext cx="3072503" cy="1176487"/>
          </a:xfrm>
          <a:prstGeom prst="wedgeEllipseCallout">
            <a:avLst>
              <a:gd name="adj1" fmla="val -28235"/>
              <a:gd name="adj2" fmla="val 819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Der Regentropfen wirkt wie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ein optisches Prisma </a:t>
            </a:r>
            <a:r>
              <a:rPr lang="de-DE" dirty="0" smtClean="0">
                <a:solidFill>
                  <a:srgbClr val="000000"/>
                </a:solidFill>
              </a:rPr>
              <a:t>…</a:t>
            </a:r>
            <a:endParaRPr lang="de-DE" dirty="0">
              <a:solidFill>
                <a:srgbClr val="000000"/>
              </a:solidFill>
            </a:endParaRPr>
          </a:p>
        </p:txBody>
      </p:sp>
      <p:pic>
        <p:nvPicPr>
          <p:cNvPr id="11" name="Picture 6" descr="C:\Users\tiburskije\Desktop\FlippedClassroom Physik\02_Optik\06_Brechung\Double_rainbow,_Graz,_Austria,_2010-05-3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9663" y="3419798"/>
            <a:ext cx="4341062" cy="336877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" descr="C:\Users\tiburskije\Desktop\FlippedClassroom Physik\02_Optik\06_Brechung\Rainbow1_svg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6096" y="2267669"/>
            <a:ext cx="2570171" cy="17991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2577344" y="5979807"/>
            <a:ext cx="3399072" cy="1434134"/>
          </a:xfrm>
          <a:prstGeom prst="wedgeEllipseCallout">
            <a:avLst>
              <a:gd name="adj1" fmla="val -56869"/>
              <a:gd name="adj2" fmla="val -69959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… </a:t>
            </a:r>
            <a:r>
              <a:rPr lang="de-DE" dirty="0" smtClean="0">
                <a:solidFill>
                  <a:srgbClr val="000000"/>
                </a:solidFill>
              </a:rPr>
              <a:t>und zerlegt das Sonnenlicht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in die </a:t>
            </a:r>
            <a:r>
              <a:rPr lang="de-DE" dirty="0" smtClean="0">
                <a:solidFill>
                  <a:srgbClr val="000000"/>
                </a:solidFill>
              </a:rPr>
              <a:t>Regenbogenfarben!</a:t>
            </a:r>
            <a:endParaRPr lang="de-DE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9177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/>
      <p:bldP spid="3078" grpId="1" animBg="1"/>
      <p:bldP spid="10" grpId="0" animBg="1"/>
      <p:bldP spid="10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tiburskije\Desktop\FlippedClassroom Physik\02_Optik\06_Brechung\SL_F_klei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24" y="4474740"/>
            <a:ext cx="7115175" cy="225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tiburskije\Desktop\FlippedClassroom Physik\02_Optik\06_Brechung\SL_F_gros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24" y="2079426"/>
            <a:ext cx="7134225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15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-14288"/>
            <a:ext cx="9070975" cy="1171576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sz="4000" smtClean="0"/>
              <a:t>Optik</a:t>
            </a:r>
          </a:p>
        </p:txBody>
      </p:sp>
      <p:sp>
        <p:nvSpPr>
          <p:cNvPr id="49158" name="Rectangle 2"/>
          <p:cNvSpPr txBox="1">
            <a:spLocks noChangeArrowheads="1"/>
          </p:cNvSpPr>
          <p:nvPr/>
        </p:nvSpPr>
        <p:spPr bwMode="auto">
          <a:xfrm>
            <a:off x="539750" y="733425"/>
            <a:ext cx="907097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28224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algn="ctr" eaLnBrk="1"/>
            <a:r>
              <a:rPr lang="de-DE" sz="2800" dirty="0"/>
              <a:t>Brechung des Lichtes II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19" y="5004493"/>
            <a:ext cx="1365250" cy="2395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5" name="Gerade Verbindung 24"/>
          <p:cNvCxnSpPr/>
          <p:nvPr/>
        </p:nvCxnSpPr>
        <p:spPr bwMode="auto">
          <a:xfrm>
            <a:off x="1151880" y="3217663"/>
            <a:ext cx="3847334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Gerade Verbindung 26"/>
          <p:cNvCxnSpPr/>
          <p:nvPr/>
        </p:nvCxnSpPr>
        <p:spPr bwMode="auto">
          <a:xfrm>
            <a:off x="1151880" y="2483693"/>
            <a:ext cx="3847334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Gerade Verbindung 27"/>
          <p:cNvCxnSpPr/>
          <p:nvPr/>
        </p:nvCxnSpPr>
        <p:spPr bwMode="auto">
          <a:xfrm>
            <a:off x="1151880" y="2843733"/>
            <a:ext cx="3847334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Gerade Verbindung 28"/>
          <p:cNvCxnSpPr/>
          <p:nvPr/>
        </p:nvCxnSpPr>
        <p:spPr bwMode="auto">
          <a:xfrm>
            <a:off x="1151880" y="3563813"/>
            <a:ext cx="3847334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Gerade Verbindung 29"/>
          <p:cNvCxnSpPr/>
          <p:nvPr/>
        </p:nvCxnSpPr>
        <p:spPr bwMode="auto">
          <a:xfrm>
            <a:off x="1151880" y="3923853"/>
            <a:ext cx="3847334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Gerade Verbindung 30"/>
          <p:cNvCxnSpPr/>
          <p:nvPr/>
        </p:nvCxnSpPr>
        <p:spPr bwMode="auto">
          <a:xfrm>
            <a:off x="4999214" y="2483693"/>
            <a:ext cx="3569490" cy="1872208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Gerade Verbindung 31"/>
          <p:cNvCxnSpPr/>
          <p:nvPr/>
        </p:nvCxnSpPr>
        <p:spPr bwMode="auto">
          <a:xfrm>
            <a:off x="4999214" y="2843733"/>
            <a:ext cx="3569490" cy="936104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Gerade Verbindung 33"/>
          <p:cNvCxnSpPr/>
          <p:nvPr/>
        </p:nvCxnSpPr>
        <p:spPr bwMode="auto">
          <a:xfrm>
            <a:off x="4999214" y="3217663"/>
            <a:ext cx="3847334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Gerade Verbindung 34"/>
          <p:cNvCxnSpPr/>
          <p:nvPr/>
        </p:nvCxnSpPr>
        <p:spPr bwMode="auto">
          <a:xfrm flipV="1">
            <a:off x="4999214" y="2699717"/>
            <a:ext cx="3497482" cy="864096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Gerade Verbindung 36"/>
          <p:cNvCxnSpPr/>
          <p:nvPr/>
        </p:nvCxnSpPr>
        <p:spPr bwMode="auto">
          <a:xfrm flipV="1">
            <a:off x="4999214" y="2123653"/>
            <a:ext cx="3569490" cy="180020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Textfeld 38"/>
          <p:cNvSpPr txBox="1"/>
          <p:nvPr/>
        </p:nvSpPr>
        <p:spPr>
          <a:xfrm>
            <a:off x="2664048" y="1405996"/>
            <a:ext cx="4877453" cy="6076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Lichtdurchgang durch Glaskörper:</a:t>
            </a:r>
          </a:p>
          <a:p>
            <a:pPr algn="ctr"/>
            <a:r>
              <a:rPr lang="de-DE" b="1" dirty="0"/>
              <a:t>Die Sammellinse (</a:t>
            </a:r>
            <a:r>
              <a:rPr lang="de-DE" b="1" dirty="0" smtClean="0"/>
              <a:t>Bi-Konvexlinse)</a:t>
            </a:r>
            <a:endParaRPr lang="de-DE" b="1" dirty="0"/>
          </a:p>
        </p:txBody>
      </p:sp>
      <p:cxnSp>
        <p:nvCxnSpPr>
          <p:cNvPr id="40" name="Gerade Verbindung 39"/>
          <p:cNvCxnSpPr/>
          <p:nvPr/>
        </p:nvCxnSpPr>
        <p:spPr bwMode="auto">
          <a:xfrm>
            <a:off x="1151880" y="5593927"/>
            <a:ext cx="3847334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" name="Gerade Verbindung 40"/>
          <p:cNvCxnSpPr/>
          <p:nvPr/>
        </p:nvCxnSpPr>
        <p:spPr bwMode="auto">
          <a:xfrm>
            <a:off x="1151880" y="4859957"/>
            <a:ext cx="3847334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Gerade Verbindung 41"/>
          <p:cNvCxnSpPr/>
          <p:nvPr/>
        </p:nvCxnSpPr>
        <p:spPr bwMode="auto">
          <a:xfrm>
            <a:off x="1151880" y="5219997"/>
            <a:ext cx="3847334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Gerade Verbindung 42"/>
          <p:cNvCxnSpPr/>
          <p:nvPr/>
        </p:nvCxnSpPr>
        <p:spPr bwMode="auto">
          <a:xfrm>
            <a:off x="1151880" y="5940077"/>
            <a:ext cx="3847334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Gerade Verbindung 43"/>
          <p:cNvCxnSpPr/>
          <p:nvPr/>
        </p:nvCxnSpPr>
        <p:spPr bwMode="auto">
          <a:xfrm>
            <a:off x="1151880" y="6300117"/>
            <a:ext cx="3847334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1" name="Gruppieren 10"/>
          <p:cNvGrpSpPr/>
          <p:nvPr/>
        </p:nvGrpSpPr>
        <p:grpSpPr>
          <a:xfrm>
            <a:off x="5040312" y="4499917"/>
            <a:ext cx="2376264" cy="2232248"/>
            <a:chOff x="5040312" y="4499917"/>
            <a:chExt cx="3847334" cy="2232248"/>
          </a:xfrm>
        </p:grpSpPr>
        <p:cxnSp>
          <p:nvCxnSpPr>
            <p:cNvPr id="45" name="Gerade Verbindung 44"/>
            <p:cNvCxnSpPr/>
            <p:nvPr/>
          </p:nvCxnSpPr>
          <p:spPr bwMode="auto">
            <a:xfrm>
              <a:off x="5040312" y="4859957"/>
              <a:ext cx="3569490" cy="1872208"/>
            </a:xfrm>
            <a:prstGeom prst="line">
              <a:avLst/>
            </a:prstGeom>
            <a:solidFill>
              <a:srgbClr val="00B8FF"/>
            </a:solidFill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6" name="Gerade Verbindung 45"/>
            <p:cNvCxnSpPr/>
            <p:nvPr/>
          </p:nvCxnSpPr>
          <p:spPr bwMode="auto">
            <a:xfrm>
              <a:off x="5040312" y="5219997"/>
              <a:ext cx="3569490" cy="936104"/>
            </a:xfrm>
            <a:prstGeom prst="line">
              <a:avLst/>
            </a:prstGeom>
            <a:solidFill>
              <a:srgbClr val="00B8FF"/>
            </a:solidFill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7" name="Gerade Verbindung 46"/>
            <p:cNvCxnSpPr/>
            <p:nvPr/>
          </p:nvCxnSpPr>
          <p:spPr bwMode="auto">
            <a:xfrm>
              <a:off x="5040312" y="5593927"/>
              <a:ext cx="3847334" cy="0"/>
            </a:xfrm>
            <a:prstGeom prst="line">
              <a:avLst/>
            </a:prstGeom>
            <a:solidFill>
              <a:srgbClr val="00B8FF"/>
            </a:solidFill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8" name="Gerade Verbindung 47"/>
            <p:cNvCxnSpPr/>
            <p:nvPr/>
          </p:nvCxnSpPr>
          <p:spPr bwMode="auto">
            <a:xfrm flipV="1">
              <a:off x="5040312" y="5075981"/>
              <a:ext cx="3497482" cy="864096"/>
            </a:xfrm>
            <a:prstGeom prst="line">
              <a:avLst/>
            </a:prstGeom>
            <a:solidFill>
              <a:srgbClr val="00B8FF"/>
            </a:solidFill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" name="Gerade Verbindung 48"/>
            <p:cNvCxnSpPr/>
            <p:nvPr/>
          </p:nvCxnSpPr>
          <p:spPr bwMode="auto">
            <a:xfrm flipV="1">
              <a:off x="5040312" y="4499917"/>
              <a:ext cx="3569490" cy="1800200"/>
            </a:xfrm>
            <a:prstGeom prst="line">
              <a:avLst/>
            </a:prstGeom>
            <a:solidFill>
              <a:srgbClr val="00B8FF"/>
            </a:solidFill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1379776" y="5724053"/>
            <a:ext cx="2940456" cy="1584176"/>
          </a:xfrm>
          <a:prstGeom prst="wedgeEllipseCallout">
            <a:avLst>
              <a:gd name="adj1" fmla="val -60786"/>
              <a:gd name="adj2" fmla="val -59884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Die Sammellinse heißt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Sammellinse, weil sie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Lichtstrahlen im 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Brennpunkt sammelt.</a:t>
            </a: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12" name="Geschweifte Klammer links 11"/>
          <p:cNvSpPr/>
          <p:nvPr/>
        </p:nvSpPr>
        <p:spPr bwMode="auto">
          <a:xfrm rot="5400000">
            <a:off x="5552741" y="2361939"/>
            <a:ext cx="342038" cy="1369409"/>
          </a:xfrm>
          <a:prstGeom prst="leftBrac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sp>
        <p:nvSpPr>
          <p:cNvPr id="52" name="Geschweifte Klammer links 51"/>
          <p:cNvSpPr/>
          <p:nvPr/>
        </p:nvSpPr>
        <p:spPr bwMode="auto">
          <a:xfrm rot="5400000">
            <a:off x="5301341" y="4976970"/>
            <a:ext cx="342038" cy="864095"/>
          </a:xfrm>
          <a:prstGeom prst="leftBrac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5112320" y="2525656"/>
            <a:ext cx="1338828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>
                <a:solidFill>
                  <a:srgbClr val="C00000"/>
                </a:solidFill>
              </a:rPr>
              <a:t>Brennweite</a:t>
            </a:r>
            <a:endParaRPr lang="de-DE" dirty="0">
              <a:solidFill>
                <a:srgbClr val="C00000"/>
              </a:solidFill>
            </a:endParaRPr>
          </a:p>
        </p:txBody>
      </p:sp>
      <p:sp>
        <p:nvSpPr>
          <p:cNvPr id="54" name="Rechteck 53"/>
          <p:cNvSpPr/>
          <p:nvPr/>
        </p:nvSpPr>
        <p:spPr>
          <a:xfrm>
            <a:off x="4824288" y="4859957"/>
            <a:ext cx="1338828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>
                <a:solidFill>
                  <a:srgbClr val="C00000"/>
                </a:solidFill>
              </a:rPr>
              <a:t>Brennweite</a:t>
            </a:r>
            <a:endParaRPr lang="de-DE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2880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/>
      <p:bldP spid="12" grpId="0" animBg="1"/>
      <p:bldP spid="52" grpId="0" animBg="1"/>
      <p:bldP spid="13" grpId="0"/>
      <p:bldP spid="5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22711" y="4474740"/>
            <a:ext cx="2240406" cy="225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45932" y="2079426"/>
            <a:ext cx="4658609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15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-14288"/>
            <a:ext cx="9070975" cy="1171576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sz="4000" smtClean="0"/>
              <a:t>Optik</a:t>
            </a:r>
          </a:p>
        </p:txBody>
      </p:sp>
      <p:sp>
        <p:nvSpPr>
          <p:cNvPr id="49158" name="Rectangle 2"/>
          <p:cNvSpPr txBox="1">
            <a:spLocks noChangeArrowheads="1"/>
          </p:cNvSpPr>
          <p:nvPr/>
        </p:nvSpPr>
        <p:spPr bwMode="auto">
          <a:xfrm>
            <a:off x="539750" y="733425"/>
            <a:ext cx="907097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28224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algn="ctr" eaLnBrk="1"/>
            <a:r>
              <a:rPr lang="de-DE" sz="2800" dirty="0"/>
              <a:t>Brechung des Lichtes II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19" y="5004493"/>
            <a:ext cx="1365250" cy="2395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5" name="Gerade Verbindung 24"/>
          <p:cNvCxnSpPr/>
          <p:nvPr/>
        </p:nvCxnSpPr>
        <p:spPr bwMode="auto">
          <a:xfrm>
            <a:off x="1151880" y="3217663"/>
            <a:ext cx="3847334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Gerade Verbindung 26"/>
          <p:cNvCxnSpPr/>
          <p:nvPr/>
        </p:nvCxnSpPr>
        <p:spPr bwMode="auto">
          <a:xfrm>
            <a:off x="1151880" y="2483693"/>
            <a:ext cx="3847334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Gerade Verbindung 27"/>
          <p:cNvCxnSpPr/>
          <p:nvPr/>
        </p:nvCxnSpPr>
        <p:spPr bwMode="auto">
          <a:xfrm>
            <a:off x="1151880" y="2843733"/>
            <a:ext cx="3847334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Gerade Verbindung 28"/>
          <p:cNvCxnSpPr/>
          <p:nvPr/>
        </p:nvCxnSpPr>
        <p:spPr bwMode="auto">
          <a:xfrm>
            <a:off x="1151880" y="3563813"/>
            <a:ext cx="3847334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Gerade Verbindung 29"/>
          <p:cNvCxnSpPr/>
          <p:nvPr/>
        </p:nvCxnSpPr>
        <p:spPr bwMode="auto">
          <a:xfrm>
            <a:off x="1151880" y="3923853"/>
            <a:ext cx="3847334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7" name="Gruppieren 6"/>
          <p:cNvGrpSpPr/>
          <p:nvPr/>
        </p:nvGrpSpPr>
        <p:grpSpPr>
          <a:xfrm flipH="1">
            <a:off x="-216272" y="2123653"/>
            <a:ext cx="5215486" cy="2232248"/>
            <a:chOff x="4999214" y="2123653"/>
            <a:chExt cx="3847334" cy="2232248"/>
          </a:xfrm>
        </p:grpSpPr>
        <p:cxnSp>
          <p:nvCxnSpPr>
            <p:cNvPr id="31" name="Gerade Verbindung 30"/>
            <p:cNvCxnSpPr/>
            <p:nvPr/>
          </p:nvCxnSpPr>
          <p:spPr bwMode="auto">
            <a:xfrm>
              <a:off x="4999214" y="2483693"/>
              <a:ext cx="3569490" cy="1872208"/>
            </a:xfrm>
            <a:prstGeom prst="line">
              <a:avLst/>
            </a:prstGeom>
            <a:solidFill>
              <a:srgbClr val="00B8FF"/>
            </a:solidFill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2" name="Gerade Verbindung 31"/>
            <p:cNvCxnSpPr/>
            <p:nvPr/>
          </p:nvCxnSpPr>
          <p:spPr bwMode="auto">
            <a:xfrm>
              <a:off x="4999214" y="2843733"/>
              <a:ext cx="3569490" cy="936104"/>
            </a:xfrm>
            <a:prstGeom prst="line">
              <a:avLst/>
            </a:prstGeom>
            <a:solidFill>
              <a:srgbClr val="00B8FF"/>
            </a:solidFill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" name="Gerade Verbindung 33"/>
            <p:cNvCxnSpPr/>
            <p:nvPr/>
          </p:nvCxnSpPr>
          <p:spPr bwMode="auto">
            <a:xfrm>
              <a:off x="4999214" y="3217663"/>
              <a:ext cx="3847334" cy="0"/>
            </a:xfrm>
            <a:prstGeom prst="line">
              <a:avLst/>
            </a:prstGeom>
            <a:solidFill>
              <a:srgbClr val="00B8FF"/>
            </a:solidFill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5" name="Gerade Verbindung 34"/>
            <p:cNvCxnSpPr/>
            <p:nvPr/>
          </p:nvCxnSpPr>
          <p:spPr bwMode="auto">
            <a:xfrm flipV="1">
              <a:off x="4999214" y="2699717"/>
              <a:ext cx="3497482" cy="864096"/>
            </a:xfrm>
            <a:prstGeom prst="line">
              <a:avLst/>
            </a:prstGeom>
            <a:solidFill>
              <a:srgbClr val="00B8FF"/>
            </a:solidFill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" name="Gerade Verbindung 36"/>
            <p:cNvCxnSpPr/>
            <p:nvPr/>
          </p:nvCxnSpPr>
          <p:spPr bwMode="auto">
            <a:xfrm flipV="1">
              <a:off x="4999214" y="2123653"/>
              <a:ext cx="3569490" cy="1800200"/>
            </a:xfrm>
            <a:prstGeom prst="line">
              <a:avLst/>
            </a:prstGeom>
            <a:solidFill>
              <a:srgbClr val="00B8FF"/>
            </a:solidFill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9" name="Textfeld 38"/>
          <p:cNvSpPr txBox="1"/>
          <p:nvPr/>
        </p:nvSpPr>
        <p:spPr>
          <a:xfrm>
            <a:off x="2664048" y="1405996"/>
            <a:ext cx="4877453" cy="6076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Lichtdurchgang durch Glaskörper:</a:t>
            </a:r>
          </a:p>
          <a:p>
            <a:pPr algn="ctr"/>
            <a:r>
              <a:rPr lang="de-DE" b="1" dirty="0" smtClean="0"/>
              <a:t>Die Zerstreuungslinse (Bi-Konkavlinse)</a:t>
            </a:r>
            <a:endParaRPr lang="de-DE" b="1" dirty="0"/>
          </a:p>
        </p:txBody>
      </p:sp>
      <p:cxnSp>
        <p:nvCxnSpPr>
          <p:cNvPr id="40" name="Gerade Verbindung 39"/>
          <p:cNvCxnSpPr/>
          <p:nvPr/>
        </p:nvCxnSpPr>
        <p:spPr bwMode="auto">
          <a:xfrm>
            <a:off x="1132275" y="5603452"/>
            <a:ext cx="3847334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" name="Gerade Verbindung 40"/>
          <p:cNvCxnSpPr/>
          <p:nvPr/>
        </p:nvCxnSpPr>
        <p:spPr bwMode="auto">
          <a:xfrm>
            <a:off x="1151880" y="4859957"/>
            <a:ext cx="3847334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Gerade Verbindung 41"/>
          <p:cNvCxnSpPr/>
          <p:nvPr/>
        </p:nvCxnSpPr>
        <p:spPr bwMode="auto">
          <a:xfrm>
            <a:off x="1151880" y="5219997"/>
            <a:ext cx="3847334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Gerade Verbindung 42"/>
          <p:cNvCxnSpPr/>
          <p:nvPr/>
        </p:nvCxnSpPr>
        <p:spPr bwMode="auto">
          <a:xfrm>
            <a:off x="1151880" y="5940077"/>
            <a:ext cx="3847334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Gerade Verbindung 43"/>
          <p:cNvCxnSpPr/>
          <p:nvPr/>
        </p:nvCxnSpPr>
        <p:spPr bwMode="auto">
          <a:xfrm>
            <a:off x="1151880" y="6300117"/>
            <a:ext cx="3847334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1" name="Gruppieren 10"/>
          <p:cNvGrpSpPr/>
          <p:nvPr/>
        </p:nvGrpSpPr>
        <p:grpSpPr>
          <a:xfrm flipH="1">
            <a:off x="2391471" y="4499917"/>
            <a:ext cx="2648841" cy="2232248"/>
            <a:chOff x="5040312" y="4499917"/>
            <a:chExt cx="3847334" cy="2232248"/>
          </a:xfrm>
        </p:grpSpPr>
        <p:cxnSp>
          <p:nvCxnSpPr>
            <p:cNvPr id="45" name="Gerade Verbindung 44"/>
            <p:cNvCxnSpPr/>
            <p:nvPr/>
          </p:nvCxnSpPr>
          <p:spPr bwMode="auto">
            <a:xfrm>
              <a:off x="5040312" y="4859957"/>
              <a:ext cx="3569490" cy="1872208"/>
            </a:xfrm>
            <a:prstGeom prst="line">
              <a:avLst/>
            </a:prstGeom>
            <a:solidFill>
              <a:srgbClr val="00B8FF"/>
            </a:solidFill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6" name="Gerade Verbindung 45"/>
            <p:cNvCxnSpPr/>
            <p:nvPr/>
          </p:nvCxnSpPr>
          <p:spPr bwMode="auto">
            <a:xfrm>
              <a:off x="5040312" y="5219997"/>
              <a:ext cx="3569490" cy="936104"/>
            </a:xfrm>
            <a:prstGeom prst="line">
              <a:avLst/>
            </a:prstGeom>
            <a:solidFill>
              <a:srgbClr val="00B8FF"/>
            </a:solidFill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7" name="Gerade Verbindung 46"/>
            <p:cNvCxnSpPr/>
            <p:nvPr/>
          </p:nvCxnSpPr>
          <p:spPr bwMode="auto">
            <a:xfrm>
              <a:off x="5040312" y="5593927"/>
              <a:ext cx="3847334" cy="0"/>
            </a:xfrm>
            <a:prstGeom prst="line">
              <a:avLst/>
            </a:prstGeom>
            <a:solidFill>
              <a:srgbClr val="00B8FF"/>
            </a:solidFill>
            <a:ln w="254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8" name="Gerade Verbindung 47"/>
            <p:cNvCxnSpPr/>
            <p:nvPr/>
          </p:nvCxnSpPr>
          <p:spPr bwMode="auto">
            <a:xfrm flipV="1">
              <a:off x="5040312" y="5075981"/>
              <a:ext cx="3497482" cy="864096"/>
            </a:xfrm>
            <a:prstGeom prst="line">
              <a:avLst/>
            </a:prstGeom>
            <a:solidFill>
              <a:srgbClr val="00B8FF"/>
            </a:solidFill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" name="Gerade Verbindung 48"/>
            <p:cNvCxnSpPr/>
            <p:nvPr/>
          </p:nvCxnSpPr>
          <p:spPr bwMode="auto">
            <a:xfrm flipV="1">
              <a:off x="5040312" y="4499917"/>
              <a:ext cx="3569490" cy="1800200"/>
            </a:xfrm>
            <a:prstGeom prst="line">
              <a:avLst/>
            </a:prstGeom>
            <a:solidFill>
              <a:srgbClr val="00B8FF"/>
            </a:solidFill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1151880" y="5858493"/>
            <a:ext cx="3444512" cy="1584176"/>
          </a:xfrm>
          <a:prstGeom prst="wedgeEllipseCallout">
            <a:avLst>
              <a:gd name="adj1" fmla="val -55532"/>
              <a:gd name="adj2" fmla="val -7070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Die Zerstreuungslinse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heißt </a:t>
            </a:r>
            <a:r>
              <a:rPr lang="de-DE" dirty="0" smtClean="0">
                <a:solidFill>
                  <a:srgbClr val="000000"/>
                </a:solidFill>
              </a:rPr>
              <a:t>Zerstreuungslinse,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 weil sie die </a:t>
            </a:r>
            <a:r>
              <a:rPr lang="de-DE" dirty="0" smtClean="0">
                <a:solidFill>
                  <a:srgbClr val="000000"/>
                </a:solidFill>
              </a:rPr>
              <a:t>Lichtstrahlen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zerstreut … !</a:t>
            </a: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12" name="Geschweifte Klammer links 11"/>
          <p:cNvSpPr/>
          <p:nvPr/>
        </p:nvSpPr>
        <p:spPr bwMode="auto">
          <a:xfrm rot="5400000">
            <a:off x="3887794" y="2080857"/>
            <a:ext cx="342038" cy="1913562"/>
          </a:xfrm>
          <a:prstGeom prst="leftBrac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sp>
        <p:nvSpPr>
          <p:cNvPr id="52" name="Geschweifte Klammer links 51"/>
          <p:cNvSpPr/>
          <p:nvPr/>
        </p:nvSpPr>
        <p:spPr bwMode="auto">
          <a:xfrm rot="5400000">
            <a:off x="4365237" y="4976970"/>
            <a:ext cx="342038" cy="864095"/>
          </a:xfrm>
          <a:prstGeom prst="leftBrac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3389399" y="2536712"/>
            <a:ext cx="1338828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>
                <a:solidFill>
                  <a:srgbClr val="C00000"/>
                </a:solidFill>
              </a:rPr>
              <a:t>Brennweite</a:t>
            </a:r>
            <a:endParaRPr lang="de-DE" dirty="0">
              <a:solidFill>
                <a:srgbClr val="C00000"/>
              </a:solidFill>
            </a:endParaRPr>
          </a:p>
        </p:txBody>
      </p:sp>
      <p:sp>
        <p:nvSpPr>
          <p:cNvPr id="54" name="Rechteck 53"/>
          <p:cNvSpPr/>
          <p:nvPr/>
        </p:nvSpPr>
        <p:spPr>
          <a:xfrm>
            <a:off x="3888184" y="4859957"/>
            <a:ext cx="1338828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>
                <a:solidFill>
                  <a:srgbClr val="C00000"/>
                </a:solidFill>
              </a:rPr>
              <a:t>Brennweite</a:t>
            </a:r>
            <a:endParaRPr lang="de-DE" dirty="0">
              <a:solidFill>
                <a:srgbClr val="C00000"/>
              </a:solidFill>
            </a:endParaRPr>
          </a:p>
        </p:txBody>
      </p:sp>
      <p:cxnSp>
        <p:nvCxnSpPr>
          <p:cNvPr id="50" name="Gerade Verbindung 49"/>
          <p:cNvCxnSpPr/>
          <p:nvPr/>
        </p:nvCxnSpPr>
        <p:spPr bwMode="auto">
          <a:xfrm flipH="1">
            <a:off x="5026010" y="611485"/>
            <a:ext cx="4838838" cy="1872208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Gerade Verbindung 50"/>
          <p:cNvCxnSpPr/>
          <p:nvPr/>
        </p:nvCxnSpPr>
        <p:spPr bwMode="auto">
          <a:xfrm flipH="1">
            <a:off x="5026010" y="1907629"/>
            <a:ext cx="4838838" cy="936104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" name="Gerade Verbindung 52"/>
          <p:cNvCxnSpPr/>
          <p:nvPr/>
        </p:nvCxnSpPr>
        <p:spPr bwMode="auto">
          <a:xfrm flipH="1">
            <a:off x="4933758" y="3217663"/>
            <a:ext cx="5215486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" name="Gerade Verbindung 54"/>
          <p:cNvCxnSpPr/>
          <p:nvPr/>
        </p:nvCxnSpPr>
        <p:spPr bwMode="auto">
          <a:xfrm flipH="1" flipV="1">
            <a:off x="4979609" y="3563813"/>
            <a:ext cx="4741223" cy="864096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" name="Gerade Verbindung 55"/>
          <p:cNvCxnSpPr/>
          <p:nvPr/>
        </p:nvCxnSpPr>
        <p:spPr bwMode="auto">
          <a:xfrm flipH="1" flipV="1">
            <a:off x="4968304" y="3923853"/>
            <a:ext cx="4838838" cy="180020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" name="Gerade Verbindung 56"/>
          <p:cNvCxnSpPr/>
          <p:nvPr/>
        </p:nvCxnSpPr>
        <p:spPr bwMode="auto">
          <a:xfrm flipH="1" flipV="1">
            <a:off x="5031035" y="6300117"/>
            <a:ext cx="2457549" cy="180020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Gerade Verbindung 57"/>
          <p:cNvCxnSpPr/>
          <p:nvPr/>
        </p:nvCxnSpPr>
        <p:spPr bwMode="auto">
          <a:xfrm flipH="1" flipV="1">
            <a:off x="5040312" y="5940077"/>
            <a:ext cx="2407972" cy="864096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" name="Gerade Verbindung 58"/>
          <p:cNvCxnSpPr/>
          <p:nvPr/>
        </p:nvCxnSpPr>
        <p:spPr bwMode="auto">
          <a:xfrm>
            <a:off x="5042914" y="5603452"/>
            <a:ext cx="3847334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" name="Gerade Verbindung 59"/>
          <p:cNvCxnSpPr/>
          <p:nvPr/>
        </p:nvCxnSpPr>
        <p:spPr bwMode="auto">
          <a:xfrm flipH="1">
            <a:off x="5031035" y="4283893"/>
            <a:ext cx="2457549" cy="936104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" name="Gerade Verbindung 60"/>
          <p:cNvCxnSpPr/>
          <p:nvPr/>
        </p:nvCxnSpPr>
        <p:spPr bwMode="auto">
          <a:xfrm flipH="1">
            <a:off x="5031035" y="2987749"/>
            <a:ext cx="2457549" cy="1872208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3454677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/>
      <p:bldP spid="12" grpId="0" animBg="1"/>
      <p:bldP spid="52" grpId="0" animBg="1"/>
      <p:bldP spid="13" grpId="0"/>
      <p:bldP spid="5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776" y="539477"/>
            <a:ext cx="3572248" cy="1786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-14288"/>
            <a:ext cx="9070975" cy="1171576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sz="4000" smtClean="0"/>
              <a:t>Optik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39750" y="733425"/>
            <a:ext cx="9070975" cy="706438"/>
          </a:xfrm>
        </p:spPr>
        <p:txBody>
          <a:bodyPr anchor="ctr"/>
          <a:lstStyle/>
          <a:p>
            <a:pPr marL="0" indent="0" algn="ctr" eaLnBrk="1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sz="2800" dirty="0" smtClean="0"/>
              <a:t>Brechung des </a:t>
            </a:r>
            <a:r>
              <a:rPr lang="de-DE" sz="2800" dirty="0" smtClean="0"/>
              <a:t>Lichtes II</a:t>
            </a:r>
            <a:endParaRPr lang="de-DE" sz="2800" dirty="0" smtClean="0"/>
          </a:p>
        </p:txBody>
      </p:sp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761" y="2812672"/>
            <a:ext cx="1041127" cy="2150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3096096" y="1979637"/>
            <a:ext cx="2898576" cy="1858764"/>
          </a:xfrm>
          <a:prstGeom prst="wedgeEllipseCallout">
            <a:avLst>
              <a:gd name="adj1" fmla="val -91880"/>
              <a:gd name="adj2" fmla="val 18518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Und weiter geht es mit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den optischen Geräten</a:t>
            </a:r>
            <a:r>
              <a:rPr lang="de-DE" dirty="0" smtClean="0">
                <a:solidFill>
                  <a:srgbClr val="000000"/>
                </a:solidFill>
              </a:rPr>
              <a:t>!</a:t>
            </a:r>
            <a:endParaRPr lang="de-DE" dirty="0">
              <a:solidFill>
                <a:srgbClr val="000000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6455" y="1643256"/>
            <a:ext cx="3074417" cy="179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 descr="E:\_Faecher\01_Physik\06\Optik\Courselet_Sammellinse_opt_Geraete\Teleskop_02_Lsg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8024" y="4345380"/>
            <a:ext cx="4393927" cy="1234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E:\_Faecher\01_Physik\06\Optik\Courselet_Sammellinse_opt_Geraete\Fotoapparat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650" y="5580036"/>
            <a:ext cx="2476500" cy="157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E:\_Faecher\01_Physik\06\Optik\Courselet_Sammellinse_opt_Geraete\Mikroskop_00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432" y="5143525"/>
            <a:ext cx="3321149" cy="2008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12848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tiburskije\Desktop\FlippedClassroom Physik\02_Optik\06_Brechung\05b_Winkelscheibe_unte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117263">
            <a:off x="4291058" y="2335912"/>
            <a:ext cx="2635420" cy="254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hteck 2"/>
          <p:cNvSpPr/>
          <p:nvPr/>
        </p:nvSpPr>
        <p:spPr bwMode="auto">
          <a:xfrm>
            <a:off x="1511920" y="3500411"/>
            <a:ext cx="780281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pic>
        <p:nvPicPr>
          <p:cNvPr id="4915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640712" y="4883844"/>
            <a:ext cx="1152128" cy="2516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915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-14288"/>
            <a:ext cx="9070975" cy="1171576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sz="4000" smtClean="0"/>
              <a:t>Optik</a:t>
            </a:r>
          </a:p>
        </p:txBody>
      </p:sp>
      <p:sp>
        <p:nvSpPr>
          <p:cNvPr id="49158" name="Rectangle 2"/>
          <p:cNvSpPr txBox="1">
            <a:spLocks noChangeArrowheads="1"/>
          </p:cNvSpPr>
          <p:nvPr/>
        </p:nvSpPr>
        <p:spPr bwMode="auto">
          <a:xfrm>
            <a:off x="539750" y="733425"/>
            <a:ext cx="907097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28224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algn="ctr" eaLnBrk="1"/>
            <a:r>
              <a:rPr lang="de-DE" sz="2800" dirty="0"/>
              <a:t>Reflexion des </a:t>
            </a:r>
            <a:r>
              <a:rPr lang="de-DE" sz="2800" dirty="0" smtClean="0"/>
              <a:t>Lichtes II</a:t>
            </a:r>
            <a:endParaRPr lang="de-DE" sz="2800" dirty="0"/>
          </a:p>
        </p:txBody>
      </p:sp>
      <p:pic>
        <p:nvPicPr>
          <p:cNvPr id="2051" name="Picture 3" descr="C:\Users\tiburskije\Desktop\FlippedClassroom Physik\02_Optik\05_Reflexion\00_Lichtquell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928" y="3506315"/>
            <a:ext cx="2762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12" y="5004494"/>
            <a:ext cx="1365250" cy="2395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feld 12"/>
          <p:cNvSpPr txBox="1"/>
          <p:nvPr/>
        </p:nvSpPr>
        <p:spPr>
          <a:xfrm>
            <a:off x="2664048" y="1405996"/>
            <a:ext cx="4877453" cy="34996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Schülerexperiment zum Brechungsgesetz:</a:t>
            </a:r>
            <a:endParaRPr lang="de-DE" dirty="0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2077339" y="4965450"/>
            <a:ext cx="3531427" cy="1176487"/>
          </a:xfrm>
          <a:prstGeom prst="wedgeEllipseCallout">
            <a:avLst>
              <a:gd name="adj1" fmla="val -60786"/>
              <a:gd name="adj2" fmla="val -1358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Die Brechung des Lichtes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haben wir bereits untersucht …</a:t>
            </a: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6744219" y="2483693"/>
            <a:ext cx="3023493" cy="1434134"/>
          </a:xfrm>
          <a:prstGeom prst="wedgeEllipseCallout">
            <a:avLst>
              <a:gd name="adj1" fmla="val 23150"/>
              <a:gd name="adj2" fmla="val 117335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… </a:t>
            </a:r>
            <a:r>
              <a:rPr lang="de-DE" dirty="0" smtClean="0">
                <a:solidFill>
                  <a:srgbClr val="000000"/>
                </a:solidFill>
              </a:rPr>
              <a:t>und heraus kam das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Brechungsgesetz</a:t>
            </a:r>
            <a:r>
              <a:rPr lang="de-DE" dirty="0" smtClean="0">
                <a:solidFill>
                  <a:srgbClr val="000000"/>
                </a:solidFill>
              </a:rPr>
              <a:t>!</a:t>
            </a:r>
            <a:endParaRPr lang="de-DE" dirty="0">
              <a:solidFill>
                <a:srgbClr val="000000"/>
              </a:solidFill>
            </a:endParaRPr>
          </a:p>
        </p:txBody>
      </p:sp>
      <p:cxnSp>
        <p:nvCxnSpPr>
          <p:cNvPr id="14" name="Gerade Verbindung 13"/>
          <p:cNvCxnSpPr/>
          <p:nvPr/>
        </p:nvCxnSpPr>
        <p:spPr bwMode="auto">
          <a:xfrm>
            <a:off x="1733037" y="3639168"/>
            <a:ext cx="3847334" cy="2731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Gerade Verbindung 14"/>
          <p:cNvCxnSpPr/>
          <p:nvPr/>
        </p:nvCxnSpPr>
        <p:spPr bwMode="auto">
          <a:xfrm>
            <a:off x="5587418" y="3666478"/>
            <a:ext cx="3269318" cy="1409503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Bogen 20"/>
          <p:cNvSpPr/>
          <p:nvPr/>
        </p:nvSpPr>
        <p:spPr bwMode="auto">
          <a:xfrm rot="6871924">
            <a:off x="5191374" y="3269963"/>
            <a:ext cx="792088" cy="793031"/>
          </a:xfrm>
          <a:prstGeom prst="arc">
            <a:avLst>
              <a:gd name="adj1" fmla="val 16153308"/>
              <a:gd name="adj2" fmla="val 17585230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sp>
        <p:nvSpPr>
          <p:cNvPr id="22" name="Bogen 21"/>
          <p:cNvSpPr/>
          <p:nvPr/>
        </p:nvSpPr>
        <p:spPr bwMode="auto">
          <a:xfrm rot="5400000" flipH="1" flipV="1">
            <a:off x="5220332" y="3256779"/>
            <a:ext cx="720079" cy="792087"/>
          </a:xfrm>
          <a:prstGeom prst="arc">
            <a:avLst>
              <a:gd name="adj1" fmla="val 16216283"/>
              <a:gd name="adj2" fmla="val 19045012"/>
            </a:avLst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765781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/>
      <p:bldP spid="10" grpId="0" animBg="1"/>
      <p:bldP spid="10" grpId="1" animBg="1"/>
      <p:bldP spid="21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" descr="C:\Users\tiburskije\Desktop\FlippedClassroom Physik\02_Optik\06_Brechung\06c_Wasserkoerp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280" y="3563813"/>
            <a:ext cx="3600000" cy="1654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5" descr="C:\Users\tiburskije\Desktop\FlippedClassroom Physik\02_Optik\06_Brechung\06c_Glaskoerp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250" y="3563814"/>
            <a:ext cx="3600000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hteck 33"/>
          <p:cNvSpPr/>
          <p:nvPr/>
        </p:nvSpPr>
        <p:spPr>
          <a:xfrm>
            <a:off x="574091" y="3610372"/>
            <a:ext cx="1402948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 smtClean="0"/>
              <a:t>Glaskörper</a:t>
            </a:r>
            <a:endParaRPr lang="de-DE" dirty="0"/>
          </a:p>
        </p:txBody>
      </p:sp>
      <p:sp>
        <p:nvSpPr>
          <p:cNvPr id="35" name="Rechteck 34"/>
          <p:cNvSpPr/>
          <p:nvPr/>
        </p:nvSpPr>
        <p:spPr>
          <a:xfrm>
            <a:off x="7344568" y="3584847"/>
            <a:ext cx="996811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 smtClean="0"/>
              <a:t>Wasser</a:t>
            </a:r>
            <a:endParaRPr lang="de-DE" dirty="0"/>
          </a:p>
        </p:txBody>
      </p:sp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-14288"/>
            <a:ext cx="9070975" cy="1171576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sz="4000" smtClean="0"/>
              <a:t>Optik</a:t>
            </a:r>
          </a:p>
        </p:txBody>
      </p:sp>
      <p:sp>
        <p:nvSpPr>
          <p:cNvPr id="13315" name="Rectangle 2"/>
          <p:cNvSpPr txBox="1">
            <a:spLocks noChangeArrowheads="1"/>
          </p:cNvSpPr>
          <p:nvPr/>
        </p:nvSpPr>
        <p:spPr bwMode="auto">
          <a:xfrm>
            <a:off x="539750" y="733425"/>
            <a:ext cx="907097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28224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algn="ctr" eaLnBrk="1"/>
            <a:r>
              <a:rPr lang="de-DE" sz="2800" dirty="0"/>
              <a:t>Brechung des </a:t>
            </a:r>
            <a:r>
              <a:rPr lang="de-DE" sz="2800" dirty="0" smtClean="0"/>
              <a:t>Lichtes II</a:t>
            </a:r>
            <a:endParaRPr lang="de-DE" sz="2800" dirty="0"/>
          </a:p>
        </p:txBody>
      </p:sp>
      <p:pic>
        <p:nvPicPr>
          <p:cNvPr id="13318" name="Picture 8" descr="http://www.sn.schule.de/~ms16l/virtuelle_schule/Paul/pauls_webseite/paul_buch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351" y="3266035"/>
            <a:ext cx="949689" cy="1754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6624619" y="1295226"/>
            <a:ext cx="2771775" cy="1260475"/>
          </a:xfrm>
          <a:prstGeom prst="wedgeEllipseCallout">
            <a:avLst>
              <a:gd name="adj1" fmla="val 31469"/>
              <a:gd name="adj2" fmla="val 105891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Ach so! Das war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das </a:t>
            </a:r>
            <a:r>
              <a:rPr lang="de-DE" b="1" dirty="0" smtClean="0">
                <a:solidFill>
                  <a:srgbClr val="000000"/>
                </a:solidFill>
              </a:rPr>
              <a:t>Brechungsgesetz</a:t>
            </a:r>
            <a:r>
              <a:rPr lang="de-DE" dirty="0" smtClean="0">
                <a:solidFill>
                  <a:srgbClr val="000000"/>
                </a:solidFill>
              </a:rPr>
              <a:t>!</a:t>
            </a:r>
            <a:endParaRPr lang="de-DE" dirty="0">
              <a:solidFill>
                <a:srgbClr val="000000"/>
              </a:solidFill>
            </a:endParaRPr>
          </a:p>
        </p:txBody>
      </p:sp>
      <p:grpSp>
        <p:nvGrpSpPr>
          <p:cNvPr id="9" name="Gruppieren 8"/>
          <p:cNvGrpSpPr/>
          <p:nvPr/>
        </p:nvGrpSpPr>
        <p:grpSpPr>
          <a:xfrm>
            <a:off x="4870855" y="1619597"/>
            <a:ext cx="391664" cy="412557"/>
            <a:chOff x="0" y="0"/>
            <a:chExt cx="683755" cy="685011"/>
          </a:xfrm>
        </p:grpSpPr>
        <p:sp>
          <p:nvSpPr>
            <p:cNvPr id="18" name="Ellipse 17"/>
            <p:cNvSpPr/>
            <p:nvPr/>
          </p:nvSpPr>
          <p:spPr>
            <a:xfrm>
              <a:off x="0" y="0"/>
              <a:ext cx="683755" cy="6850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cxnSp>
          <p:nvCxnSpPr>
            <p:cNvPr id="19" name="Gerader Verbinder 2"/>
            <p:cNvCxnSpPr/>
            <p:nvPr/>
          </p:nvCxnSpPr>
          <p:spPr>
            <a:xfrm>
              <a:off x="110531" y="115556"/>
              <a:ext cx="459894" cy="45736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r Verbinder 3"/>
            <p:cNvCxnSpPr/>
            <p:nvPr/>
          </p:nvCxnSpPr>
          <p:spPr>
            <a:xfrm flipH="1">
              <a:off x="110531" y="115556"/>
              <a:ext cx="459740" cy="454687"/>
            </a:xfrm>
            <a:prstGeom prst="line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</p:grpSp>
      <p:cxnSp>
        <p:nvCxnSpPr>
          <p:cNvPr id="12" name="Gerader Verbinder 9"/>
          <p:cNvCxnSpPr/>
          <p:nvPr/>
        </p:nvCxnSpPr>
        <p:spPr>
          <a:xfrm>
            <a:off x="5071680" y="1835080"/>
            <a:ext cx="998577" cy="1755263"/>
          </a:xfrm>
          <a:prstGeom prst="line">
            <a:avLst/>
          </a:prstGeom>
          <a:noFill/>
          <a:ln w="25400" cap="flat" cmpd="sng" algn="ctr">
            <a:solidFill>
              <a:srgbClr val="FFC000"/>
            </a:solidFill>
            <a:prstDash val="solid"/>
            <a:miter lim="800000"/>
          </a:ln>
          <a:effectLst/>
        </p:spPr>
      </p:cxnSp>
      <p:cxnSp>
        <p:nvCxnSpPr>
          <p:cNvPr id="14" name="Gerader Verbinder 7"/>
          <p:cNvCxnSpPr/>
          <p:nvPr/>
        </p:nvCxnSpPr>
        <p:spPr>
          <a:xfrm flipH="1" flipV="1">
            <a:off x="6053613" y="3589260"/>
            <a:ext cx="236655" cy="1342705"/>
          </a:xfrm>
          <a:prstGeom prst="line">
            <a:avLst/>
          </a:prstGeom>
          <a:noFill/>
          <a:ln w="25400" cap="flat" cmpd="sng" algn="ctr">
            <a:solidFill>
              <a:srgbClr val="FFC000"/>
            </a:solidFill>
            <a:prstDash val="solid"/>
            <a:miter lim="800000"/>
          </a:ln>
          <a:effectLst/>
        </p:spPr>
      </p:cxnSp>
      <p:cxnSp>
        <p:nvCxnSpPr>
          <p:cNvPr id="15" name="Gerader Verbinder 10"/>
          <p:cNvCxnSpPr/>
          <p:nvPr/>
        </p:nvCxnSpPr>
        <p:spPr>
          <a:xfrm flipH="1">
            <a:off x="3073417" y="1833997"/>
            <a:ext cx="1998263" cy="1756346"/>
          </a:xfrm>
          <a:prstGeom prst="line">
            <a:avLst/>
          </a:prstGeom>
          <a:noFill/>
          <a:ln w="25400" cap="flat" cmpd="sng" algn="ctr">
            <a:solidFill>
              <a:srgbClr val="FFC000"/>
            </a:solidFill>
            <a:prstDash val="solid"/>
            <a:miter lim="800000"/>
          </a:ln>
          <a:effectLst/>
        </p:spPr>
      </p:cxnSp>
      <p:cxnSp>
        <p:nvCxnSpPr>
          <p:cNvPr id="17" name="Gerader Verbinder 12"/>
          <p:cNvCxnSpPr/>
          <p:nvPr/>
        </p:nvCxnSpPr>
        <p:spPr>
          <a:xfrm flipH="1">
            <a:off x="2304008" y="3584928"/>
            <a:ext cx="766081" cy="1347037"/>
          </a:xfrm>
          <a:prstGeom prst="line">
            <a:avLst/>
          </a:prstGeom>
          <a:noFill/>
          <a:ln w="25400" cap="flat" cmpd="sng" algn="ctr">
            <a:solidFill>
              <a:srgbClr val="FFC000"/>
            </a:solidFill>
            <a:prstDash val="solid"/>
            <a:miter lim="800000"/>
          </a:ln>
          <a:effectLst/>
        </p:spPr>
      </p:cxnSp>
      <p:sp>
        <p:nvSpPr>
          <p:cNvPr id="22" name="Rechteck 21"/>
          <p:cNvSpPr/>
          <p:nvPr/>
        </p:nvSpPr>
        <p:spPr>
          <a:xfrm>
            <a:off x="299891" y="5466422"/>
            <a:ext cx="9329605" cy="1809791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de-DE" sz="2400" b="1" dirty="0" smtClean="0"/>
              <a:t>Brechungsgesetz</a:t>
            </a:r>
            <a:r>
              <a:rPr lang="de-DE" sz="2400" dirty="0"/>
              <a:t>:</a:t>
            </a:r>
          </a:p>
          <a:p>
            <a:r>
              <a:rPr lang="de-DE" sz="2400" dirty="0" smtClean="0"/>
              <a:t>Beim Übergang von Luft in Wasser (Glas) wird Licht zum Einfallslot</a:t>
            </a:r>
          </a:p>
          <a:p>
            <a:r>
              <a:rPr lang="de-DE" sz="2400" dirty="0" smtClean="0"/>
              <a:t>hin gebrochen! </a:t>
            </a:r>
          </a:p>
          <a:p>
            <a:r>
              <a:rPr lang="de-DE" sz="2400" dirty="0" smtClean="0"/>
              <a:t>Einfallswinkel </a:t>
            </a:r>
            <a:r>
              <a:rPr lang="el-GR" sz="2400" dirty="0" smtClean="0"/>
              <a:t>α</a:t>
            </a:r>
            <a:r>
              <a:rPr lang="de-DE" sz="2400" dirty="0" smtClean="0"/>
              <a:t>, </a:t>
            </a:r>
            <a:r>
              <a:rPr lang="de-DE" sz="2400" dirty="0"/>
              <a:t>Einfallslot und </a:t>
            </a:r>
            <a:r>
              <a:rPr lang="de-DE" sz="2400" dirty="0" smtClean="0"/>
              <a:t>Brechungswinkel </a:t>
            </a:r>
            <a:r>
              <a:rPr lang="el-GR" sz="2400" dirty="0" smtClean="0"/>
              <a:t>β</a:t>
            </a:r>
            <a:r>
              <a:rPr lang="de-DE" sz="2400" dirty="0" smtClean="0"/>
              <a:t> </a:t>
            </a:r>
          </a:p>
          <a:p>
            <a:r>
              <a:rPr lang="de-DE" sz="2400" dirty="0" smtClean="0"/>
              <a:t>liegen </a:t>
            </a:r>
            <a:r>
              <a:rPr lang="de-DE" sz="2400" dirty="0"/>
              <a:t>in einer Ebene.</a:t>
            </a:r>
          </a:p>
        </p:txBody>
      </p:sp>
      <p:sp>
        <p:nvSpPr>
          <p:cNvPr id="2" name="Bogen 1"/>
          <p:cNvSpPr/>
          <p:nvPr/>
        </p:nvSpPr>
        <p:spPr bwMode="auto">
          <a:xfrm rot="11115072">
            <a:off x="2686248" y="3182937"/>
            <a:ext cx="792088" cy="793031"/>
          </a:xfrm>
          <a:prstGeom prst="arc">
            <a:avLst>
              <a:gd name="adj1" fmla="val 15939943"/>
              <a:gd name="adj2" fmla="val 17629637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sp>
        <p:nvSpPr>
          <p:cNvPr id="21" name="Bogen 20"/>
          <p:cNvSpPr/>
          <p:nvPr/>
        </p:nvSpPr>
        <p:spPr bwMode="auto">
          <a:xfrm rot="10800000" flipH="1" flipV="1">
            <a:off x="2722253" y="3183408"/>
            <a:ext cx="720079" cy="792087"/>
          </a:xfrm>
          <a:prstGeom prst="arc">
            <a:avLst>
              <a:gd name="adj1" fmla="val 16216283"/>
              <a:gd name="adj2" fmla="val 19088209"/>
            </a:avLst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sp>
        <p:nvSpPr>
          <p:cNvPr id="23" name="Bogen 22"/>
          <p:cNvSpPr/>
          <p:nvPr/>
        </p:nvSpPr>
        <p:spPr bwMode="auto">
          <a:xfrm rot="9410901">
            <a:off x="5671708" y="3234432"/>
            <a:ext cx="792088" cy="793031"/>
          </a:xfrm>
          <a:prstGeom prst="arc">
            <a:avLst>
              <a:gd name="adj1" fmla="val 17069903"/>
              <a:gd name="adj2" fmla="val 17624036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sp>
        <p:nvSpPr>
          <p:cNvPr id="24" name="Bogen 23"/>
          <p:cNvSpPr/>
          <p:nvPr/>
        </p:nvSpPr>
        <p:spPr bwMode="auto">
          <a:xfrm rot="9079113" flipH="1" flipV="1">
            <a:off x="5690270" y="3143231"/>
            <a:ext cx="720079" cy="792087"/>
          </a:xfrm>
          <a:prstGeom prst="arc">
            <a:avLst>
              <a:gd name="adj1" fmla="val 16133597"/>
              <a:gd name="adj2" fmla="val 17926526"/>
            </a:avLst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3761083" y="2324671"/>
            <a:ext cx="1947969" cy="378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dirty="0" smtClean="0">
                <a:solidFill>
                  <a:schemeClr val="accent5">
                    <a:lumMod val="50000"/>
                  </a:schemeClr>
                </a:solidFill>
              </a:rPr>
              <a:t>Einfallswinkel </a:t>
            </a:r>
            <a:r>
              <a:rPr lang="el-GR" sz="2000" dirty="0" smtClean="0">
                <a:solidFill>
                  <a:schemeClr val="accent5">
                    <a:lumMod val="50000"/>
                  </a:schemeClr>
                </a:solidFill>
              </a:rPr>
              <a:t>α</a:t>
            </a:r>
            <a:endParaRPr lang="de-DE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3429178" y="4553400"/>
            <a:ext cx="2343911" cy="378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dirty="0" smtClean="0">
                <a:solidFill>
                  <a:srgbClr val="00B0F0"/>
                </a:solidFill>
              </a:rPr>
              <a:t>Brechungswinkel </a:t>
            </a:r>
            <a:r>
              <a:rPr lang="el-GR" sz="2000" dirty="0" smtClean="0">
                <a:solidFill>
                  <a:srgbClr val="00B0F0"/>
                </a:solidFill>
              </a:rPr>
              <a:t>β</a:t>
            </a:r>
            <a:endParaRPr lang="de-DE" sz="2000" dirty="0">
              <a:solidFill>
                <a:srgbClr val="00B0F0"/>
              </a:solidFill>
            </a:endParaRPr>
          </a:p>
        </p:txBody>
      </p:sp>
      <p:sp>
        <p:nvSpPr>
          <p:cNvPr id="3" name="Pfeil nach rechts 2"/>
          <p:cNvSpPr/>
          <p:nvPr/>
        </p:nvSpPr>
        <p:spPr bwMode="auto">
          <a:xfrm rot="14518374">
            <a:off x="2887730" y="4219909"/>
            <a:ext cx="720080" cy="216024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sp>
        <p:nvSpPr>
          <p:cNvPr id="28" name="Pfeil nach rechts 27"/>
          <p:cNvSpPr/>
          <p:nvPr/>
        </p:nvSpPr>
        <p:spPr bwMode="auto">
          <a:xfrm rot="18542162">
            <a:off x="5533163" y="4190874"/>
            <a:ext cx="657519" cy="216024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sp>
        <p:nvSpPr>
          <p:cNvPr id="29" name="Pfeil nach rechts 28"/>
          <p:cNvSpPr/>
          <p:nvPr/>
        </p:nvSpPr>
        <p:spPr bwMode="auto">
          <a:xfrm rot="8290205">
            <a:off x="3213608" y="2797763"/>
            <a:ext cx="720080" cy="216024"/>
          </a:xfrm>
          <a:prstGeom prst="rightArrow">
            <a:avLst/>
          </a:prstGeom>
          <a:solidFill>
            <a:srgbClr val="00B05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sp>
        <p:nvSpPr>
          <p:cNvPr id="30" name="Pfeil nach rechts 29"/>
          <p:cNvSpPr/>
          <p:nvPr/>
        </p:nvSpPr>
        <p:spPr bwMode="auto">
          <a:xfrm rot="3693667">
            <a:off x="5518232" y="2711485"/>
            <a:ext cx="584091" cy="216024"/>
          </a:xfrm>
          <a:prstGeom prst="rightArrow">
            <a:avLst/>
          </a:prstGeom>
          <a:solidFill>
            <a:srgbClr val="00B05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cxnSp>
        <p:nvCxnSpPr>
          <p:cNvPr id="13" name="Gerader Verbinder 6"/>
          <p:cNvCxnSpPr/>
          <p:nvPr/>
        </p:nvCxnSpPr>
        <p:spPr>
          <a:xfrm>
            <a:off x="6053613" y="2473948"/>
            <a:ext cx="17367" cy="2314001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miter lim="800000"/>
          </a:ln>
          <a:effectLst/>
        </p:spPr>
      </p:cxnSp>
      <p:cxnSp>
        <p:nvCxnSpPr>
          <p:cNvPr id="16" name="Gerader Verbinder 11"/>
          <p:cNvCxnSpPr/>
          <p:nvPr/>
        </p:nvCxnSpPr>
        <p:spPr>
          <a:xfrm>
            <a:off x="3074526" y="2481527"/>
            <a:ext cx="7767" cy="2306422"/>
          </a:xfrm>
          <a:prstGeom prst="line">
            <a:avLst/>
          </a:prstGeom>
          <a:noFill/>
          <a:ln w="25400" cap="flat" cmpd="sng" algn="ctr">
            <a:solidFill>
              <a:sysClr val="windowText" lastClr="000000"/>
            </a:solidFill>
            <a:prstDash val="dash"/>
            <a:miter lim="800000"/>
          </a:ln>
          <a:effectLst/>
        </p:spPr>
      </p:cxnSp>
      <p:cxnSp>
        <p:nvCxnSpPr>
          <p:cNvPr id="37" name="Gerader Verbinder 10"/>
          <p:cNvCxnSpPr/>
          <p:nvPr/>
        </p:nvCxnSpPr>
        <p:spPr>
          <a:xfrm flipH="1">
            <a:off x="1727944" y="3563813"/>
            <a:ext cx="1368154" cy="1132679"/>
          </a:xfrm>
          <a:prstGeom prst="line">
            <a:avLst/>
          </a:prstGeom>
          <a:noFill/>
          <a:ln w="25400" cap="flat" cmpd="sng" algn="ctr">
            <a:solidFill>
              <a:srgbClr val="FFC000"/>
            </a:solidFill>
            <a:prstDash val="dash"/>
            <a:miter lim="800000"/>
          </a:ln>
          <a:effectLst/>
        </p:spPr>
      </p:cxnSp>
      <p:cxnSp>
        <p:nvCxnSpPr>
          <p:cNvPr id="40" name="Gerader Verbinder 9"/>
          <p:cNvCxnSpPr/>
          <p:nvPr/>
        </p:nvCxnSpPr>
        <p:spPr>
          <a:xfrm>
            <a:off x="6048424" y="3563813"/>
            <a:ext cx="936104" cy="1656184"/>
          </a:xfrm>
          <a:prstGeom prst="line">
            <a:avLst/>
          </a:prstGeom>
          <a:noFill/>
          <a:ln w="25400" cap="flat" cmpd="sng" algn="ctr">
            <a:solidFill>
              <a:srgbClr val="FFC000"/>
            </a:solidFill>
            <a:prstDash val="dash"/>
            <a:miter lim="800000"/>
          </a:ln>
          <a:effectLst/>
        </p:spPr>
      </p:cxnSp>
      <p:sp>
        <p:nvSpPr>
          <p:cNvPr id="36" name="Pfeil nach rechts 35"/>
          <p:cNvSpPr/>
          <p:nvPr/>
        </p:nvSpPr>
        <p:spPr bwMode="auto">
          <a:xfrm rot="2944092">
            <a:off x="1974823" y="4529457"/>
            <a:ext cx="456589" cy="202539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sp>
        <p:nvSpPr>
          <p:cNvPr id="43" name="Pfeil nach rechts 42"/>
          <p:cNvSpPr/>
          <p:nvPr/>
        </p:nvSpPr>
        <p:spPr bwMode="auto">
          <a:xfrm rot="8934892">
            <a:off x="6257243" y="4578070"/>
            <a:ext cx="387092" cy="202539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318168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2" grpId="0" animBg="1"/>
      <p:bldP spid="2" grpId="0" animBg="1"/>
      <p:bldP spid="21" grpId="0" animBg="1"/>
      <p:bldP spid="23" grpId="0" animBg="1"/>
      <p:bldP spid="24" grpId="0" animBg="1"/>
      <p:bldP spid="25" grpId="0"/>
      <p:bldP spid="26" grpId="0"/>
      <p:bldP spid="3" grpId="0" animBg="1"/>
      <p:bldP spid="28" grpId="0" animBg="1"/>
      <p:bldP spid="29" grpId="0" animBg="1"/>
      <p:bldP spid="30" grpId="0" animBg="1"/>
      <p:bldP spid="36" grpId="0" animBg="1"/>
      <p:bldP spid="4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" descr="C:\Users\tiburskije\Desktop\FlippedClassroom Physik\02_Optik\06_Brechung\06c_Wasserkoerp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280" y="3563813"/>
            <a:ext cx="3600000" cy="1654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Ellipse 48"/>
          <p:cNvSpPr/>
          <p:nvPr/>
        </p:nvSpPr>
        <p:spPr bwMode="auto">
          <a:xfrm>
            <a:off x="6878574" y="4571925"/>
            <a:ext cx="432048" cy="216024"/>
          </a:xfrm>
          <a:prstGeom prst="ellipse">
            <a:avLst/>
          </a:prstGeom>
          <a:solidFill>
            <a:srgbClr val="FFC000"/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sp>
        <p:nvSpPr>
          <p:cNvPr id="35" name="Rechteck 34"/>
          <p:cNvSpPr/>
          <p:nvPr/>
        </p:nvSpPr>
        <p:spPr>
          <a:xfrm>
            <a:off x="7344568" y="3584847"/>
            <a:ext cx="996811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 smtClean="0"/>
              <a:t>Wasser</a:t>
            </a:r>
            <a:endParaRPr lang="de-DE" dirty="0"/>
          </a:p>
        </p:txBody>
      </p:sp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-14288"/>
            <a:ext cx="9070975" cy="1171576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sz="4000" smtClean="0"/>
              <a:t>Optik</a:t>
            </a:r>
          </a:p>
        </p:txBody>
      </p:sp>
      <p:sp>
        <p:nvSpPr>
          <p:cNvPr id="13315" name="Rectangle 2"/>
          <p:cNvSpPr txBox="1">
            <a:spLocks noChangeArrowheads="1"/>
          </p:cNvSpPr>
          <p:nvPr/>
        </p:nvSpPr>
        <p:spPr bwMode="auto">
          <a:xfrm>
            <a:off x="539750" y="733425"/>
            <a:ext cx="907097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28224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algn="ctr" eaLnBrk="1"/>
            <a:r>
              <a:rPr lang="de-DE" sz="2800" dirty="0"/>
              <a:t>Brechung des </a:t>
            </a:r>
            <a:r>
              <a:rPr lang="de-DE" sz="2800" dirty="0" smtClean="0"/>
              <a:t>Lichtes II</a:t>
            </a:r>
            <a:endParaRPr lang="de-DE" sz="2800" dirty="0"/>
          </a:p>
        </p:txBody>
      </p:sp>
      <p:pic>
        <p:nvPicPr>
          <p:cNvPr id="13318" name="Picture 8" descr="http://www.sn.schule.de/~ms16l/virtuelle_schule/Paul/pauls_webseite/paul_buch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351" y="3266035"/>
            <a:ext cx="949689" cy="1754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6408464" y="1244195"/>
            <a:ext cx="2986106" cy="1469057"/>
          </a:xfrm>
          <a:prstGeom prst="wedgeEllipseCallout">
            <a:avLst>
              <a:gd name="adj1" fmla="val 28176"/>
              <a:gd name="adj2" fmla="val 105891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Die Münze scheint 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viel f</a:t>
            </a:r>
            <a:r>
              <a:rPr lang="de-DE" dirty="0" smtClean="0">
                <a:solidFill>
                  <a:srgbClr val="000000"/>
                </a:solidFill>
              </a:rPr>
              <a:t>lacher im Wasser 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zu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0000"/>
                </a:solidFill>
              </a:rPr>
              <a:t>liegen, als es 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tatsächlich der </a:t>
            </a:r>
            <a:r>
              <a:rPr lang="de-DE" dirty="0">
                <a:solidFill>
                  <a:srgbClr val="000000"/>
                </a:solidFill>
              </a:rPr>
              <a:t>F</a:t>
            </a:r>
            <a:r>
              <a:rPr lang="de-DE" dirty="0" smtClean="0">
                <a:solidFill>
                  <a:srgbClr val="000000"/>
                </a:solidFill>
              </a:rPr>
              <a:t>all ist!</a:t>
            </a:r>
            <a:endParaRPr lang="de-DE" dirty="0">
              <a:solidFill>
                <a:srgbClr val="000000"/>
              </a:solidFill>
            </a:endParaRPr>
          </a:p>
        </p:txBody>
      </p:sp>
      <p:cxnSp>
        <p:nvCxnSpPr>
          <p:cNvPr id="12" name="Gerader Verbinder 9"/>
          <p:cNvCxnSpPr/>
          <p:nvPr/>
        </p:nvCxnSpPr>
        <p:spPr>
          <a:xfrm>
            <a:off x="4536256" y="1835621"/>
            <a:ext cx="1534001" cy="1754722"/>
          </a:xfrm>
          <a:prstGeom prst="line">
            <a:avLst/>
          </a:prstGeom>
          <a:noFill/>
          <a:ln w="25400" cap="flat" cmpd="sng" algn="ctr">
            <a:solidFill>
              <a:srgbClr val="FFC000"/>
            </a:solidFill>
            <a:prstDash val="solid"/>
            <a:miter lim="800000"/>
          </a:ln>
          <a:effectLst/>
        </p:spPr>
      </p:cxnSp>
      <p:cxnSp>
        <p:nvCxnSpPr>
          <p:cNvPr id="14" name="Gerader Verbinder 7"/>
          <p:cNvCxnSpPr>
            <a:stCxn id="45" idx="4"/>
          </p:cNvCxnSpPr>
          <p:nvPr/>
        </p:nvCxnSpPr>
        <p:spPr>
          <a:xfrm flipH="1" flipV="1">
            <a:off x="6053617" y="3589262"/>
            <a:ext cx="713782" cy="1597042"/>
          </a:xfrm>
          <a:prstGeom prst="line">
            <a:avLst/>
          </a:prstGeom>
          <a:noFill/>
          <a:ln w="25400" cap="flat" cmpd="sng" algn="ctr">
            <a:solidFill>
              <a:srgbClr val="FFC000"/>
            </a:solidFill>
            <a:prstDash val="solid"/>
            <a:miter lim="800000"/>
          </a:ln>
          <a:effectLst/>
        </p:spPr>
      </p:cxnSp>
      <p:sp>
        <p:nvSpPr>
          <p:cNvPr id="22" name="Rechteck 21"/>
          <p:cNvSpPr/>
          <p:nvPr/>
        </p:nvSpPr>
        <p:spPr>
          <a:xfrm>
            <a:off x="299891" y="5466422"/>
            <a:ext cx="9631804" cy="1809791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de-DE" sz="2400" b="1" dirty="0" smtClean="0"/>
              <a:t>optische Täuschungen</a:t>
            </a:r>
            <a:r>
              <a:rPr lang="de-DE" sz="2400" dirty="0" smtClean="0"/>
              <a:t>:</a:t>
            </a:r>
            <a:endParaRPr lang="de-DE" sz="2400" dirty="0"/>
          </a:p>
          <a:p>
            <a:r>
              <a:rPr lang="de-DE" sz="2400" dirty="0" smtClean="0"/>
              <a:t>Viele optische Täuschungen basieren auf dem Brechungsgesetz. </a:t>
            </a:r>
          </a:p>
          <a:p>
            <a:r>
              <a:rPr lang="de-DE" sz="2400" dirty="0" smtClean="0"/>
              <a:t>Wenn z. B. aus einem Boot ins scheinbar flache Wasser gesprungen </a:t>
            </a:r>
          </a:p>
          <a:p>
            <a:r>
              <a:rPr lang="de-DE" sz="2400" dirty="0" smtClean="0"/>
              <a:t>wird, so stellt sich die Wassertiefe als wesentlich tiefer heraus als </a:t>
            </a:r>
          </a:p>
          <a:p>
            <a:r>
              <a:rPr lang="de-DE" sz="2400" dirty="0" smtClean="0"/>
              <a:t>angenommen. Das kann zu schweren Badeunglücken führen …</a:t>
            </a:r>
            <a:endParaRPr lang="de-DE" sz="2400" dirty="0"/>
          </a:p>
        </p:txBody>
      </p:sp>
      <p:cxnSp>
        <p:nvCxnSpPr>
          <p:cNvPr id="13" name="Gerader Verbinder 6"/>
          <p:cNvCxnSpPr/>
          <p:nvPr/>
        </p:nvCxnSpPr>
        <p:spPr>
          <a:xfrm>
            <a:off x="6053613" y="2473948"/>
            <a:ext cx="17367" cy="2314001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miter lim="800000"/>
          </a:ln>
          <a:effectLst/>
        </p:spPr>
      </p:cxnSp>
      <p:cxnSp>
        <p:nvCxnSpPr>
          <p:cNvPr id="40" name="Gerader Verbinder 9"/>
          <p:cNvCxnSpPr/>
          <p:nvPr/>
        </p:nvCxnSpPr>
        <p:spPr>
          <a:xfrm>
            <a:off x="6048424" y="3563813"/>
            <a:ext cx="936104" cy="1080120"/>
          </a:xfrm>
          <a:prstGeom prst="line">
            <a:avLst/>
          </a:prstGeom>
          <a:noFill/>
          <a:ln w="25400" cap="flat" cmpd="sng" algn="ctr">
            <a:solidFill>
              <a:srgbClr val="FFC000"/>
            </a:solidFill>
            <a:prstDash val="dash"/>
            <a:miter lim="800000"/>
          </a:ln>
          <a:effectLst/>
        </p:spPr>
      </p:cxnSp>
      <p:pic>
        <p:nvPicPr>
          <p:cNvPr id="38" name="Picture 4" descr="C:\Users\tiburskije\Desktop\FlippedClassroom Physik\02_Optik\06_Brechung\Muenze1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91" y="1571952"/>
            <a:ext cx="3242165" cy="2282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9" name="Gerader Verbinder 9"/>
          <p:cNvCxnSpPr/>
          <p:nvPr/>
        </p:nvCxnSpPr>
        <p:spPr>
          <a:xfrm>
            <a:off x="5431720" y="1835621"/>
            <a:ext cx="998577" cy="1755263"/>
          </a:xfrm>
          <a:prstGeom prst="line">
            <a:avLst/>
          </a:prstGeom>
          <a:noFill/>
          <a:ln w="25400" cap="flat" cmpd="sng" algn="ctr">
            <a:solidFill>
              <a:srgbClr val="FFC000"/>
            </a:solidFill>
            <a:prstDash val="solid"/>
            <a:miter lim="800000"/>
          </a:ln>
          <a:effectLst/>
        </p:spPr>
      </p:cxnSp>
      <p:cxnSp>
        <p:nvCxnSpPr>
          <p:cNvPr id="41" name="Gerader Verbinder 7"/>
          <p:cNvCxnSpPr>
            <a:stCxn id="45" idx="4"/>
          </p:cNvCxnSpPr>
          <p:nvPr/>
        </p:nvCxnSpPr>
        <p:spPr>
          <a:xfrm flipH="1" flipV="1">
            <a:off x="6413655" y="3589802"/>
            <a:ext cx="353744" cy="1596502"/>
          </a:xfrm>
          <a:prstGeom prst="line">
            <a:avLst/>
          </a:prstGeom>
          <a:noFill/>
          <a:ln w="25400" cap="flat" cmpd="sng" algn="ctr">
            <a:solidFill>
              <a:srgbClr val="FFC000"/>
            </a:solidFill>
            <a:prstDash val="solid"/>
            <a:miter lim="800000"/>
          </a:ln>
          <a:effectLst/>
        </p:spPr>
      </p:cxnSp>
      <p:cxnSp>
        <p:nvCxnSpPr>
          <p:cNvPr id="42" name="Gerader Verbinder 6"/>
          <p:cNvCxnSpPr/>
          <p:nvPr/>
        </p:nvCxnSpPr>
        <p:spPr>
          <a:xfrm>
            <a:off x="6413653" y="2474489"/>
            <a:ext cx="17367" cy="2314001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miter lim="800000"/>
          </a:ln>
          <a:effectLst/>
        </p:spPr>
      </p:cxnSp>
      <p:cxnSp>
        <p:nvCxnSpPr>
          <p:cNvPr id="44" name="Gerader Verbinder 9"/>
          <p:cNvCxnSpPr/>
          <p:nvPr/>
        </p:nvCxnSpPr>
        <p:spPr>
          <a:xfrm>
            <a:off x="6408464" y="3564354"/>
            <a:ext cx="576064" cy="1007571"/>
          </a:xfrm>
          <a:prstGeom prst="line">
            <a:avLst/>
          </a:prstGeom>
          <a:noFill/>
          <a:ln w="25400" cap="flat" cmpd="sng" algn="ctr">
            <a:solidFill>
              <a:srgbClr val="FFC000"/>
            </a:solidFill>
            <a:prstDash val="dash"/>
            <a:miter lim="800000"/>
          </a:ln>
          <a:effectLst/>
        </p:spPr>
      </p:cxnSp>
      <p:sp>
        <p:nvSpPr>
          <p:cNvPr id="45" name="Ellipse 44"/>
          <p:cNvSpPr/>
          <p:nvPr/>
        </p:nvSpPr>
        <p:spPr bwMode="auto">
          <a:xfrm>
            <a:off x="6551375" y="5003973"/>
            <a:ext cx="432048" cy="182331"/>
          </a:xfrm>
          <a:prstGeom prst="ellipse">
            <a:avLst/>
          </a:prstGeom>
          <a:solidFill>
            <a:srgbClr val="FFC000"/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65749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35" grpId="0"/>
      <p:bldP spid="11" grpId="0" animBg="1"/>
      <p:bldP spid="22" grpId="0" animBg="1"/>
      <p:bldP spid="4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Bogen 24"/>
          <p:cNvSpPr/>
          <p:nvPr/>
        </p:nvSpPr>
        <p:spPr bwMode="auto">
          <a:xfrm rot="16200000" flipH="1" flipV="1">
            <a:off x="6768504" y="3959857"/>
            <a:ext cx="720079" cy="792087"/>
          </a:xfrm>
          <a:prstGeom prst="arc">
            <a:avLst>
              <a:gd name="adj1" fmla="val 16216283"/>
              <a:gd name="adj2" fmla="val 19045012"/>
            </a:avLst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83086">
            <a:off x="4477931" y="3211175"/>
            <a:ext cx="3741347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hteck 2"/>
          <p:cNvSpPr/>
          <p:nvPr/>
        </p:nvSpPr>
        <p:spPr bwMode="auto">
          <a:xfrm>
            <a:off x="1511920" y="3500411"/>
            <a:ext cx="780281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pic>
        <p:nvPicPr>
          <p:cNvPr id="4915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61600" y="5317094"/>
            <a:ext cx="970104" cy="2118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915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-14288"/>
            <a:ext cx="9070975" cy="1171576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sz="4000" smtClean="0"/>
              <a:t>Optik</a:t>
            </a:r>
          </a:p>
        </p:txBody>
      </p:sp>
      <p:sp>
        <p:nvSpPr>
          <p:cNvPr id="49158" name="Rectangle 2"/>
          <p:cNvSpPr txBox="1">
            <a:spLocks noChangeArrowheads="1"/>
          </p:cNvSpPr>
          <p:nvPr/>
        </p:nvSpPr>
        <p:spPr bwMode="auto">
          <a:xfrm>
            <a:off x="539750" y="733425"/>
            <a:ext cx="907097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28224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algn="ctr" eaLnBrk="1"/>
            <a:r>
              <a:rPr lang="de-DE" sz="2800" dirty="0"/>
              <a:t>Brechung des Lichtes II</a:t>
            </a:r>
          </a:p>
        </p:txBody>
      </p:sp>
      <p:pic>
        <p:nvPicPr>
          <p:cNvPr id="2051" name="Picture 3" descr="C:\Users\tiburskije\Desktop\FlippedClassroom Physik\02_Optik\05_Reflexion\00_Lichtquell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928" y="3506315"/>
            <a:ext cx="2762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88" y="5399731"/>
            <a:ext cx="1160355" cy="2036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feld 12"/>
          <p:cNvSpPr txBox="1"/>
          <p:nvPr/>
        </p:nvSpPr>
        <p:spPr>
          <a:xfrm>
            <a:off x="2664048" y="1405996"/>
            <a:ext cx="4877453" cy="6076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Lichtdurchgang durch Glaskörper:</a:t>
            </a:r>
          </a:p>
          <a:p>
            <a:pPr algn="ctr"/>
            <a:r>
              <a:rPr lang="de-DE" b="1" dirty="0" smtClean="0"/>
              <a:t>Die planparallele Platte</a:t>
            </a:r>
            <a:endParaRPr lang="de-DE" b="1" dirty="0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71760" y="3888172"/>
            <a:ext cx="3903302" cy="1403833"/>
          </a:xfrm>
          <a:prstGeom prst="wedgeEllipseCallout">
            <a:avLst>
              <a:gd name="adj1" fmla="val -28235"/>
              <a:gd name="adj2" fmla="val 819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Wenn Licht durch eine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Scheibe </a:t>
            </a:r>
            <a:r>
              <a:rPr lang="de-DE" dirty="0" smtClean="0">
                <a:solidFill>
                  <a:srgbClr val="000000"/>
                </a:solidFill>
              </a:rPr>
              <a:t>oder eine Wasserschicht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fällt, dann </a:t>
            </a:r>
            <a:r>
              <a:rPr lang="de-DE" dirty="0">
                <a:solidFill>
                  <a:srgbClr val="000000"/>
                </a:solidFill>
              </a:rPr>
              <a:t>wird ALLES parallel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>
                <a:solidFill>
                  <a:srgbClr val="000000"/>
                </a:solidFill>
              </a:rPr>
              <a:t>versetzt</a:t>
            </a:r>
            <a:r>
              <a:rPr lang="de-DE" dirty="0" smtClean="0">
                <a:solidFill>
                  <a:srgbClr val="000000"/>
                </a:solidFill>
              </a:rPr>
              <a:t>!!</a:t>
            </a: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2577344" y="5979807"/>
            <a:ext cx="3023493" cy="1434134"/>
          </a:xfrm>
          <a:prstGeom prst="wedgeEllipseCallout">
            <a:avLst>
              <a:gd name="adj1" fmla="val -56869"/>
              <a:gd name="adj2" fmla="val -69959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Auch Fische im Aquarium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oder dieser Pinguin!</a:t>
            </a:r>
            <a:endParaRPr lang="de-DE" dirty="0">
              <a:solidFill>
                <a:srgbClr val="000000"/>
              </a:solidFill>
            </a:endParaRPr>
          </a:p>
        </p:txBody>
      </p:sp>
      <p:cxnSp>
        <p:nvCxnSpPr>
          <p:cNvPr id="14" name="Gerade Verbindung 13"/>
          <p:cNvCxnSpPr/>
          <p:nvPr/>
        </p:nvCxnSpPr>
        <p:spPr bwMode="auto">
          <a:xfrm>
            <a:off x="1733037" y="3639168"/>
            <a:ext cx="3847334" cy="2731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Gerade Verbindung 14"/>
          <p:cNvCxnSpPr/>
          <p:nvPr/>
        </p:nvCxnSpPr>
        <p:spPr bwMode="auto">
          <a:xfrm>
            <a:off x="5587418" y="3666478"/>
            <a:ext cx="1541126" cy="689423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Bogen 20"/>
          <p:cNvSpPr/>
          <p:nvPr/>
        </p:nvSpPr>
        <p:spPr bwMode="auto">
          <a:xfrm rot="6871924">
            <a:off x="5191374" y="3269963"/>
            <a:ext cx="792088" cy="793031"/>
          </a:xfrm>
          <a:prstGeom prst="arc">
            <a:avLst>
              <a:gd name="adj1" fmla="val 16153308"/>
              <a:gd name="adj2" fmla="val 17585230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sp>
        <p:nvSpPr>
          <p:cNvPr id="22" name="Bogen 21"/>
          <p:cNvSpPr/>
          <p:nvPr/>
        </p:nvSpPr>
        <p:spPr bwMode="auto">
          <a:xfrm rot="5400000" flipH="1" flipV="1">
            <a:off x="5220332" y="3256779"/>
            <a:ext cx="720079" cy="792087"/>
          </a:xfrm>
          <a:prstGeom prst="arc">
            <a:avLst>
              <a:gd name="adj1" fmla="val 16216283"/>
              <a:gd name="adj2" fmla="val 19045012"/>
            </a:avLst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cxnSp>
        <p:nvCxnSpPr>
          <p:cNvPr id="24" name="Gerade Verbindung 23"/>
          <p:cNvCxnSpPr/>
          <p:nvPr/>
        </p:nvCxnSpPr>
        <p:spPr bwMode="auto">
          <a:xfrm>
            <a:off x="7128544" y="4356519"/>
            <a:ext cx="3847334" cy="2731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7" name="Picture 4" descr="C:\Users\tiburskije\Desktop\FlippedClassroom Physik\02_Optik\05_Reflexion\04c_Lot_schmal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72324">
            <a:off x="4620425" y="1847962"/>
            <a:ext cx="8191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Bogen 25"/>
          <p:cNvSpPr/>
          <p:nvPr/>
        </p:nvSpPr>
        <p:spPr bwMode="auto">
          <a:xfrm rot="17785160">
            <a:off x="6709279" y="3959384"/>
            <a:ext cx="792088" cy="793031"/>
          </a:xfrm>
          <a:prstGeom prst="arc">
            <a:avLst>
              <a:gd name="adj1" fmla="val 16153308"/>
              <a:gd name="adj2" fmla="val 17585230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pic>
        <p:nvPicPr>
          <p:cNvPr id="23" name="Picture 4" descr="C:\Users\tiburskije\Desktop\FlippedClassroom Physik\02_Optik\05_Reflexion\04c_Lot_schmal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72324">
            <a:off x="6164429" y="2554955"/>
            <a:ext cx="8191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7" name="Gerade Verbindung 26"/>
          <p:cNvCxnSpPr/>
          <p:nvPr/>
        </p:nvCxnSpPr>
        <p:spPr bwMode="auto">
          <a:xfrm>
            <a:off x="5452772" y="3666478"/>
            <a:ext cx="5420188" cy="2731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8" name="Picture 2" descr="C:\Users\tiburskije\Desktop\FlippedClassroom Physik\02_Optik\06_Brechung\000_pinguin_gebrochen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224" y="2530883"/>
            <a:ext cx="4968552" cy="329166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0420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078" grpId="0" animBg="1"/>
      <p:bldP spid="10" grpId="0" animBg="1"/>
      <p:bldP spid="21" grpId="0" animBg="1"/>
      <p:bldP spid="22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tiburskije\Desktop\FlippedClassroom Physik\02_Optik\06_Brechung\06d_Glasprism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53519">
            <a:off x="4631713" y="2373769"/>
            <a:ext cx="3647306" cy="293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Bogen 24"/>
          <p:cNvSpPr/>
          <p:nvPr/>
        </p:nvSpPr>
        <p:spPr bwMode="auto">
          <a:xfrm rot="15130966" flipH="1" flipV="1">
            <a:off x="7104411" y="4116053"/>
            <a:ext cx="720079" cy="792087"/>
          </a:xfrm>
          <a:prstGeom prst="arc">
            <a:avLst>
              <a:gd name="adj1" fmla="val 16216283"/>
              <a:gd name="adj2" fmla="val 20027284"/>
            </a:avLst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sp>
        <p:nvSpPr>
          <p:cNvPr id="3" name="Rechteck 2"/>
          <p:cNvSpPr/>
          <p:nvPr/>
        </p:nvSpPr>
        <p:spPr bwMode="auto">
          <a:xfrm>
            <a:off x="1511920" y="3500411"/>
            <a:ext cx="780281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pic>
        <p:nvPicPr>
          <p:cNvPr id="4915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61600" y="5317094"/>
            <a:ext cx="970104" cy="2118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915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-14288"/>
            <a:ext cx="9070975" cy="1171576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sz="4000" smtClean="0"/>
              <a:t>Optik</a:t>
            </a:r>
          </a:p>
        </p:txBody>
      </p:sp>
      <p:sp>
        <p:nvSpPr>
          <p:cNvPr id="49158" name="Rectangle 2"/>
          <p:cNvSpPr txBox="1">
            <a:spLocks noChangeArrowheads="1"/>
          </p:cNvSpPr>
          <p:nvPr/>
        </p:nvSpPr>
        <p:spPr bwMode="auto">
          <a:xfrm>
            <a:off x="539750" y="733425"/>
            <a:ext cx="907097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28224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algn="ctr" eaLnBrk="1"/>
            <a:r>
              <a:rPr lang="de-DE" sz="2800" dirty="0"/>
              <a:t>Brechung des Lichtes II</a:t>
            </a:r>
          </a:p>
        </p:txBody>
      </p:sp>
      <p:pic>
        <p:nvPicPr>
          <p:cNvPr id="2051" name="Picture 3" descr="C:\Users\tiburskije\Desktop\FlippedClassroom Physik\02_Optik\05_Reflexion\00_Lichtquell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928" y="3506315"/>
            <a:ext cx="2762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88" y="5399731"/>
            <a:ext cx="1160355" cy="2036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feld 12"/>
          <p:cNvSpPr txBox="1"/>
          <p:nvPr/>
        </p:nvSpPr>
        <p:spPr>
          <a:xfrm>
            <a:off x="2664048" y="1405996"/>
            <a:ext cx="4877453" cy="6076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Lichtdurchgang durch Glaskörper:</a:t>
            </a:r>
          </a:p>
          <a:p>
            <a:pPr algn="ctr"/>
            <a:r>
              <a:rPr lang="de-DE" b="1" dirty="0" smtClean="0"/>
              <a:t>Das Glasprisma</a:t>
            </a:r>
            <a:endParaRPr lang="de-DE" b="1" dirty="0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185788" y="3923853"/>
            <a:ext cx="3072503" cy="1176487"/>
          </a:xfrm>
          <a:prstGeom prst="wedgeEllipseCallout">
            <a:avLst>
              <a:gd name="adj1" fmla="val -28235"/>
              <a:gd name="adj2" fmla="val 819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Bei einem Glasprisma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wird das Licht …</a:t>
            </a: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2577344" y="5979807"/>
            <a:ext cx="3023493" cy="1434134"/>
          </a:xfrm>
          <a:prstGeom prst="wedgeEllipseCallout">
            <a:avLst>
              <a:gd name="adj1" fmla="val -56869"/>
              <a:gd name="adj2" fmla="val -69959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… in die gleiche Richtung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gebrochen. Die Brechung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verstärkt sich also!!</a:t>
            </a:r>
            <a:endParaRPr lang="de-DE" dirty="0">
              <a:solidFill>
                <a:srgbClr val="000000"/>
              </a:solidFill>
            </a:endParaRPr>
          </a:p>
        </p:txBody>
      </p:sp>
      <p:cxnSp>
        <p:nvCxnSpPr>
          <p:cNvPr id="14" name="Gerade Verbindung 13"/>
          <p:cNvCxnSpPr/>
          <p:nvPr/>
        </p:nvCxnSpPr>
        <p:spPr bwMode="auto">
          <a:xfrm>
            <a:off x="1733037" y="3639168"/>
            <a:ext cx="3847334" cy="2731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Gerade Verbindung 14"/>
          <p:cNvCxnSpPr/>
          <p:nvPr/>
        </p:nvCxnSpPr>
        <p:spPr bwMode="auto">
          <a:xfrm>
            <a:off x="5587418" y="3666478"/>
            <a:ext cx="1901166" cy="845618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Bogen 20"/>
          <p:cNvSpPr/>
          <p:nvPr/>
        </p:nvSpPr>
        <p:spPr bwMode="auto">
          <a:xfrm rot="6871924">
            <a:off x="5191374" y="3269963"/>
            <a:ext cx="792088" cy="793031"/>
          </a:xfrm>
          <a:prstGeom prst="arc">
            <a:avLst>
              <a:gd name="adj1" fmla="val 16153308"/>
              <a:gd name="adj2" fmla="val 17585230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sp>
        <p:nvSpPr>
          <p:cNvPr id="22" name="Bogen 21"/>
          <p:cNvSpPr/>
          <p:nvPr/>
        </p:nvSpPr>
        <p:spPr bwMode="auto">
          <a:xfrm rot="5400000" flipH="1" flipV="1">
            <a:off x="5220332" y="3256779"/>
            <a:ext cx="720079" cy="792087"/>
          </a:xfrm>
          <a:prstGeom prst="arc">
            <a:avLst>
              <a:gd name="adj1" fmla="val 16216283"/>
              <a:gd name="adj2" fmla="val 19045012"/>
            </a:avLst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cxnSp>
        <p:nvCxnSpPr>
          <p:cNvPr id="24" name="Gerade Verbindung 23"/>
          <p:cNvCxnSpPr/>
          <p:nvPr/>
        </p:nvCxnSpPr>
        <p:spPr bwMode="auto">
          <a:xfrm>
            <a:off x="7446168" y="4498449"/>
            <a:ext cx="1986632" cy="2017692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7" name="Picture 4" descr="C:\Users\tiburskije\Desktop\FlippedClassroom Physik\02_Optik\05_Reflexion\04c_Lot_schmal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72324">
            <a:off x="4620425" y="1847962"/>
            <a:ext cx="8191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Bogen 25"/>
          <p:cNvSpPr/>
          <p:nvPr/>
        </p:nvSpPr>
        <p:spPr bwMode="auto">
          <a:xfrm rot="15200991">
            <a:off x="7068407" y="4115589"/>
            <a:ext cx="792088" cy="793031"/>
          </a:xfrm>
          <a:prstGeom prst="arc">
            <a:avLst>
              <a:gd name="adj1" fmla="val 16153308"/>
              <a:gd name="adj2" fmla="val 18635953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pic>
        <p:nvPicPr>
          <p:cNvPr id="23" name="Picture 4" descr="C:\Users\tiburskije\Desktop\FlippedClassroom Physik\02_Optik\05_Reflexion\04c_Lot_schmal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45127">
            <a:off x="7802531" y="3021781"/>
            <a:ext cx="8191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7" name="Gerade Verbindung 26"/>
          <p:cNvCxnSpPr/>
          <p:nvPr/>
        </p:nvCxnSpPr>
        <p:spPr bwMode="auto">
          <a:xfrm>
            <a:off x="5452772" y="3666478"/>
            <a:ext cx="5420188" cy="2731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Gerade Verbindung 27"/>
          <p:cNvCxnSpPr/>
          <p:nvPr/>
        </p:nvCxnSpPr>
        <p:spPr bwMode="auto">
          <a:xfrm>
            <a:off x="7464450" y="4509610"/>
            <a:ext cx="2562696" cy="1159483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8435672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078" grpId="0" animBg="1"/>
      <p:bldP spid="10" grpId="0" animBg="1"/>
      <p:bldP spid="21" grpId="0" animBg="1"/>
      <p:bldP spid="22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tiburskije\Desktop\FlippedClassroom Physik\02_Optik\06_Brechung\06d_Glasprism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53519">
            <a:off x="4631713" y="2373769"/>
            <a:ext cx="3647306" cy="293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hteck 2"/>
          <p:cNvSpPr/>
          <p:nvPr/>
        </p:nvSpPr>
        <p:spPr bwMode="auto">
          <a:xfrm>
            <a:off x="1511920" y="3500411"/>
            <a:ext cx="780281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pic>
        <p:nvPicPr>
          <p:cNvPr id="4915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61600" y="5317094"/>
            <a:ext cx="970104" cy="2118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915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-14288"/>
            <a:ext cx="9070975" cy="1171576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sz="4000" smtClean="0"/>
              <a:t>Optik</a:t>
            </a:r>
          </a:p>
        </p:txBody>
      </p:sp>
      <p:sp>
        <p:nvSpPr>
          <p:cNvPr id="49158" name="Rectangle 2"/>
          <p:cNvSpPr txBox="1">
            <a:spLocks noChangeArrowheads="1"/>
          </p:cNvSpPr>
          <p:nvPr/>
        </p:nvSpPr>
        <p:spPr bwMode="auto">
          <a:xfrm>
            <a:off x="539750" y="733425"/>
            <a:ext cx="907097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28224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algn="ctr" eaLnBrk="1"/>
            <a:r>
              <a:rPr lang="de-DE" sz="2800" dirty="0"/>
              <a:t>Brechung des Lichtes II</a:t>
            </a:r>
          </a:p>
        </p:txBody>
      </p:sp>
      <p:pic>
        <p:nvPicPr>
          <p:cNvPr id="2051" name="Picture 3" descr="C:\Users\tiburskije\Desktop\FlippedClassroom Physik\02_Optik\05_Reflexion\00_Lichtquell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928" y="3506315"/>
            <a:ext cx="2762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88" y="5399731"/>
            <a:ext cx="1160355" cy="2036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feld 12"/>
          <p:cNvSpPr txBox="1"/>
          <p:nvPr/>
        </p:nvSpPr>
        <p:spPr>
          <a:xfrm>
            <a:off x="2664048" y="1405996"/>
            <a:ext cx="4877453" cy="6076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Lichtdurchgang durch Glaskörper:</a:t>
            </a:r>
          </a:p>
          <a:p>
            <a:pPr algn="ctr"/>
            <a:r>
              <a:rPr lang="de-DE" b="1" dirty="0" smtClean="0"/>
              <a:t>Das Glasprisma</a:t>
            </a:r>
            <a:endParaRPr lang="de-DE" b="1" dirty="0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185788" y="3923853"/>
            <a:ext cx="3072503" cy="1176487"/>
          </a:xfrm>
          <a:prstGeom prst="wedgeEllipseCallout">
            <a:avLst>
              <a:gd name="adj1" fmla="val -28235"/>
              <a:gd name="adj2" fmla="val 819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Wie ist das nun mit </a:t>
            </a: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einfarbigem </a:t>
            </a:r>
            <a:r>
              <a:rPr lang="de-DE" dirty="0" smtClean="0">
                <a:solidFill>
                  <a:srgbClr val="000000"/>
                </a:solidFill>
              </a:rPr>
              <a:t>Licht?</a:t>
            </a: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2577344" y="5979807"/>
            <a:ext cx="3023493" cy="1434134"/>
          </a:xfrm>
          <a:prstGeom prst="wedgeEllipseCallout">
            <a:avLst>
              <a:gd name="adj1" fmla="val -56869"/>
              <a:gd name="adj2" fmla="val -69959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… </a:t>
            </a:r>
            <a:r>
              <a:rPr lang="de-DE" dirty="0" smtClean="0">
                <a:solidFill>
                  <a:srgbClr val="000000"/>
                </a:solidFill>
              </a:rPr>
              <a:t>rotes Licht wird</a:t>
            </a:r>
            <a:endParaRPr lang="de-DE" dirty="0" smtClean="0">
              <a:solidFill>
                <a:srgbClr val="000000"/>
              </a:solidFill>
            </a:endParaRP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z. B. weniger gebrochen</a:t>
            </a:r>
            <a:r>
              <a:rPr lang="de-DE" dirty="0" smtClean="0">
                <a:solidFill>
                  <a:srgbClr val="000000"/>
                </a:solidFill>
              </a:rPr>
              <a:t>. </a:t>
            </a:r>
            <a:endParaRPr lang="de-DE" dirty="0">
              <a:solidFill>
                <a:srgbClr val="000000"/>
              </a:solidFill>
            </a:endParaRPr>
          </a:p>
        </p:txBody>
      </p:sp>
      <p:cxnSp>
        <p:nvCxnSpPr>
          <p:cNvPr id="14" name="Gerade Verbindung 13"/>
          <p:cNvCxnSpPr/>
          <p:nvPr/>
        </p:nvCxnSpPr>
        <p:spPr bwMode="auto">
          <a:xfrm>
            <a:off x="1733037" y="3639168"/>
            <a:ext cx="3847334" cy="2731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Gerade Verbindung 14"/>
          <p:cNvCxnSpPr/>
          <p:nvPr/>
        </p:nvCxnSpPr>
        <p:spPr bwMode="auto">
          <a:xfrm>
            <a:off x="5587418" y="3666478"/>
            <a:ext cx="1829158" cy="61741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Gerade Verbindung 23"/>
          <p:cNvCxnSpPr/>
          <p:nvPr/>
        </p:nvCxnSpPr>
        <p:spPr bwMode="auto">
          <a:xfrm>
            <a:off x="7396210" y="4283893"/>
            <a:ext cx="2214515" cy="180020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Gerade Verbindung 26"/>
          <p:cNvCxnSpPr/>
          <p:nvPr/>
        </p:nvCxnSpPr>
        <p:spPr bwMode="auto">
          <a:xfrm>
            <a:off x="5452772" y="3666478"/>
            <a:ext cx="5420188" cy="2731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Gerade Verbindung 27"/>
          <p:cNvCxnSpPr/>
          <p:nvPr/>
        </p:nvCxnSpPr>
        <p:spPr bwMode="auto">
          <a:xfrm>
            <a:off x="7344568" y="4257412"/>
            <a:ext cx="2562696" cy="890577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7" name="Picture 4" descr="C:\Users\tiburskije\Desktop\FlippedClassroom Physik\02_Optik\05_Reflexion\04c_Lot_schmal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72324">
            <a:off x="4620425" y="1847962"/>
            <a:ext cx="8191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" descr="C:\Users\tiburskije\Desktop\FlippedClassroom Physik\02_Optik\05_Reflexion\04c_Lot_schmal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45127">
            <a:off x="7730523" y="2805322"/>
            <a:ext cx="8191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93534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/>
      <p:bldP spid="3078" grpId="1" animBg="1"/>
      <p:bldP spid="10" grpId="0" animBg="1"/>
      <p:bldP spid="1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tiburskije\Desktop\FlippedClassroom Physik\02_Optik\06_Brechung\06d_Glasprism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53519">
            <a:off x="4631713" y="2373769"/>
            <a:ext cx="3647306" cy="293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hteck 2"/>
          <p:cNvSpPr/>
          <p:nvPr/>
        </p:nvSpPr>
        <p:spPr bwMode="auto">
          <a:xfrm>
            <a:off x="1511920" y="3500411"/>
            <a:ext cx="780281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pic>
        <p:nvPicPr>
          <p:cNvPr id="4915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61600" y="5317094"/>
            <a:ext cx="970104" cy="2118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915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-14288"/>
            <a:ext cx="9070975" cy="1171576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sz="4000" smtClean="0"/>
              <a:t>Optik</a:t>
            </a:r>
          </a:p>
        </p:txBody>
      </p:sp>
      <p:sp>
        <p:nvSpPr>
          <p:cNvPr id="49158" name="Rectangle 2"/>
          <p:cNvSpPr txBox="1">
            <a:spLocks noChangeArrowheads="1"/>
          </p:cNvSpPr>
          <p:nvPr/>
        </p:nvSpPr>
        <p:spPr bwMode="auto">
          <a:xfrm>
            <a:off x="539750" y="733425"/>
            <a:ext cx="907097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28224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algn="ctr" eaLnBrk="1"/>
            <a:r>
              <a:rPr lang="de-DE" sz="2800" dirty="0"/>
              <a:t>Brechung des Lichtes II</a:t>
            </a:r>
          </a:p>
        </p:txBody>
      </p:sp>
      <p:pic>
        <p:nvPicPr>
          <p:cNvPr id="2051" name="Picture 3" descr="C:\Users\tiburskije\Desktop\FlippedClassroom Physik\02_Optik\05_Reflexion\00_Lichtquell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928" y="3506315"/>
            <a:ext cx="2762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88" y="5399731"/>
            <a:ext cx="1160355" cy="2036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feld 12"/>
          <p:cNvSpPr txBox="1"/>
          <p:nvPr/>
        </p:nvSpPr>
        <p:spPr>
          <a:xfrm>
            <a:off x="2664048" y="1405996"/>
            <a:ext cx="4877453" cy="6076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Lichtdurchgang durch Glaskörper:</a:t>
            </a:r>
          </a:p>
          <a:p>
            <a:pPr algn="ctr"/>
            <a:r>
              <a:rPr lang="de-DE" b="1" dirty="0" smtClean="0"/>
              <a:t>Das Glasprisma</a:t>
            </a:r>
            <a:endParaRPr lang="de-DE" b="1" dirty="0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185788" y="3923853"/>
            <a:ext cx="3072503" cy="1176487"/>
          </a:xfrm>
          <a:prstGeom prst="wedgeEllipseCallout">
            <a:avLst>
              <a:gd name="adj1" fmla="val -28235"/>
              <a:gd name="adj2" fmla="val 819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Und violettes Licht?</a:t>
            </a: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2577344" y="5979807"/>
            <a:ext cx="3023493" cy="1434134"/>
          </a:xfrm>
          <a:prstGeom prst="wedgeEllipseCallout">
            <a:avLst>
              <a:gd name="adj1" fmla="val -56869"/>
              <a:gd name="adj2" fmla="val -69959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Wird am stärksten</a:t>
            </a:r>
            <a:endParaRPr lang="de-DE" dirty="0" smtClean="0">
              <a:solidFill>
                <a:srgbClr val="000000"/>
              </a:solidFill>
            </a:endParaRPr>
          </a:p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gebrochen</a:t>
            </a:r>
            <a:r>
              <a:rPr lang="de-DE" dirty="0" smtClean="0">
                <a:solidFill>
                  <a:srgbClr val="000000"/>
                </a:solidFill>
              </a:rPr>
              <a:t>.</a:t>
            </a:r>
            <a:endParaRPr lang="de-DE" dirty="0">
              <a:solidFill>
                <a:srgbClr val="000000"/>
              </a:solidFill>
            </a:endParaRPr>
          </a:p>
        </p:txBody>
      </p:sp>
      <p:cxnSp>
        <p:nvCxnSpPr>
          <p:cNvPr id="14" name="Gerade Verbindung 13"/>
          <p:cNvCxnSpPr/>
          <p:nvPr/>
        </p:nvCxnSpPr>
        <p:spPr bwMode="auto">
          <a:xfrm>
            <a:off x="1733037" y="3639168"/>
            <a:ext cx="3847334" cy="2731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Gerade Verbindung 14"/>
          <p:cNvCxnSpPr/>
          <p:nvPr/>
        </p:nvCxnSpPr>
        <p:spPr bwMode="auto">
          <a:xfrm>
            <a:off x="5587418" y="3666478"/>
            <a:ext cx="1973174" cy="1193479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Gerade Verbindung 23"/>
          <p:cNvCxnSpPr/>
          <p:nvPr/>
        </p:nvCxnSpPr>
        <p:spPr bwMode="auto">
          <a:xfrm>
            <a:off x="7560592" y="4852150"/>
            <a:ext cx="1728192" cy="2384071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Gerade Verbindung 26"/>
          <p:cNvCxnSpPr/>
          <p:nvPr/>
        </p:nvCxnSpPr>
        <p:spPr bwMode="auto">
          <a:xfrm>
            <a:off x="5452772" y="3666478"/>
            <a:ext cx="5420188" cy="2731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7030A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Gerade Verbindung 27"/>
          <p:cNvCxnSpPr/>
          <p:nvPr/>
        </p:nvCxnSpPr>
        <p:spPr bwMode="auto">
          <a:xfrm>
            <a:off x="7572398" y="4859957"/>
            <a:ext cx="2436466" cy="1512168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7030A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3" name="Picture 4" descr="C:\Users\tiburskije\Desktop\FlippedClassroom Physik\02_Optik\05_Reflexion\04c_Lot_schmal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45127">
            <a:off x="7920514" y="3383999"/>
            <a:ext cx="8191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tiburskije\Desktop\FlippedClassroom Physik\02_Optik\05_Reflexion\04c_Lot_schmal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72324">
            <a:off x="4620425" y="1847962"/>
            <a:ext cx="8191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93534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/>
      <p:bldP spid="3078" grpId="1" animBg="1"/>
      <p:bldP spid="10" grpId="0" animBg="1"/>
      <p:bldP spid="1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tiburskije\Desktop\FlippedClassroom Physik\02_Optik\06_Brechung\06d_Glasprism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53519">
            <a:off x="4631713" y="2373769"/>
            <a:ext cx="3647306" cy="293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hteck 2"/>
          <p:cNvSpPr/>
          <p:nvPr/>
        </p:nvSpPr>
        <p:spPr bwMode="auto">
          <a:xfrm>
            <a:off x="1511920" y="3500411"/>
            <a:ext cx="780281" cy="28803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SimSun" charset="-122"/>
            </a:endParaRPr>
          </a:p>
        </p:txBody>
      </p:sp>
      <p:pic>
        <p:nvPicPr>
          <p:cNvPr id="4915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61600" y="5317094"/>
            <a:ext cx="970104" cy="2118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915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-14288"/>
            <a:ext cx="9070975" cy="1171576"/>
          </a:xfrm>
        </p:spPr>
        <p:txBody>
          <a:bodyPr tIns="38808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sz="4000" smtClean="0"/>
              <a:t>Optik</a:t>
            </a:r>
          </a:p>
        </p:txBody>
      </p:sp>
      <p:sp>
        <p:nvSpPr>
          <p:cNvPr id="49158" name="Rectangle 2"/>
          <p:cNvSpPr txBox="1">
            <a:spLocks noChangeArrowheads="1"/>
          </p:cNvSpPr>
          <p:nvPr/>
        </p:nvSpPr>
        <p:spPr bwMode="auto">
          <a:xfrm>
            <a:off x="539750" y="733425"/>
            <a:ext cx="907097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28224" rIns="0" bIns="0" anchor="ctr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algn="ctr" eaLnBrk="1"/>
            <a:r>
              <a:rPr lang="de-DE" sz="2800" dirty="0"/>
              <a:t>Brechung des Lichtes II</a:t>
            </a:r>
          </a:p>
        </p:txBody>
      </p:sp>
      <p:pic>
        <p:nvPicPr>
          <p:cNvPr id="2051" name="Picture 3" descr="C:\Users\tiburskije\Desktop\FlippedClassroom Physik\02_Optik\05_Reflexion\00_Lichtquell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928" y="3506315"/>
            <a:ext cx="2762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88" y="5399731"/>
            <a:ext cx="1160355" cy="2036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feld 12"/>
          <p:cNvSpPr txBox="1"/>
          <p:nvPr/>
        </p:nvSpPr>
        <p:spPr>
          <a:xfrm>
            <a:off x="2664048" y="1405996"/>
            <a:ext cx="4877453" cy="6076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Lichtdurchgang durch Glaskörper:</a:t>
            </a:r>
          </a:p>
          <a:p>
            <a:pPr algn="ctr"/>
            <a:r>
              <a:rPr lang="de-DE" b="1" dirty="0" smtClean="0"/>
              <a:t>Das Glasprisma</a:t>
            </a:r>
            <a:endParaRPr lang="de-DE" b="1" dirty="0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185788" y="3923853"/>
            <a:ext cx="3072503" cy="1176487"/>
          </a:xfrm>
          <a:prstGeom prst="wedgeEllipseCallout">
            <a:avLst>
              <a:gd name="adj1" fmla="val -28235"/>
              <a:gd name="adj2" fmla="val 8194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… und so entstehen …</a:t>
            </a: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2577344" y="5979807"/>
            <a:ext cx="3023493" cy="1434134"/>
          </a:xfrm>
          <a:prstGeom prst="wedgeEllipseCallout">
            <a:avLst>
              <a:gd name="adj1" fmla="val -56869"/>
              <a:gd name="adj2" fmla="val -69959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… </a:t>
            </a:r>
            <a:r>
              <a:rPr lang="de-DE" dirty="0" smtClean="0">
                <a:solidFill>
                  <a:srgbClr val="000000"/>
                </a:solidFill>
              </a:rPr>
              <a:t>die Regenbogenfarben!!</a:t>
            </a:r>
            <a:endParaRPr lang="de-DE" dirty="0">
              <a:solidFill>
                <a:srgbClr val="000000"/>
              </a:solidFill>
            </a:endParaRPr>
          </a:p>
        </p:txBody>
      </p:sp>
      <p:cxnSp>
        <p:nvCxnSpPr>
          <p:cNvPr id="14" name="Gerade Verbindung 13"/>
          <p:cNvCxnSpPr/>
          <p:nvPr/>
        </p:nvCxnSpPr>
        <p:spPr bwMode="auto">
          <a:xfrm>
            <a:off x="1733037" y="3639168"/>
            <a:ext cx="3847334" cy="2731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Gerade Verbindung 14"/>
          <p:cNvCxnSpPr/>
          <p:nvPr/>
        </p:nvCxnSpPr>
        <p:spPr bwMode="auto">
          <a:xfrm>
            <a:off x="5587418" y="3666478"/>
            <a:ext cx="1901166" cy="845618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Gerade Verbindung 23"/>
          <p:cNvCxnSpPr/>
          <p:nvPr/>
        </p:nvCxnSpPr>
        <p:spPr bwMode="auto">
          <a:xfrm>
            <a:off x="7446168" y="4498449"/>
            <a:ext cx="1986632" cy="2017692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Gerade Verbindung 26"/>
          <p:cNvCxnSpPr/>
          <p:nvPr/>
        </p:nvCxnSpPr>
        <p:spPr bwMode="auto">
          <a:xfrm>
            <a:off x="5452772" y="3666478"/>
            <a:ext cx="5420188" cy="2731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Gerade Verbindung 27"/>
          <p:cNvCxnSpPr/>
          <p:nvPr/>
        </p:nvCxnSpPr>
        <p:spPr bwMode="auto">
          <a:xfrm>
            <a:off x="7464450" y="4509610"/>
            <a:ext cx="2562696" cy="1159483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C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7" name="Picture 4" descr="C:\Users\tiburskije\Desktop\FlippedClassroom Physik\02_Optik\05_Reflexion\04c_Lot_schmal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72324">
            <a:off x="4620425" y="1847962"/>
            <a:ext cx="8191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" descr="C:\Users\tiburskije\Desktop\FlippedClassroom Physik\02_Optik\05_Reflexion\04c_Lot_schmal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45127">
            <a:off x="7802531" y="3021781"/>
            <a:ext cx="8191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9" name="Gerade Verbindung 28"/>
          <p:cNvCxnSpPr/>
          <p:nvPr/>
        </p:nvCxnSpPr>
        <p:spPr bwMode="auto">
          <a:xfrm>
            <a:off x="5587418" y="3666478"/>
            <a:ext cx="1829158" cy="61741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Gerade Verbindung 29"/>
          <p:cNvCxnSpPr/>
          <p:nvPr/>
        </p:nvCxnSpPr>
        <p:spPr bwMode="auto">
          <a:xfrm>
            <a:off x="7396210" y="4283893"/>
            <a:ext cx="2214515" cy="180020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Gerade Verbindung 31"/>
          <p:cNvCxnSpPr/>
          <p:nvPr/>
        </p:nvCxnSpPr>
        <p:spPr bwMode="auto">
          <a:xfrm>
            <a:off x="7344568" y="4257412"/>
            <a:ext cx="2562696" cy="890577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Gerade Verbindung 32"/>
          <p:cNvCxnSpPr/>
          <p:nvPr/>
        </p:nvCxnSpPr>
        <p:spPr bwMode="auto">
          <a:xfrm>
            <a:off x="5587418" y="3666478"/>
            <a:ext cx="1973174" cy="1193479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Gerade Verbindung 33"/>
          <p:cNvCxnSpPr/>
          <p:nvPr/>
        </p:nvCxnSpPr>
        <p:spPr bwMode="auto">
          <a:xfrm>
            <a:off x="7560592" y="4852150"/>
            <a:ext cx="1728192" cy="2384071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Gerade Verbindung 34"/>
          <p:cNvCxnSpPr/>
          <p:nvPr/>
        </p:nvCxnSpPr>
        <p:spPr bwMode="auto">
          <a:xfrm>
            <a:off x="7572398" y="4859957"/>
            <a:ext cx="2436466" cy="1512168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7030A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36" name="Picture 4" descr="C:\Users\tiburskije\Desktop\FlippedClassroom Physik\02_Optik\05_Reflexion\04c_Lot_schmal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45127">
            <a:off x="7920514" y="3383999"/>
            <a:ext cx="8191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4" descr="C:\Users\tiburskije\Desktop\FlippedClassroom Physik\02_Optik\05_Reflexion\04c_Lot_schmal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45127">
            <a:off x="7730523" y="2805322"/>
            <a:ext cx="8191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39061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/>
      <p:bldP spid="3078" grpId="1" animBg="1"/>
      <p:bldP spid="10" grpId="0" animBg="1"/>
      <p:bldP spid="10" grpId="1" animBg="1"/>
    </p:bldLst>
  </p:timing>
</p:sld>
</file>

<file path=ppt/theme/theme1.xml><?xml version="1.0" encoding="utf-8"?>
<a:theme xmlns:a="http://schemas.openxmlformats.org/drawingml/2006/main" name="Larissa">
  <a:themeElements>
    <a:clrScheme name="Lariss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SimSun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SimSun" charset="-122"/>
          </a:defRPr>
        </a:defPPr>
      </a:lstStyle>
    </a:lnDef>
  </a:objectDefaults>
  <a:extraClrSchemeLst>
    <a:extraClrScheme>
      <a:clrScheme name="Lariss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448</Words>
  <Application>Microsoft Office PowerPoint</Application>
  <PresentationFormat>Benutzerdefiniert</PresentationFormat>
  <Paragraphs>134</Paragraphs>
  <Slides>14</Slides>
  <Notes>14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5" baseType="lpstr">
      <vt:lpstr>Larissa</vt:lpstr>
      <vt:lpstr>Optik</vt:lpstr>
      <vt:lpstr>Optik</vt:lpstr>
      <vt:lpstr>Optik</vt:lpstr>
      <vt:lpstr>Optik</vt:lpstr>
      <vt:lpstr>Optik</vt:lpstr>
      <vt:lpstr>Optik</vt:lpstr>
      <vt:lpstr>Optik</vt:lpstr>
      <vt:lpstr>Optik</vt:lpstr>
      <vt:lpstr>Optik</vt:lpstr>
      <vt:lpstr>Optik</vt:lpstr>
      <vt:lpstr>Optik</vt:lpstr>
      <vt:lpstr>Optik</vt:lpstr>
      <vt:lpstr>Optik</vt:lpstr>
      <vt:lpstr>Optik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Was ist Physik?</dc:title>
  <dc:creator>Jens Tiburski</dc:creator>
  <cp:lastModifiedBy>tiburskije</cp:lastModifiedBy>
  <cp:revision>174</cp:revision>
  <cp:lastPrinted>1601-01-01T00:00:00Z</cp:lastPrinted>
  <dcterms:created xsi:type="dcterms:W3CDTF">2015-08-24T10:17:07Z</dcterms:created>
  <dcterms:modified xsi:type="dcterms:W3CDTF">2016-05-27T09:07:21Z</dcterms:modified>
</cp:coreProperties>
</file>