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8" r:id="rId2"/>
    <p:sldId id="266" r:id="rId3"/>
    <p:sldId id="275" r:id="rId4"/>
    <p:sldId id="281" r:id="rId5"/>
    <p:sldId id="282" r:id="rId6"/>
    <p:sldId id="283" r:id="rId7"/>
    <p:sldId id="280" r:id="rId8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74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1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25E0FC88-9FCD-4DFE-A519-EBDB26C0E3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404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A7114443-B944-4EE3-9B4A-0C5EA489B59F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A43E3-8E57-48AA-ACDB-01DBE93758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83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04443-7938-4FDF-A24E-02CB18EF7E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98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663BF-4C70-4026-9E1B-3DA12D56F2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691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C9ECE-D70C-4DB7-B8B6-06E0A1688F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3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80278-6B3C-4261-8DEB-13F045675F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99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8E8A7-8D67-48B6-8CA5-20748513FF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89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6A0D1-6ECE-4280-9C6C-837ABF7935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34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8BC9B-9DC3-4FB6-9B64-56C7172297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07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DF03F-9685-4037-A075-B2BE783066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4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ACDC9-EF04-45AE-8A61-ED3ADFEF36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1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8F2-AABD-4DD9-B748-CA5E69EA57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85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C5F-9187-487F-A620-B048245062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68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38D8AEE8-DFD7-43D0-BEF0-DC52F2BA0F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.pn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jpeg"/><Relationship Id="rId5" Type="http://schemas.openxmlformats.org/officeDocument/2006/relationships/image" Target="../media/image15.gif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Brechung des Lichtes </a:t>
            </a:r>
            <a:r>
              <a:rPr lang="de-DE" sz="2800" dirty="0" smtClean="0"/>
              <a:t>III</a:t>
            </a:r>
            <a:endParaRPr lang="de-DE" sz="2800" dirty="0" smtClean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25" y="2483693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005832" y="1581229"/>
            <a:ext cx="3569370" cy="2470035"/>
          </a:xfrm>
          <a:prstGeom prst="wedgeEllipseCallout">
            <a:avLst>
              <a:gd name="adj1" fmla="val -85636"/>
              <a:gd name="adj2" fmla="val 4683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Ein Spezialfall der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Brechung ist die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Totalreflexion …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Was bedeutet das?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231" y="3046752"/>
            <a:ext cx="2908945" cy="2191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144" y="5652045"/>
            <a:ext cx="2863032" cy="1538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576" y="755501"/>
            <a:ext cx="2133600" cy="1971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http://www.lichtleitfasern.de/images/funken_licht_leiter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808" y="4487609"/>
            <a:ext cx="3810000" cy="26955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Brechung des </a:t>
            </a:r>
            <a:r>
              <a:rPr lang="de-DE" sz="2800" dirty="0" smtClean="0"/>
              <a:t>Lichtes </a:t>
            </a:r>
            <a:r>
              <a:rPr lang="de-DE" sz="2800" dirty="0" smtClean="0"/>
              <a:t>III</a:t>
            </a:r>
            <a:endParaRPr lang="de-DE" sz="2800" dirty="0"/>
          </a:p>
        </p:txBody>
      </p:sp>
      <p:pic>
        <p:nvPicPr>
          <p:cNvPr id="13318" name="Picture 8" descr="http://www.sn.schule.de/~ms16l/virtuelle_schule/Paul/pauls_webseite/paul_buch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351" y="3266035"/>
            <a:ext cx="949689" cy="1754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6624619" y="1295226"/>
            <a:ext cx="2771775" cy="1260475"/>
          </a:xfrm>
          <a:prstGeom prst="wedgeEllipseCallout">
            <a:avLst>
              <a:gd name="adj1" fmla="val 31469"/>
              <a:gd name="adj2" fmla="val 105891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So wird aus der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Brechung die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b="1" dirty="0" smtClean="0">
                <a:solidFill>
                  <a:srgbClr val="000000"/>
                </a:solidFill>
              </a:rPr>
              <a:t>Totalreflexion</a:t>
            </a:r>
            <a:r>
              <a:rPr lang="de-DE" dirty="0" smtClean="0">
                <a:solidFill>
                  <a:srgbClr val="000000"/>
                </a:solidFill>
              </a:rPr>
              <a:t>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201821" y="5940077"/>
            <a:ext cx="9637575" cy="1466299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de-DE" sz="2400" b="1" dirty="0" smtClean="0"/>
              <a:t>Totalreflexion</a:t>
            </a:r>
            <a:r>
              <a:rPr lang="de-DE" sz="2400" dirty="0" smtClean="0"/>
              <a:t>:</a:t>
            </a:r>
            <a:endParaRPr lang="de-DE" sz="2400" dirty="0"/>
          </a:p>
          <a:p>
            <a:r>
              <a:rPr lang="de-DE" sz="2400" dirty="0" smtClean="0"/>
              <a:t>Spezialfall </a:t>
            </a:r>
            <a:r>
              <a:rPr lang="de-DE" sz="2400" dirty="0"/>
              <a:t>der </a:t>
            </a:r>
            <a:r>
              <a:rPr lang="de-DE" sz="2400" dirty="0" smtClean="0"/>
              <a:t>Brechung, </a:t>
            </a:r>
            <a:r>
              <a:rPr lang="de-DE" sz="2400" dirty="0"/>
              <a:t>bei dem beim Übergang von </a:t>
            </a:r>
            <a:r>
              <a:rPr lang="de-DE" sz="2400" dirty="0" smtClean="0"/>
              <a:t>einem </a:t>
            </a:r>
            <a:r>
              <a:rPr lang="de-DE" sz="2400" dirty="0"/>
              <a:t>optisch </a:t>
            </a:r>
            <a:endParaRPr lang="de-DE" sz="2400" dirty="0" smtClean="0"/>
          </a:p>
          <a:p>
            <a:r>
              <a:rPr lang="de-DE" sz="2400" dirty="0" smtClean="0"/>
              <a:t>dichteren </a:t>
            </a:r>
            <a:r>
              <a:rPr lang="de-DE" sz="2400" dirty="0"/>
              <a:t>Medium in ein optisch dünneres Medium das </a:t>
            </a:r>
            <a:endParaRPr lang="de-DE" sz="2400" dirty="0" smtClean="0"/>
          </a:p>
          <a:p>
            <a:r>
              <a:rPr lang="de-DE" sz="2400" dirty="0" smtClean="0"/>
              <a:t>gesamte </a:t>
            </a:r>
            <a:r>
              <a:rPr lang="de-DE" sz="2400" dirty="0"/>
              <a:t>Licht in das optische dichtere Medium zurückreflektiert wird.</a:t>
            </a:r>
            <a:endParaRPr lang="de-DE" sz="2400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853673" y="1442974"/>
            <a:ext cx="2383750" cy="2158762"/>
            <a:chOff x="1653901" y="1619597"/>
            <a:chExt cx="4089530" cy="3600401"/>
          </a:xfrm>
        </p:grpSpPr>
        <p:pic>
          <p:nvPicPr>
            <p:cNvPr id="33" name="Picture 5" descr="C:\Users\tiburskije\Desktop\FlippedClassroom Physik\02_Optik\06_Brechung\06c_Glaskoerper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3901" y="3563814"/>
              <a:ext cx="3599999" cy="1656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9" name="Gruppieren 8"/>
            <p:cNvGrpSpPr/>
            <p:nvPr/>
          </p:nvGrpSpPr>
          <p:grpSpPr>
            <a:xfrm>
              <a:off x="4870855" y="1619597"/>
              <a:ext cx="391664" cy="412557"/>
              <a:chOff x="0" y="0"/>
              <a:chExt cx="683755" cy="685011"/>
            </a:xfrm>
          </p:grpSpPr>
          <p:sp>
            <p:nvSpPr>
              <p:cNvPr id="18" name="Ellipse 17"/>
              <p:cNvSpPr/>
              <p:nvPr/>
            </p:nvSpPr>
            <p:spPr>
              <a:xfrm>
                <a:off x="0" y="0"/>
                <a:ext cx="683755" cy="68501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cxnSp>
            <p:nvCxnSpPr>
              <p:cNvPr id="19" name="Gerader Verbinder 2"/>
              <p:cNvCxnSpPr/>
              <p:nvPr/>
            </p:nvCxnSpPr>
            <p:spPr>
              <a:xfrm>
                <a:off x="110531" y="115556"/>
                <a:ext cx="459894" cy="45736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Gerader Verbinder 3"/>
              <p:cNvCxnSpPr/>
              <p:nvPr/>
            </p:nvCxnSpPr>
            <p:spPr>
              <a:xfrm flipH="1">
                <a:off x="110531" y="115556"/>
                <a:ext cx="459740" cy="454687"/>
              </a:xfrm>
              <a:prstGeom prst="lin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15" name="Gerader Verbinder 10"/>
            <p:cNvCxnSpPr/>
            <p:nvPr/>
          </p:nvCxnSpPr>
          <p:spPr>
            <a:xfrm flipH="1">
              <a:off x="3073417" y="1833997"/>
              <a:ext cx="1998263" cy="1756346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cxnSp>
          <p:nvCxnSpPr>
            <p:cNvPr id="17" name="Gerader Verbinder 12"/>
            <p:cNvCxnSpPr/>
            <p:nvPr/>
          </p:nvCxnSpPr>
          <p:spPr>
            <a:xfrm flipH="1">
              <a:off x="2304008" y="3584928"/>
              <a:ext cx="766081" cy="1347037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sp>
          <p:nvSpPr>
            <p:cNvPr id="2" name="Bogen 1"/>
            <p:cNvSpPr/>
            <p:nvPr/>
          </p:nvSpPr>
          <p:spPr bwMode="auto">
            <a:xfrm rot="11115072">
              <a:off x="2686248" y="3182937"/>
              <a:ext cx="792088" cy="793031"/>
            </a:xfrm>
            <a:prstGeom prst="arc">
              <a:avLst>
                <a:gd name="adj1" fmla="val 15939943"/>
                <a:gd name="adj2" fmla="val 17629637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1" name="Bogen 20"/>
            <p:cNvSpPr/>
            <p:nvPr/>
          </p:nvSpPr>
          <p:spPr bwMode="auto">
            <a:xfrm rot="10800000" flipH="1" flipV="1">
              <a:off x="2722253" y="3183408"/>
              <a:ext cx="720079" cy="792087"/>
            </a:xfrm>
            <a:prstGeom prst="arc">
              <a:avLst>
                <a:gd name="adj1" fmla="val 16216283"/>
                <a:gd name="adj2" fmla="val 19088209"/>
              </a:avLst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5" name="Rechteck 24"/>
            <p:cNvSpPr/>
            <p:nvPr/>
          </p:nvSpPr>
          <p:spPr>
            <a:xfrm>
              <a:off x="3314551" y="2292244"/>
              <a:ext cx="2428880" cy="4881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>
                  <a:solidFill>
                    <a:schemeClr val="accent5">
                      <a:lumMod val="50000"/>
                    </a:schemeClr>
                  </a:solidFill>
                </a:rPr>
                <a:t>Einfallswinkel </a:t>
              </a:r>
              <a:r>
                <a:rPr lang="el-GR" sz="1400" dirty="0" smtClean="0">
                  <a:solidFill>
                    <a:schemeClr val="accent5">
                      <a:lumMod val="50000"/>
                    </a:schemeClr>
                  </a:solidFill>
                </a:rPr>
                <a:t>α</a:t>
              </a:r>
              <a:endParaRPr lang="de-DE" sz="14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6" name="Rechteck 25"/>
            <p:cNvSpPr/>
            <p:nvPr/>
          </p:nvSpPr>
          <p:spPr>
            <a:xfrm>
              <a:off x="2454635" y="4696491"/>
              <a:ext cx="2901896" cy="4881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>
                  <a:solidFill>
                    <a:srgbClr val="00B0F0"/>
                  </a:solidFill>
                </a:rPr>
                <a:t>Brechungswinkel </a:t>
              </a:r>
              <a:r>
                <a:rPr lang="el-GR" sz="1400" dirty="0" smtClean="0">
                  <a:solidFill>
                    <a:srgbClr val="00B0F0"/>
                  </a:solidFill>
                </a:rPr>
                <a:t>β</a:t>
              </a:r>
              <a:endParaRPr lang="de-DE" sz="1400" dirty="0">
                <a:solidFill>
                  <a:srgbClr val="00B0F0"/>
                </a:solidFill>
              </a:endParaRPr>
            </a:p>
          </p:txBody>
        </p:sp>
        <p:sp>
          <p:nvSpPr>
            <p:cNvPr id="3" name="Pfeil nach rechts 2"/>
            <p:cNvSpPr/>
            <p:nvPr/>
          </p:nvSpPr>
          <p:spPr bwMode="auto">
            <a:xfrm rot="14518374">
              <a:off x="3039613" y="4184944"/>
              <a:ext cx="720080" cy="216023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9" name="Pfeil nach rechts 28"/>
            <p:cNvSpPr/>
            <p:nvPr/>
          </p:nvSpPr>
          <p:spPr bwMode="auto">
            <a:xfrm rot="8290205">
              <a:off x="3213608" y="2797763"/>
              <a:ext cx="720080" cy="216024"/>
            </a:xfrm>
            <a:prstGeom prst="rightArrow">
              <a:avLst/>
            </a:prstGeom>
            <a:solidFill>
              <a:srgbClr val="00B05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16" name="Gerader Verbinder 11"/>
            <p:cNvCxnSpPr/>
            <p:nvPr/>
          </p:nvCxnSpPr>
          <p:spPr>
            <a:xfrm>
              <a:off x="3074526" y="2481527"/>
              <a:ext cx="7767" cy="2306422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dash"/>
              <a:miter lim="800000"/>
            </a:ln>
            <a:effectLst/>
          </p:spPr>
        </p:cxnSp>
        <p:cxnSp>
          <p:nvCxnSpPr>
            <p:cNvPr id="37" name="Gerader Verbinder 10"/>
            <p:cNvCxnSpPr/>
            <p:nvPr/>
          </p:nvCxnSpPr>
          <p:spPr>
            <a:xfrm flipH="1">
              <a:off x="1727944" y="3563813"/>
              <a:ext cx="1368154" cy="1132679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miter lim="800000"/>
            </a:ln>
            <a:effectLst/>
          </p:spPr>
        </p:cxnSp>
        <p:sp>
          <p:nvSpPr>
            <p:cNvPr id="36" name="Pfeil nach rechts 35"/>
            <p:cNvSpPr/>
            <p:nvPr/>
          </p:nvSpPr>
          <p:spPr bwMode="auto">
            <a:xfrm rot="2944092">
              <a:off x="1974823" y="4529457"/>
              <a:ext cx="456589" cy="202539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</p:grpSp>
      <p:grpSp>
        <p:nvGrpSpPr>
          <p:cNvPr id="38" name="Gruppieren 37"/>
          <p:cNvGrpSpPr/>
          <p:nvPr/>
        </p:nvGrpSpPr>
        <p:grpSpPr>
          <a:xfrm>
            <a:off x="3817579" y="1705998"/>
            <a:ext cx="2710513" cy="1874558"/>
            <a:chOff x="681729" y="2093595"/>
            <a:chExt cx="4650121" cy="3126403"/>
          </a:xfrm>
        </p:grpSpPr>
        <p:pic>
          <p:nvPicPr>
            <p:cNvPr id="39" name="Picture 5" descr="C:\Users\tiburskije\Desktop\FlippedClassroom Physik\02_Optik\06_Brechung\06c_Glaskoerper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0156" y="3563815"/>
              <a:ext cx="3599998" cy="16561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1" name="Gruppieren 40"/>
            <p:cNvGrpSpPr/>
            <p:nvPr/>
          </p:nvGrpSpPr>
          <p:grpSpPr>
            <a:xfrm>
              <a:off x="1667606" y="4724217"/>
              <a:ext cx="391663" cy="412557"/>
              <a:chOff x="-5592148" y="5154922"/>
              <a:chExt cx="683755" cy="685011"/>
            </a:xfrm>
          </p:grpSpPr>
          <p:sp>
            <p:nvSpPr>
              <p:cNvPr id="54" name="Ellipse 53"/>
              <p:cNvSpPr/>
              <p:nvPr/>
            </p:nvSpPr>
            <p:spPr>
              <a:xfrm>
                <a:off x="-5592148" y="5154922"/>
                <a:ext cx="683755" cy="68501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cxnSp>
            <p:nvCxnSpPr>
              <p:cNvPr id="55" name="Gerader Verbinder 2"/>
              <p:cNvCxnSpPr/>
              <p:nvPr/>
            </p:nvCxnSpPr>
            <p:spPr>
              <a:xfrm>
                <a:off x="-5480211" y="5285491"/>
                <a:ext cx="459893" cy="45736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Gerader Verbinder 3"/>
              <p:cNvCxnSpPr/>
              <p:nvPr/>
            </p:nvCxnSpPr>
            <p:spPr>
              <a:xfrm flipH="1">
                <a:off x="-5521441" y="5285491"/>
                <a:ext cx="459741" cy="454686"/>
              </a:xfrm>
              <a:prstGeom prst="lin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45" name="Bogen 44"/>
            <p:cNvSpPr/>
            <p:nvPr/>
          </p:nvSpPr>
          <p:spPr bwMode="auto">
            <a:xfrm rot="11115072">
              <a:off x="2686248" y="3182937"/>
              <a:ext cx="792088" cy="793031"/>
            </a:xfrm>
            <a:prstGeom prst="arc">
              <a:avLst>
                <a:gd name="adj1" fmla="val 15939943"/>
                <a:gd name="adj2" fmla="val 18261963"/>
              </a:avLst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7" name="Rechteck 46"/>
            <p:cNvSpPr/>
            <p:nvPr/>
          </p:nvSpPr>
          <p:spPr>
            <a:xfrm>
              <a:off x="2902970" y="4239939"/>
              <a:ext cx="2428880" cy="4881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>
                  <a:solidFill>
                    <a:schemeClr val="accent5">
                      <a:lumMod val="50000"/>
                    </a:schemeClr>
                  </a:solidFill>
                </a:rPr>
                <a:t>Einfallswinkel </a:t>
              </a:r>
              <a:r>
                <a:rPr lang="el-GR" sz="1400" dirty="0" smtClean="0">
                  <a:solidFill>
                    <a:schemeClr val="accent5">
                      <a:lumMod val="50000"/>
                    </a:schemeClr>
                  </a:solidFill>
                </a:rPr>
                <a:t>α</a:t>
              </a:r>
              <a:endParaRPr lang="de-DE" sz="14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48" name="Rechteck 47"/>
            <p:cNvSpPr/>
            <p:nvPr/>
          </p:nvSpPr>
          <p:spPr>
            <a:xfrm>
              <a:off x="681729" y="2093595"/>
              <a:ext cx="2901896" cy="4881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>
                  <a:solidFill>
                    <a:srgbClr val="00B0F0"/>
                  </a:solidFill>
                </a:rPr>
                <a:t>Brechungswinkel </a:t>
              </a:r>
              <a:r>
                <a:rPr lang="el-GR" sz="1400" dirty="0" smtClean="0">
                  <a:solidFill>
                    <a:srgbClr val="00B0F0"/>
                  </a:solidFill>
                </a:rPr>
                <a:t>β</a:t>
              </a:r>
              <a:endParaRPr lang="de-DE" sz="1400" dirty="0">
                <a:solidFill>
                  <a:srgbClr val="00B0F0"/>
                </a:solidFill>
              </a:endParaRPr>
            </a:p>
          </p:txBody>
        </p:sp>
        <p:sp>
          <p:nvSpPr>
            <p:cNvPr id="49" name="Pfeil nach rechts 48"/>
            <p:cNvSpPr/>
            <p:nvPr/>
          </p:nvSpPr>
          <p:spPr bwMode="auto">
            <a:xfrm rot="3343291">
              <a:off x="2548882" y="2736202"/>
              <a:ext cx="543829" cy="216023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50" name="Pfeil nach rechts 49"/>
            <p:cNvSpPr/>
            <p:nvPr/>
          </p:nvSpPr>
          <p:spPr bwMode="auto">
            <a:xfrm rot="12307585">
              <a:off x="3163150" y="3936857"/>
              <a:ext cx="720080" cy="216025"/>
            </a:xfrm>
            <a:prstGeom prst="rightArrow">
              <a:avLst/>
            </a:prstGeom>
            <a:solidFill>
              <a:srgbClr val="00B05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51" name="Gerader Verbinder 11"/>
            <p:cNvCxnSpPr/>
            <p:nvPr/>
          </p:nvCxnSpPr>
          <p:spPr>
            <a:xfrm>
              <a:off x="3074526" y="2481527"/>
              <a:ext cx="7767" cy="2306422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dash"/>
              <a:miter lim="800000"/>
            </a:ln>
            <a:effectLst/>
          </p:spPr>
        </p:cxnSp>
        <p:cxnSp>
          <p:nvCxnSpPr>
            <p:cNvPr id="52" name="Gerader Verbinder 10"/>
            <p:cNvCxnSpPr/>
            <p:nvPr/>
          </p:nvCxnSpPr>
          <p:spPr>
            <a:xfrm flipV="1">
              <a:off x="3082293" y="2125373"/>
              <a:ext cx="1345790" cy="1438441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miter lim="800000"/>
            </a:ln>
            <a:effectLst/>
          </p:spPr>
        </p:cxnSp>
        <p:sp>
          <p:nvSpPr>
            <p:cNvPr id="46" name="Bogen 45"/>
            <p:cNvSpPr/>
            <p:nvPr/>
          </p:nvSpPr>
          <p:spPr bwMode="auto">
            <a:xfrm rot="10800000" flipH="1" flipV="1">
              <a:off x="2722253" y="3183407"/>
              <a:ext cx="720080" cy="792087"/>
            </a:xfrm>
            <a:prstGeom prst="arc">
              <a:avLst>
                <a:gd name="adj1" fmla="val 16216283"/>
                <a:gd name="adj2" fmla="val 21471915"/>
              </a:avLst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2" name="Gerader Verbinder 10"/>
            <p:cNvCxnSpPr/>
            <p:nvPr/>
          </p:nvCxnSpPr>
          <p:spPr>
            <a:xfrm flipH="1">
              <a:off x="3073418" y="3563813"/>
              <a:ext cx="2176735" cy="26530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cxnSp>
          <p:nvCxnSpPr>
            <p:cNvPr id="44" name="Gerader Verbinder 12"/>
            <p:cNvCxnSpPr/>
            <p:nvPr/>
          </p:nvCxnSpPr>
          <p:spPr>
            <a:xfrm flipH="1">
              <a:off x="1863441" y="3584929"/>
              <a:ext cx="1206649" cy="1354846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</p:grpSp>
      <p:grpSp>
        <p:nvGrpSpPr>
          <p:cNvPr id="57" name="Gruppieren 56"/>
          <p:cNvGrpSpPr/>
          <p:nvPr/>
        </p:nvGrpSpPr>
        <p:grpSpPr>
          <a:xfrm>
            <a:off x="287003" y="3693843"/>
            <a:ext cx="2737085" cy="2030210"/>
            <a:chOff x="681729" y="1833997"/>
            <a:chExt cx="4695707" cy="3386001"/>
          </a:xfrm>
        </p:grpSpPr>
        <p:pic>
          <p:nvPicPr>
            <p:cNvPr id="58" name="Picture 5" descr="C:\Users\tiburskije\Desktop\FlippedClassroom Physik\02_Optik\06_Brechung\06c_Glaskoerper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3901" y="3563814"/>
              <a:ext cx="3599999" cy="1656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9" name="Gruppieren 58"/>
            <p:cNvGrpSpPr/>
            <p:nvPr/>
          </p:nvGrpSpPr>
          <p:grpSpPr>
            <a:xfrm>
              <a:off x="2108172" y="4724217"/>
              <a:ext cx="391664" cy="412557"/>
              <a:chOff x="-4823007" y="5154922"/>
              <a:chExt cx="683755" cy="685011"/>
            </a:xfrm>
          </p:grpSpPr>
          <p:sp>
            <p:nvSpPr>
              <p:cNvPr id="71" name="Ellipse 70"/>
              <p:cNvSpPr/>
              <p:nvPr/>
            </p:nvSpPr>
            <p:spPr>
              <a:xfrm>
                <a:off x="-4823007" y="5154922"/>
                <a:ext cx="683755" cy="68501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cxnSp>
            <p:nvCxnSpPr>
              <p:cNvPr id="72" name="Gerader Verbinder 2"/>
              <p:cNvCxnSpPr/>
              <p:nvPr/>
            </p:nvCxnSpPr>
            <p:spPr>
              <a:xfrm>
                <a:off x="-4711071" y="5285491"/>
                <a:ext cx="459894" cy="45736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Gerader Verbinder 3"/>
              <p:cNvCxnSpPr/>
              <p:nvPr/>
            </p:nvCxnSpPr>
            <p:spPr>
              <a:xfrm flipH="1">
                <a:off x="-4752301" y="5285491"/>
                <a:ext cx="459741" cy="454686"/>
              </a:xfrm>
              <a:prstGeom prst="lin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0" name="Gerader Verbinder 12"/>
            <p:cNvCxnSpPr/>
            <p:nvPr/>
          </p:nvCxnSpPr>
          <p:spPr>
            <a:xfrm flipH="1">
              <a:off x="2304008" y="3584928"/>
              <a:ext cx="766081" cy="1347037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sp>
          <p:nvSpPr>
            <p:cNvPr id="61" name="Bogen 60"/>
            <p:cNvSpPr/>
            <p:nvPr/>
          </p:nvSpPr>
          <p:spPr bwMode="auto">
            <a:xfrm rot="11115072">
              <a:off x="2686248" y="3182937"/>
              <a:ext cx="792088" cy="793031"/>
            </a:xfrm>
            <a:prstGeom prst="arc">
              <a:avLst>
                <a:gd name="adj1" fmla="val 15939943"/>
                <a:gd name="adj2" fmla="val 17629637"/>
              </a:avLst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62" name="Rechteck 61"/>
            <p:cNvSpPr/>
            <p:nvPr/>
          </p:nvSpPr>
          <p:spPr>
            <a:xfrm>
              <a:off x="2948556" y="4239939"/>
              <a:ext cx="2428880" cy="4881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>
                  <a:solidFill>
                    <a:schemeClr val="accent5">
                      <a:lumMod val="50000"/>
                    </a:schemeClr>
                  </a:solidFill>
                </a:rPr>
                <a:t>Einfallswinkel </a:t>
              </a:r>
              <a:r>
                <a:rPr lang="el-GR" sz="1400" dirty="0" smtClean="0">
                  <a:solidFill>
                    <a:schemeClr val="accent5">
                      <a:lumMod val="50000"/>
                    </a:schemeClr>
                  </a:solidFill>
                </a:rPr>
                <a:t>α</a:t>
              </a:r>
              <a:endParaRPr lang="de-DE" sz="1400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63" name="Rechteck 62"/>
            <p:cNvSpPr/>
            <p:nvPr/>
          </p:nvSpPr>
          <p:spPr>
            <a:xfrm>
              <a:off x="681729" y="2093595"/>
              <a:ext cx="2901896" cy="4881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400" dirty="0" smtClean="0">
                  <a:solidFill>
                    <a:srgbClr val="00B0F0"/>
                  </a:solidFill>
                </a:rPr>
                <a:t>Brechungswinkel </a:t>
              </a:r>
              <a:r>
                <a:rPr lang="el-GR" sz="1400" dirty="0" smtClean="0">
                  <a:solidFill>
                    <a:srgbClr val="00B0F0"/>
                  </a:solidFill>
                </a:rPr>
                <a:t>β</a:t>
              </a:r>
              <a:endParaRPr lang="de-DE" sz="1400" dirty="0">
                <a:solidFill>
                  <a:srgbClr val="00B0F0"/>
                </a:solidFill>
              </a:endParaRPr>
            </a:p>
          </p:txBody>
        </p:sp>
        <p:sp>
          <p:nvSpPr>
            <p:cNvPr id="64" name="Pfeil nach rechts 63"/>
            <p:cNvSpPr/>
            <p:nvPr/>
          </p:nvSpPr>
          <p:spPr bwMode="auto">
            <a:xfrm rot="3343291">
              <a:off x="2548882" y="2736202"/>
              <a:ext cx="543829" cy="216023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65" name="Pfeil nach rechts 64"/>
            <p:cNvSpPr/>
            <p:nvPr/>
          </p:nvSpPr>
          <p:spPr bwMode="auto">
            <a:xfrm rot="12307585">
              <a:off x="3172395" y="3982299"/>
              <a:ext cx="720080" cy="216025"/>
            </a:xfrm>
            <a:prstGeom prst="rightArrow">
              <a:avLst/>
            </a:prstGeom>
            <a:solidFill>
              <a:srgbClr val="00B05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66" name="Gerader Verbinder 11"/>
            <p:cNvCxnSpPr/>
            <p:nvPr/>
          </p:nvCxnSpPr>
          <p:spPr>
            <a:xfrm>
              <a:off x="3074526" y="2481527"/>
              <a:ext cx="7767" cy="2306422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dash"/>
              <a:miter lim="800000"/>
            </a:ln>
            <a:effectLst/>
          </p:spPr>
        </p:cxnSp>
        <p:cxnSp>
          <p:nvCxnSpPr>
            <p:cNvPr id="67" name="Gerader Verbinder 10"/>
            <p:cNvCxnSpPr/>
            <p:nvPr/>
          </p:nvCxnSpPr>
          <p:spPr>
            <a:xfrm flipV="1">
              <a:off x="3096100" y="1860827"/>
              <a:ext cx="936149" cy="1702986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miter lim="800000"/>
            </a:ln>
            <a:effectLst/>
          </p:spPr>
        </p:cxnSp>
        <p:sp>
          <p:nvSpPr>
            <p:cNvPr id="68" name="Pfeil nach rechts 67"/>
            <p:cNvSpPr/>
            <p:nvPr/>
          </p:nvSpPr>
          <p:spPr bwMode="auto">
            <a:xfrm rot="2507738">
              <a:off x="4039985" y="2013780"/>
              <a:ext cx="469669" cy="196898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69" name="Bogen 68"/>
            <p:cNvSpPr/>
            <p:nvPr/>
          </p:nvSpPr>
          <p:spPr bwMode="auto">
            <a:xfrm rot="10800000" flipH="1" flipV="1">
              <a:off x="2722253" y="3183408"/>
              <a:ext cx="720079" cy="792087"/>
            </a:xfrm>
            <a:prstGeom prst="arc">
              <a:avLst>
                <a:gd name="adj1" fmla="val 16216283"/>
                <a:gd name="adj2" fmla="val 19088209"/>
              </a:avLst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70" name="Gerader Verbinder 10"/>
            <p:cNvCxnSpPr/>
            <p:nvPr/>
          </p:nvCxnSpPr>
          <p:spPr>
            <a:xfrm flipH="1">
              <a:off x="3073417" y="1833997"/>
              <a:ext cx="1998263" cy="1756346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</p:grpSp>
      <p:grpSp>
        <p:nvGrpSpPr>
          <p:cNvPr id="75" name="Gruppieren 74"/>
          <p:cNvGrpSpPr/>
          <p:nvPr/>
        </p:nvGrpSpPr>
        <p:grpSpPr>
          <a:xfrm>
            <a:off x="4379966" y="4082095"/>
            <a:ext cx="2100505" cy="1641958"/>
            <a:chOff x="1646554" y="2481527"/>
            <a:chExt cx="3603599" cy="2738472"/>
          </a:xfrm>
        </p:grpSpPr>
        <p:pic>
          <p:nvPicPr>
            <p:cNvPr id="76" name="Picture 5" descr="C:\Users\tiburskije\Desktop\FlippedClassroom Physik\02_Optik\06_Brechung\06c_Glaskoerper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0153" y="3563815"/>
              <a:ext cx="3600000" cy="1656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7" name="Gruppieren 76"/>
            <p:cNvGrpSpPr/>
            <p:nvPr/>
          </p:nvGrpSpPr>
          <p:grpSpPr>
            <a:xfrm>
              <a:off x="1646554" y="4379330"/>
              <a:ext cx="391663" cy="412557"/>
              <a:chOff x="-5628900" y="4582272"/>
              <a:chExt cx="683755" cy="685011"/>
            </a:xfrm>
          </p:grpSpPr>
          <p:sp>
            <p:nvSpPr>
              <p:cNvPr id="88" name="Ellipse 87"/>
              <p:cNvSpPr/>
              <p:nvPr/>
            </p:nvSpPr>
            <p:spPr>
              <a:xfrm>
                <a:off x="-5628900" y="4582272"/>
                <a:ext cx="683755" cy="68501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de-DE"/>
              </a:p>
            </p:txBody>
          </p:sp>
          <p:cxnSp>
            <p:nvCxnSpPr>
              <p:cNvPr id="89" name="Gerader Verbinder 2"/>
              <p:cNvCxnSpPr/>
              <p:nvPr/>
            </p:nvCxnSpPr>
            <p:spPr>
              <a:xfrm>
                <a:off x="-5516964" y="4712842"/>
                <a:ext cx="459892" cy="45736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Gerader Verbinder 3"/>
              <p:cNvCxnSpPr/>
              <p:nvPr/>
            </p:nvCxnSpPr>
            <p:spPr>
              <a:xfrm flipH="1">
                <a:off x="-5558193" y="4712841"/>
                <a:ext cx="459742" cy="454686"/>
              </a:xfrm>
              <a:prstGeom prst="line">
                <a:avLst/>
              </a:prstGeom>
              <a:noFill/>
              <a:ln w="254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78" name="Bogen 77"/>
            <p:cNvSpPr/>
            <p:nvPr/>
          </p:nvSpPr>
          <p:spPr bwMode="auto">
            <a:xfrm rot="11115072">
              <a:off x="2686248" y="3182937"/>
              <a:ext cx="792088" cy="793031"/>
            </a:xfrm>
            <a:prstGeom prst="arc">
              <a:avLst>
                <a:gd name="adj1" fmla="val 15939943"/>
                <a:gd name="adj2" fmla="val 18772554"/>
              </a:avLst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83" name="Gerader Verbinder 11"/>
            <p:cNvCxnSpPr/>
            <p:nvPr/>
          </p:nvCxnSpPr>
          <p:spPr>
            <a:xfrm>
              <a:off x="3074526" y="2481527"/>
              <a:ext cx="7767" cy="2306422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dash"/>
              <a:miter lim="800000"/>
            </a:ln>
            <a:effectLst/>
          </p:spPr>
        </p:cxnSp>
        <p:sp>
          <p:nvSpPr>
            <p:cNvPr id="85" name="Bogen 84"/>
            <p:cNvSpPr/>
            <p:nvPr/>
          </p:nvSpPr>
          <p:spPr bwMode="auto">
            <a:xfrm rot="16200000" flipH="1" flipV="1">
              <a:off x="2748520" y="3221030"/>
              <a:ext cx="700026" cy="814778"/>
            </a:xfrm>
            <a:prstGeom prst="arc">
              <a:avLst>
                <a:gd name="adj1" fmla="val 18702743"/>
                <a:gd name="adj2" fmla="val 27936"/>
              </a:avLst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86" name="Gerader Verbinder 10"/>
            <p:cNvCxnSpPr/>
            <p:nvPr/>
          </p:nvCxnSpPr>
          <p:spPr>
            <a:xfrm flipH="1" flipV="1">
              <a:off x="3073420" y="3590343"/>
              <a:ext cx="1188445" cy="1029178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  <p:cxnSp>
          <p:nvCxnSpPr>
            <p:cNvPr id="87" name="Gerader Verbinder 12"/>
            <p:cNvCxnSpPr/>
            <p:nvPr/>
          </p:nvCxnSpPr>
          <p:spPr>
            <a:xfrm flipH="1">
              <a:off x="1842385" y="3584929"/>
              <a:ext cx="1227706" cy="1010765"/>
            </a:xfrm>
            <a:prstGeom prst="line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63181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61600" y="5317094"/>
            <a:ext cx="970104" cy="2118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Brechung des Lichtes </a:t>
            </a:r>
            <a:r>
              <a:rPr lang="de-DE" sz="2800" dirty="0" smtClean="0"/>
              <a:t>III</a:t>
            </a:r>
            <a:endParaRPr lang="de-DE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88" y="5399731"/>
            <a:ext cx="1160355" cy="2036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2664048" y="1405996"/>
            <a:ext cx="4877453" cy="60760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Anwendungen der Totalreflexion:</a:t>
            </a:r>
            <a:endParaRPr lang="de-DE" dirty="0" smtClean="0"/>
          </a:p>
          <a:p>
            <a:pPr algn="ctr"/>
            <a:r>
              <a:rPr lang="de-DE" b="1" dirty="0" smtClean="0"/>
              <a:t>Rückstrahler und Katzenauge</a:t>
            </a:r>
            <a:endParaRPr lang="de-DE" b="1" dirty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85788" y="3923853"/>
            <a:ext cx="3072503" cy="1176487"/>
          </a:xfrm>
          <a:prstGeom prst="wedgeEllipseCallout">
            <a:avLst>
              <a:gd name="adj1" fmla="val -28235"/>
              <a:gd name="adj2" fmla="val 8194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Ein rechtwinkliges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Prisma aus Glas oder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Plastik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…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2577344" y="5979807"/>
            <a:ext cx="3183048" cy="1434134"/>
          </a:xfrm>
          <a:prstGeom prst="wedgeEllipseCallout">
            <a:avLst>
              <a:gd name="adj1" fmla="val -56869"/>
              <a:gd name="adj2" fmla="val -6995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</a:t>
            </a:r>
            <a:r>
              <a:rPr lang="de-DE" dirty="0" smtClean="0">
                <a:solidFill>
                  <a:srgbClr val="000000"/>
                </a:solidFill>
              </a:rPr>
              <a:t>kann Licht umlenken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und sogar zurückwerfen</a:t>
            </a:r>
            <a:r>
              <a:rPr lang="de-DE" dirty="0" smtClean="0">
                <a:solidFill>
                  <a:srgbClr val="000000"/>
                </a:solidFill>
              </a:rPr>
              <a:t>!!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2050" name="Picture 2" descr="C:\Users\tiburskije\Desktop\FlippedClassroom Physik\02_Optik\06_Brechung\220px-Visszatükrözés_prizmán_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184" y="2195081"/>
            <a:ext cx="4321204" cy="34569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 descr="C:\Users\tiburskije\Desktop\FlippedClassroom Physik\02_Optik\06_Brechung\umlenkprisama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53" y="2179637"/>
            <a:ext cx="1905000" cy="1600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39061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61600" y="5317094"/>
            <a:ext cx="970104" cy="2118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Brechung des Lichtes </a:t>
            </a:r>
            <a:r>
              <a:rPr lang="de-DE" sz="2800" dirty="0" smtClean="0"/>
              <a:t>III</a:t>
            </a:r>
            <a:endParaRPr lang="de-DE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88" y="5399731"/>
            <a:ext cx="1160355" cy="2036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2664048" y="1405996"/>
            <a:ext cx="4877453" cy="60760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Anwendungen der Totalreflexion:</a:t>
            </a:r>
            <a:endParaRPr lang="de-DE" dirty="0" smtClean="0"/>
          </a:p>
          <a:p>
            <a:pPr algn="ctr"/>
            <a:r>
              <a:rPr lang="de-DE" b="1" dirty="0" smtClean="0"/>
              <a:t>Rückstrahler und Katzenauge</a:t>
            </a:r>
            <a:endParaRPr lang="de-DE" b="1" dirty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85788" y="3923853"/>
            <a:ext cx="3072503" cy="1176487"/>
          </a:xfrm>
          <a:prstGeom prst="wedgeEllipseCallout">
            <a:avLst>
              <a:gd name="adj1" fmla="val -28235"/>
              <a:gd name="adj2" fmla="val 8194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</a:t>
            </a:r>
            <a:r>
              <a:rPr lang="de-DE" dirty="0" smtClean="0">
                <a:solidFill>
                  <a:srgbClr val="000000"/>
                </a:solidFill>
              </a:rPr>
              <a:t>und das hilft Dir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beim Fahrrad…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2577344" y="5979807"/>
            <a:ext cx="3023493" cy="1434134"/>
          </a:xfrm>
          <a:prstGeom prst="wedgeEllipseCallout">
            <a:avLst>
              <a:gd name="adj1" fmla="val -56869"/>
              <a:gd name="adj2" fmla="val -6995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</a:t>
            </a:r>
            <a:r>
              <a:rPr lang="de-DE" dirty="0" smtClean="0">
                <a:solidFill>
                  <a:srgbClr val="000000"/>
                </a:solidFill>
              </a:rPr>
              <a:t>als Rückstrahler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oder </a:t>
            </a:r>
            <a:r>
              <a:rPr lang="de-DE" dirty="0">
                <a:solidFill>
                  <a:srgbClr val="000000"/>
                </a:solidFill>
              </a:rPr>
              <a:t>K</a:t>
            </a:r>
            <a:r>
              <a:rPr lang="de-DE" dirty="0" smtClean="0">
                <a:solidFill>
                  <a:srgbClr val="000000"/>
                </a:solidFill>
              </a:rPr>
              <a:t>atzenauge</a:t>
            </a:r>
            <a:r>
              <a:rPr lang="de-DE" dirty="0" smtClean="0">
                <a:solidFill>
                  <a:srgbClr val="000000"/>
                </a:solidFill>
              </a:rPr>
              <a:t>!!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4" y="2320843"/>
            <a:ext cx="2908945" cy="2191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456" y="5124819"/>
            <a:ext cx="2863032" cy="1538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090" y="2557114"/>
            <a:ext cx="2133600" cy="1971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 descr="C:\Users\tiburskije\Desktop\FlippedClassroom Physik\02_Optik\06_Brechung\umlenkprisama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53" y="2179637"/>
            <a:ext cx="1905000" cy="1600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849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  <p:bldP spid="10" grpId="0" animBg="1"/>
      <p:bldP spid="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Brechung des Lichtes </a:t>
            </a:r>
            <a:r>
              <a:rPr lang="de-DE" sz="2800" dirty="0" smtClean="0"/>
              <a:t>III</a:t>
            </a:r>
            <a:endParaRPr lang="de-DE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88" y="5399731"/>
            <a:ext cx="1160355" cy="2036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2664048" y="1405996"/>
            <a:ext cx="4877453" cy="60760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Anwendungen der Totalreflexion:</a:t>
            </a:r>
            <a:endParaRPr lang="de-DE" dirty="0" smtClean="0"/>
          </a:p>
          <a:p>
            <a:pPr algn="ctr"/>
            <a:r>
              <a:rPr lang="de-DE" b="1" dirty="0" smtClean="0"/>
              <a:t>Lichtleiter</a:t>
            </a:r>
            <a:endParaRPr lang="de-DE" b="1" dirty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4032" y="3419797"/>
            <a:ext cx="1872208" cy="1512168"/>
          </a:xfrm>
          <a:prstGeom prst="wedgeEllipseCallout">
            <a:avLst>
              <a:gd name="adj1" fmla="val -28235"/>
              <a:gd name="adj2" fmla="val 81947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</a:t>
            </a:r>
            <a:r>
              <a:rPr lang="de-DE" dirty="0" smtClean="0">
                <a:solidFill>
                  <a:srgbClr val="000000"/>
                </a:solidFill>
              </a:rPr>
              <a:t>in einem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Lichtleiter</a:t>
            </a:r>
            <a:r>
              <a:rPr lang="de-DE" dirty="0" smtClean="0">
                <a:solidFill>
                  <a:srgbClr val="000000"/>
                </a:solidFill>
              </a:rPr>
              <a:t>…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137" y="2023817"/>
            <a:ext cx="6172200" cy="545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 descr="C:\Users\tiburskije\Desktop\FlippedClassroom Physik\02_Optik\06_Brechung\dwu_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0672" y="2123653"/>
            <a:ext cx="533400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4301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Brechung des Lichtes </a:t>
            </a:r>
            <a:r>
              <a:rPr lang="de-DE" sz="2800" dirty="0" smtClean="0"/>
              <a:t>III</a:t>
            </a:r>
            <a:endParaRPr lang="de-DE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88" y="5399731"/>
            <a:ext cx="1160355" cy="2036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2664048" y="1405996"/>
            <a:ext cx="4877453" cy="60760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Anwendungen der Totalreflexion:</a:t>
            </a:r>
            <a:endParaRPr lang="de-DE" dirty="0" smtClean="0"/>
          </a:p>
          <a:p>
            <a:pPr algn="ctr"/>
            <a:r>
              <a:rPr lang="de-DE" b="1" dirty="0" smtClean="0"/>
              <a:t>Lichtleiter</a:t>
            </a:r>
            <a:endParaRPr lang="de-DE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674" y="2618329"/>
            <a:ext cx="6172200" cy="380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71760" y="3347789"/>
            <a:ext cx="2087984" cy="1464519"/>
          </a:xfrm>
          <a:prstGeom prst="wedgeEllipseCallout">
            <a:avLst>
              <a:gd name="adj1" fmla="val -14550"/>
              <a:gd name="adj2" fmla="val 91052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… </a:t>
            </a:r>
            <a:r>
              <a:rPr lang="de-DE" dirty="0" smtClean="0">
                <a:solidFill>
                  <a:srgbClr val="000000"/>
                </a:solidFill>
              </a:rPr>
              <a:t>können sogar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Informationen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übertragen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werden!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287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Brechung des Lichtes </a:t>
            </a:r>
            <a:r>
              <a:rPr lang="de-DE" sz="2800" dirty="0" smtClean="0"/>
              <a:t>III</a:t>
            </a:r>
            <a:endParaRPr lang="de-DE" sz="2800" dirty="0" smtClean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16" y="3274161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294880" y="3059757"/>
            <a:ext cx="2898576" cy="1858764"/>
          </a:xfrm>
          <a:prstGeom prst="wedgeEllipseCallout">
            <a:avLst>
              <a:gd name="adj1" fmla="val -76436"/>
              <a:gd name="adj2" fmla="val -12228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Berechnungen dazu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kommen aber erst viel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später … 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075" name="Picture 3" descr="E:\_Faecher\01_Physik\06\Optik\Courselet_Sammellinse_opt_Geraete\Fotoappara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50" y="5580036"/>
            <a:ext cx="24765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www.lernhelfer.de/sites/default/files/styles/square_thumbnail/public/lexicon/image/BWS-KUN-0750-05.gif?itok=gqe0XKe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160" y="5580036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tiburskije\Desktop\FlippedClassroom Physik\02_Optik\06_Brechung\header_optik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1468859"/>
            <a:ext cx="4148508" cy="12375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http://microsites.pearl.de/i/07/nc2051_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018" y="4329682"/>
            <a:ext cx="3840427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http://g01.a.alicdn.com/kf/HTB12Nh6KFXXXXaGXFXXq6xXFXXXa/kern-2-5mm-rgb-faser-optik-leuchtet-Ende-gl%C3%BChen-abajur-fibra-otica-lichtkabel-au%C3%9Fenbeleuchtung-wand-lampen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672" y="1722239"/>
            <a:ext cx="2821549" cy="21161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2848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Benutzerdefiniert</PresentationFormat>
  <Paragraphs>64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Optik</vt:lpstr>
      <vt:lpstr>Optik</vt:lpstr>
      <vt:lpstr>Optik</vt:lpstr>
      <vt:lpstr>Optik</vt:lpstr>
      <vt:lpstr>Optik</vt:lpstr>
      <vt:lpstr>Optik</vt:lpstr>
      <vt:lpstr>Optik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Physik?</dc:title>
  <dc:creator>Jens Tiburski</dc:creator>
  <cp:lastModifiedBy>tiburskije</cp:lastModifiedBy>
  <cp:revision>182</cp:revision>
  <cp:lastPrinted>1601-01-01T00:00:00Z</cp:lastPrinted>
  <dcterms:created xsi:type="dcterms:W3CDTF">2015-08-24T10:17:07Z</dcterms:created>
  <dcterms:modified xsi:type="dcterms:W3CDTF">2016-05-31T11:26:59Z</dcterms:modified>
</cp:coreProperties>
</file>