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sldIdLst>
    <p:sldId id="258" r:id="rId2"/>
    <p:sldId id="266" r:id="rId3"/>
    <p:sldId id="270" r:id="rId4"/>
    <p:sldId id="280" r:id="rId5"/>
    <p:sldId id="288" r:id="rId6"/>
    <p:sldId id="289" r:id="rId7"/>
    <p:sldId id="294" r:id="rId8"/>
    <p:sldId id="295" r:id="rId9"/>
    <p:sldId id="296" r:id="rId10"/>
    <p:sldId id="290" r:id="rId11"/>
    <p:sldId id="287" r:id="rId12"/>
    <p:sldId id="283" r:id="rId13"/>
    <p:sldId id="284" r:id="rId14"/>
    <p:sldId id="285" r:id="rId15"/>
    <p:sldId id="286" r:id="rId16"/>
    <p:sldId id="291" r:id="rId17"/>
    <p:sldId id="282" r:id="rId18"/>
    <p:sldId id="293" r:id="rId19"/>
    <p:sldId id="292" r:id="rId20"/>
    <p:sldId id="281" r:id="rId21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742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8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25E0FC88-9FCD-4DFE-A519-EBDB26C0E3D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404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10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11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12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13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14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15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16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17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18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19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A7114443-B944-4EE3-9B4A-0C5EA489B59F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2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20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B631E28-E914-4CF6-B718-EA86CD3035E9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3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4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5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6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7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8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9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A43E3-8E57-48AA-ACDB-01DBE93758B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183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04443-7938-4FDF-A24E-02CB18EF7E6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98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663BF-4C70-4026-9E1B-3DA12D56F26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9691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C9ECE-D70C-4DB7-B8B6-06E0A1688F6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13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80278-6B3C-4261-8DEB-13F045675F0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299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8E8A7-8D67-48B6-8CA5-20748513FF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89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6A0D1-6ECE-4280-9C6C-837ABF79354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534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8BC9B-9DC3-4FB6-9B64-56C71722971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207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DF03F-9685-4037-A075-B2BE783066A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24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ACDC9-EF04-45AE-8A61-ED3ADFEF36F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21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C18F2-AABD-4DD9-B748-CA5E69EA57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856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BBC5F-9187-487F-A620-B0482450624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068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das Format des Titeltextes zu bearbeiten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Gliederungstextes zu bearbeiten</a:t>
            </a:r>
          </a:p>
          <a:p>
            <a:pPr lvl="1"/>
            <a:r>
              <a:rPr lang="en-GB" smtClean="0"/>
              <a:t>Zweite Gliederungsebene</a:t>
            </a:r>
          </a:p>
          <a:p>
            <a:pPr lvl="2"/>
            <a:r>
              <a:rPr lang="en-GB" smtClean="0"/>
              <a:t>Dritte Gliederungsebene</a:t>
            </a:r>
          </a:p>
          <a:p>
            <a:pPr lvl="3"/>
            <a:r>
              <a:rPr lang="en-GB" smtClean="0"/>
              <a:t>Vierte Gliederungsebene</a:t>
            </a:r>
          </a:p>
          <a:p>
            <a:pPr lvl="4"/>
            <a:r>
              <a:rPr lang="en-GB" smtClean="0"/>
              <a:t>Fünfte Gliederungsebene</a:t>
            </a:r>
          </a:p>
          <a:p>
            <a:pPr lvl="4"/>
            <a:r>
              <a:rPr lang="en-GB" smtClean="0"/>
              <a:t>Sechste Gliederungsebene</a:t>
            </a:r>
          </a:p>
          <a:p>
            <a:pPr lvl="4"/>
            <a:r>
              <a:rPr lang="en-GB" smtClean="0"/>
              <a:t>Siebente Gliederungsebene</a:t>
            </a:r>
          </a:p>
          <a:p>
            <a:pPr lvl="4"/>
            <a:r>
              <a:rPr lang="en-GB" smtClean="0"/>
              <a:t>Achte Gliederungsebene</a:t>
            </a:r>
          </a:p>
          <a:p>
            <a:pPr lvl="4"/>
            <a:r>
              <a:rPr lang="en-GB" smtClean="0"/>
              <a:t>Neunte Gliederungsebene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38D8AEE8-DFD7-43D0-BEF0-DC52F2BA0F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216" y="3203773"/>
            <a:ext cx="3074417" cy="179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3" descr="E:\_Faecher\01_Physik\06\Optik\Courselet_Sammellinse_opt_Geraete\Fotoappara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712" y="4476036"/>
            <a:ext cx="2476500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 smtClean="0"/>
              <a:t>optische Geräte mit einer Sammellinse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92" y="1432539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2346374" y="1432539"/>
            <a:ext cx="2859087" cy="2148805"/>
          </a:xfrm>
          <a:prstGeom prst="wedgeEllipseCallout">
            <a:avLst>
              <a:gd name="adj1" fmla="val -87772"/>
              <a:gd name="adj2" fmla="val -28149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Nun wird es erst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richtig interessant: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Wie funktionieren die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optischen Geräte … ?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616376" y="5032036"/>
            <a:ext cx="1277126" cy="2059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10" y="4028460"/>
            <a:ext cx="1562100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85" y="5796060"/>
            <a:ext cx="1695450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0260" y="2051645"/>
            <a:ext cx="300037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991" y="527645"/>
            <a:ext cx="16764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0552" y="4647485"/>
            <a:ext cx="2219325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2711" y="5910360"/>
            <a:ext cx="18954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1841" y="1835621"/>
            <a:ext cx="8601072" cy="459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einer Sammellinse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76" y="4962708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079872" y="3867695"/>
            <a:ext cx="2898576" cy="1858764"/>
          </a:xfrm>
          <a:prstGeom prst="wedgeEllipseCallout">
            <a:avLst>
              <a:gd name="adj1" fmla="val -49161"/>
              <a:gd name="adj2" fmla="val 3081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Was kann nun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alles passieren???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527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_Faecher\01_Physik\06\Optik\sammellinse_flash\Sammellinse_0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40" y="1835621"/>
            <a:ext cx="8601075" cy="459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einer Sammellinse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76" y="4962708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079872" y="3867695"/>
            <a:ext cx="2898576" cy="1858764"/>
          </a:xfrm>
          <a:prstGeom prst="wedgeEllipseCallout">
            <a:avLst>
              <a:gd name="adj1" fmla="val -49161"/>
              <a:gd name="adj2" fmla="val 3081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1. Fall: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Das </a:t>
            </a:r>
            <a:r>
              <a:rPr lang="de-DE" dirty="0" smtClean="0">
                <a:solidFill>
                  <a:srgbClr val="000000"/>
                </a:solidFill>
              </a:rPr>
              <a:t>verkleinerte,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reelle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0000"/>
                </a:solidFill>
              </a:rPr>
              <a:t>Bild</a:t>
            </a:r>
            <a:r>
              <a:rPr lang="de-DE" dirty="0" smtClean="0">
                <a:solidFill>
                  <a:srgbClr val="000000"/>
                </a:solidFill>
              </a:rPr>
              <a:t>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4793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1840" y="1835621"/>
            <a:ext cx="8601075" cy="459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einer Sammellinse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76" y="4962708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079872" y="3867695"/>
            <a:ext cx="2898576" cy="1858764"/>
          </a:xfrm>
          <a:prstGeom prst="wedgeEllipseCallout">
            <a:avLst>
              <a:gd name="adj1" fmla="val -49161"/>
              <a:gd name="adj2" fmla="val 3081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>
                <a:solidFill>
                  <a:srgbClr val="000000"/>
                </a:solidFill>
              </a:rPr>
              <a:t>2</a:t>
            </a:r>
            <a:r>
              <a:rPr lang="de-DE" dirty="0" smtClean="0">
                <a:solidFill>
                  <a:srgbClr val="000000"/>
                </a:solidFill>
              </a:rPr>
              <a:t>. Fall: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Objekt gleichgroß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zum </a:t>
            </a:r>
            <a:r>
              <a:rPr lang="de-DE" dirty="0" smtClean="0">
                <a:solidFill>
                  <a:srgbClr val="000000"/>
                </a:solidFill>
              </a:rPr>
              <a:t>reellen Bild</a:t>
            </a:r>
            <a:r>
              <a:rPr lang="de-DE" dirty="0" smtClean="0">
                <a:solidFill>
                  <a:srgbClr val="000000"/>
                </a:solidFill>
              </a:rPr>
              <a:t>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201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1840" y="1835621"/>
            <a:ext cx="8601075" cy="459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einer Sammellinse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76" y="4962708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079872" y="3867695"/>
            <a:ext cx="2898576" cy="1858764"/>
          </a:xfrm>
          <a:prstGeom prst="wedgeEllipseCallout">
            <a:avLst>
              <a:gd name="adj1" fmla="val -49161"/>
              <a:gd name="adj2" fmla="val 3081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3. Fall: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das reelle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0000"/>
                </a:solidFill>
              </a:rPr>
              <a:t>Bild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wird vergrößert!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7049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1840" y="1835621"/>
            <a:ext cx="8601075" cy="459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einer Sammellinse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76" y="4962708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079872" y="3867695"/>
            <a:ext cx="2898576" cy="1858764"/>
          </a:xfrm>
          <a:prstGeom prst="wedgeEllipseCallout">
            <a:avLst>
              <a:gd name="adj1" fmla="val -49161"/>
              <a:gd name="adj2" fmla="val 3081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4. Fall: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Genau im Brennpunkt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entsteht gar kein Bild!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7362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1840" y="1835621"/>
            <a:ext cx="8601075" cy="459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einer Sammellinse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76" y="4962708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079872" y="3867695"/>
            <a:ext cx="2898576" cy="1858764"/>
          </a:xfrm>
          <a:prstGeom prst="wedgeEllipseCallout">
            <a:avLst>
              <a:gd name="adj1" fmla="val -49161"/>
              <a:gd name="adj2" fmla="val 3081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>
                <a:solidFill>
                  <a:srgbClr val="000000"/>
                </a:solidFill>
              </a:rPr>
              <a:t>5</a:t>
            </a:r>
            <a:r>
              <a:rPr lang="de-DE" dirty="0" smtClean="0">
                <a:solidFill>
                  <a:srgbClr val="000000"/>
                </a:solidFill>
              </a:rPr>
              <a:t>. Fall: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Innerhalb der einfachen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Brennweite wird ein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vergrößertes, virtuelles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Bild erzeugt!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960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1840" y="1835621"/>
            <a:ext cx="8601075" cy="459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einer Sammellinse</a:t>
            </a: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2448024" y="5677985"/>
            <a:ext cx="3811488" cy="1858764"/>
          </a:xfrm>
          <a:prstGeom prst="wedgeEllipseCallout">
            <a:avLst>
              <a:gd name="adj1" fmla="val -64133"/>
              <a:gd name="adj2" fmla="val -59372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Das ist der Fall der Lupe: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Innerhalb der einfachen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Brennweite wird ein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vergrößertes, virtuelles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Bild erzeugt!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6652" y="4861048"/>
            <a:ext cx="1506439" cy="2358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31319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 descr="C:\Users\tiburskije\Desktop\FlippedClassroom Physik\02_Optik\06_Brechung\SL_F_gros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4" y="3087538"/>
            <a:ext cx="713422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einer Sammellinse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84" y="5219997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feil nach unten 1"/>
          <p:cNvSpPr/>
          <p:nvPr/>
        </p:nvSpPr>
        <p:spPr bwMode="auto">
          <a:xfrm rot="10800000">
            <a:off x="3456136" y="3491805"/>
            <a:ext cx="504056" cy="144016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5" name="AutoShape 6"/>
          <p:cNvSpPr>
            <a:spLocks noChangeArrowheads="1"/>
          </p:cNvSpPr>
          <p:nvPr/>
        </p:nvSpPr>
        <p:spPr bwMode="auto">
          <a:xfrm>
            <a:off x="5638887" y="1619597"/>
            <a:ext cx="1602432" cy="1099243"/>
          </a:xfrm>
          <a:prstGeom prst="wedgeEllipseCallout">
            <a:avLst>
              <a:gd name="adj1" fmla="val -83327"/>
              <a:gd name="adj2" fmla="val 101116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Objektiv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(Sammellinse)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287783" y="1547589"/>
            <a:ext cx="4446241" cy="86523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Die </a:t>
            </a:r>
            <a:r>
              <a:rPr lang="de-DE" b="1" dirty="0" smtClean="0">
                <a:solidFill>
                  <a:srgbClr val="FF0000"/>
                </a:solidFill>
              </a:rPr>
              <a:t>Lupe</a:t>
            </a:r>
            <a:r>
              <a:rPr lang="de-DE" dirty="0" smtClean="0"/>
              <a:t>:</a:t>
            </a:r>
          </a:p>
          <a:p>
            <a:r>
              <a:rPr lang="de-DE" dirty="0" smtClean="0"/>
              <a:t>Die Lupe hat die Aufgabe, vergrößerte, virtuelle Bilder von Objekten zu erzeugen.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5634632" y="6261920"/>
            <a:ext cx="4268005" cy="86523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Das Objekt muss sich</a:t>
            </a:r>
            <a:r>
              <a:rPr lang="de-DE" dirty="0"/>
              <a:t> </a:t>
            </a:r>
            <a:r>
              <a:rPr lang="de-DE" dirty="0" smtClean="0"/>
              <a:t>innerhalb der einfachen Brennweite des Objektives befinden.</a:t>
            </a:r>
            <a:endParaRPr lang="de-DE" dirty="0"/>
          </a:p>
        </p:txBody>
      </p:sp>
      <p:cxnSp>
        <p:nvCxnSpPr>
          <p:cNvPr id="34" name="Gerade Verbindung 33"/>
          <p:cNvCxnSpPr/>
          <p:nvPr/>
        </p:nvCxnSpPr>
        <p:spPr bwMode="auto">
          <a:xfrm>
            <a:off x="1151880" y="3851845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1151880" y="4571925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4999214" y="3851845"/>
            <a:ext cx="3569490" cy="936104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 flipV="1">
            <a:off x="4999214" y="3707829"/>
            <a:ext cx="3497482" cy="86409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Pfeil nach unten 7"/>
          <p:cNvSpPr/>
          <p:nvPr/>
        </p:nvSpPr>
        <p:spPr bwMode="auto">
          <a:xfrm rot="10800000">
            <a:off x="4182962" y="3851845"/>
            <a:ext cx="281285" cy="72008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1429724" y="2915741"/>
            <a:ext cx="3569490" cy="936104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V="1">
            <a:off x="1501732" y="4571925"/>
            <a:ext cx="3497482" cy="86409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4323604" y="3851845"/>
            <a:ext cx="3569490" cy="194421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1727944" y="2412826"/>
            <a:ext cx="2592288" cy="143901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V="1">
            <a:off x="4320232" y="3203773"/>
            <a:ext cx="2520280" cy="1391505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V="1">
            <a:off x="1775990" y="4587216"/>
            <a:ext cx="2520280" cy="1391505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995510" y="5868069"/>
            <a:ext cx="2238995" cy="1362000"/>
          </a:xfrm>
          <a:prstGeom prst="wedgeEllipseCallout">
            <a:avLst>
              <a:gd name="adj1" fmla="val -80361"/>
              <a:gd name="adj2" fmla="val -60748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Das ist sie: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Die Lupe!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0642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5" grpId="0" animBg="1" autoUpdateAnimBg="0"/>
      <p:bldP spid="30" grpId="0" animBg="1"/>
      <p:bldP spid="3078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 descr="C:\Users\tiburskije\Desktop\FlippedClassroom Physik\02_Optik\06_Brechung\SL_F_gros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2076" y="3087538"/>
            <a:ext cx="713422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einer Sammellinse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84" y="5219997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" name="AutoShape 6"/>
          <p:cNvSpPr>
            <a:spLocks noChangeArrowheads="1"/>
          </p:cNvSpPr>
          <p:nvPr/>
        </p:nvSpPr>
        <p:spPr bwMode="auto">
          <a:xfrm>
            <a:off x="3600152" y="4700622"/>
            <a:ext cx="1728192" cy="1099243"/>
          </a:xfrm>
          <a:prstGeom prst="wedgeEllipseCallout">
            <a:avLst>
              <a:gd name="adj1" fmla="val -69656"/>
              <a:gd name="adj2" fmla="val -36658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Objektiv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(Sammellinse)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287783" y="1547589"/>
            <a:ext cx="4446241" cy="112287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Der </a:t>
            </a:r>
            <a:r>
              <a:rPr lang="de-DE" b="1" dirty="0" smtClean="0">
                <a:solidFill>
                  <a:srgbClr val="FF0000"/>
                </a:solidFill>
              </a:rPr>
              <a:t>Diaprojektor</a:t>
            </a:r>
            <a:r>
              <a:rPr lang="de-DE" dirty="0" smtClean="0"/>
              <a:t>:</a:t>
            </a:r>
          </a:p>
          <a:p>
            <a:r>
              <a:rPr lang="de-DE" dirty="0" smtClean="0"/>
              <a:t>Der Diaprojektor hat die Aufgabe, vergrößerte, reelle Bilder von Objekten zu erzeugen.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5634632" y="6261920"/>
            <a:ext cx="4268005" cy="86523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Das Objekt muss sich</a:t>
            </a:r>
            <a:r>
              <a:rPr lang="de-DE" dirty="0"/>
              <a:t> </a:t>
            </a:r>
            <a:r>
              <a:rPr lang="de-DE" dirty="0" smtClean="0"/>
              <a:t>zwischen der einfachen und der doppelten Brennweite des Objektives befinden.</a:t>
            </a:r>
            <a:endParaRPr lang="de-DE" dirty="0"/>
          </a:p>
        </p:txBody>
      </p:sp>
      <p:cxnSp>
        <p:nvCxnSpPr>
          <p:cNvPr id="34" name="Gerade Verbindung 33"/>
          <p:cNvCxnSpPr/>
          <p:nvPr/>
        </p:nvCxnSpPr>
        <p:spPr bwMode="auto">
          <a:xfrm>
            <a:off x="-648320" y="3851845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-648320" y="4571925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3199014" y="3851845"/>
            <a:ext cx="6881611" cy="187220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 flipV="1">
            <a:off x="3199014" y="2915741"/>
            <a:ext cx="6881611" cy="1656184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1223888" y="3865735"/>
            <a:ext cx="8784976" cy="1642294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V="1">
            <a:off x="1223888" y="3087538"/>
            <a:ext cx="8784976" cy="1473951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943968" y="5868069"/>
            <a:ext cx="2374543" cy="1362000"/>
          </a:xfrm>
          <a:prstGeom prst="wedgeEllipseCallout">
            <a:avLst>
              <a:gd name="adj1" fmla="val -80361"/>
              <a:gd name="adj2" fmla="val -60748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Der Bildwerfer, oder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auch Diaprojektor!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" name="Pfeil nach unten 1"/>
          <p:cNvSpPr/>
          <p:nvPr/>
        </p:nvSpPr>
        <p:spPr bwMode="auto">
          <a:xfrm rot="10800000">
            <a:off x="7768634" y="3390082"/>
            <a:ext cx="504056" cy="1772419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8" name="Pfeil nach unten 7"/>
          <p:cNvSpPr/>
          <p:nvPr/>
        </p:nvSpPr>
        <p:spPr bwMode="auto">
          <a:xfrm>
            <a:off x="1083245" y="3865735"/>
            <a:ext cx="281285" cy="72008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788207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 autoUpdateAnimBg="0"/>
      <p:bldP spid="30" grpId="0" animBg="1"/>
      <p:bldP spid="3078" grpId="0" animBg="1" autoUpdateAnimBg="0"/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einer Sammellinse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84" y="5219997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2045233" y="5332538"/>
            <a:ext cx="2898576" cy="1858764"/>
          </a:xfrm>
          <a:prstGeom prst="wedgeEllipseCallout">
            <a:avLst>
              <a:gd name="adj1" fmla="val -76107"/>
              <a:gd name="adj2" fmla="val -3067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Und hier haben wir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die fotografische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Kamera, also den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Fotoapparat!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3075" name="Picture 3" descr="E:\_Faecher\01_Physik\06\Optik\Courselet_Sammellinse_opt_Geraete\Fotoappara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456" y="3213256"/>
            <a:ext cx="2476500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Gerade Verbindung 3"/>
          <p:cNvCxnSpPr/>
          <p:nvPr/>
        </p:nvCxnSpPr>
        <p:spPr bwMode="auto">
          <a:xfrm>
            <a:off x="7488584" y="4230487"/>
            <a:ext cx="117403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7466682" y="3784417"/>
            <a:ext cx="117403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Pfeil nach unten 7"/>
          <p:cNvSpPr/>
          <p:nvPr/>
        </p:nvSpPr>
        <p:spPr bwMode="auto">
          <a:xfrm>
            <a:off x="8586116" y="3784417"/>
            <a:ext cx="144016" cy="44607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6" name="Multiplizieren 5"/>
          <p:cNvSpPr/>
          <p:nvPr/>
        </p:nvSpPr>
        <p:spPr bwMode="auto">
          <a:xfrm>
            <a:off x="8208664" y="3927060"/>
            <a:ext cx="134888" cy="144016"/>
          </a:xfrm>
          <a:prstGeom prst="mathMultipl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14" name="Multiplizieren 13"/>
          <p:cNvSpPr/>
          <p:nvPr/>
        </p:nvSpPr>
        <p:spPr bwMode="auto">
          <a:xfrm>
            <a:off x="6408464" y="3935444"/>
            <a:ext cx="134888" cy="144016"/>
          </a:xfrm>
          <a:prstGeom prst="mathMultipl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 flipV="1">
            <a:off x="1367904" y="3784418"/>
            <a:ext cx="6098778" cy="1363571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1079872" y="2771725"/>
            <a:ext cx="6408712" cy="145876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431800" y="2699717"/>
            <a:ext cx="8247978" cy="153077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V="1">
            <a:off x="1223888" y="3784418"/>
            <a:ext cx="7416824" cy="1363571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Pfeil nach unten 1"/>
          <p:cNvSpPr/>
          <p:nvPr/>
        </p:nvSpPr>
        <p:spPr bwMode="auto">
          <a:xfrm rot="10800000">
            <a:off x="1839291" y="3026960"/>
            <a:ext cx="504056" cy="1944216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5" name="AutoShape 6"/>
          <p:cNvSpPr>
            <a:spLocks noChangeArrowheads="1"/>
          </p:cNvSpPr>
          <p:nvPr/>
        </p:nvSpPr>
        <p:spPr bwMode="auto">
          <a:xfrm>
            <a:off x="6475908" y="1763613"/>
            <a:ext cx="1602432" cy="1099243"/>
          </a:xfrm>
          <a:prstGeom prst="wedgeEllipseCallout">
            <a:avLst>
              <a:gd name="adj1" fmla="val 10590"/>
              <a:gd name="adj2" fmla="val 11324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Objektiv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(Sammellinse)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6" name="AutoShape 6"/>
          <p:cNvSpPr>
            <a:spLocks noChangeArrowheads="1"/>
          </p:cNvSpPr>
          <p:nvPr/>
        </p:nvSpPr>
        <p:spPr bwMode="auto">
          <a:xfrm>
            <a:off x="4734024" y="2051645"/>
            <a:ext cx="1602432" cy="1099243"/>
          </a:xfrm>
          <a:prstGeom prst="wedgeEllipseCallout">
            <a:avLst>
              <a:gd name="adj1" fmla="val 107479"/>
              <a:gd name="adj2" fmla="val 104582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Blende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(Verschluss)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7" name="AutoShape 6"/>
          <p:cNvSpPr>
            <a:spLocks noChangeArrowheads="1"/>
          </p:cNvSpPr>
          <p:nvPr/>
        </p:nvSpPr>
        <p:spPr bwMode="auto">
          <a:xfrm>
            <a:off x="8208664" y="1763613"/>
            <a:ext cx="1512168" cy="579684"/>
          </a:xfrm>
          <a:prstGeom prst="wedgeEllipseCallout">
            <a:avLst>
              <a:gd name="adj1" fmla="val -29546"/>
              <a:gd name="adj2" fmla="val 198035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Gehäuse</a:t>
            </a:r>
          </a:p>
        </p:txBody>
      </p:sp>
      <p:sp>
        <p:nvSpPr>
          <p:cNvPr id="28" name="AutoShape 6"/>
          <p:cNvSpPr>
            <a:spLocks noChangeArrowheads="1"/>
          </p:cNvSpPr>
          <p:nvPr/>
        </p:nvSpPr>
        <p:spPr bwMode="auto">
          <a:xfrm>
            <a:off x="8456860" y="4971176"/>
            <a:ext cx="1602432" cy="1099243"/>
          </a:xfrm>
          <a:prstGeom prst="wedgeEllipseCallout">
            <a:avLst>
              <a:gd name="adj1" fmla="val -36369"/>
              <a:gd name="adj2" fmla="val -101646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Film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(Schirm)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287783" y="1547589"/>
            <a:ext cx="4268005" cy="112287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Der </a:t>
            </a:r>
            <a:r>
              <a:rPr lang="de-DE" b="1" dirty="0" smtClean="0">
                <a:solidFill>
                  <a:srgbClr val="FF0000"/>
                </a:solidFill>
              </a:rPr>
              <a:t>Fotoapparat</a:t>
            </a:r>
            <a:r>
              <a:rPr lang="de-DE" dirty="0" smtClean="0"/>
              <a:t>:</a:t>
            </a:r>
          </a:p>
          <a:p>
            <a:r>
              <a:rPr lang="de-DE" dirty="0" smtClean="0"/>
              <a:t>Der Fotoapparat hat die Aufgabe, verkleinerte, reelle Bilder von Objekten zu erzeugen.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5634632" y="6261920"/>
            <a:ext cx="4268005" cy="86523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Das Objekt muss sich</a:t>
            </a:r>
            <a:r>
              <a:rPr lang="de-DE" dirty="0"/>
              <a:t> </a:t>
            </a:r>
            <a:r>
              <a:rPr lang="de-DE" dirty="0" smtClean="0"/>
              <a:t>außerhalb der doppelten Brennweite des Objektives befinden.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16484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  <p:bldP spid="8" grpId="0" animBg="1"/>
      <p:bldP spid="25" grpId="0" animBg="1" autoUpdateAnimBg="0"/>
      <p:bldP spid="26" grpId="0" animBg="1" autoUpdateAnimBg="0"/>
      <p:bldP spid="27" grpId="0" animBg="1" autoUpdateAnimBg="0"/>
      <p:bldP spid="28" grpId="0" animBg="1" autoUpdateAnimBg="0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" descr="C:\Users\tiburskije\Desktop\FlippedClassroom Physik\02_Optik\06_Brechung\06c_Wasserkoerp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280" y="3563813"/>
            <a:ext cx="3600000" cy="165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5" descr="C:\Users\tiburskije\Desktop\FlippedClassroom Physik\02_Optik\06_Brechung\06c_Glaskoerp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50" y="3563814"/>
            <a:ext cx="3600000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hteck 33"/>
          <p:cNvSpPr/>
          <p:nvPr/>
        </p:nvSpPr>
        <p:spPr>
          <a:xfrm>
            <a:off x="574091" y="3610372"/>
            <a:ext cx="1402948" cy="3499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/>
              <a:t>Glaskörper</a:t>
            </a:r>
            <a:endParaRPr lang="de-DE" dirty="0"/>
          </a:p>
        </p:txBody>
      </p:sp>
      <p:sp>
        <p:nvSpPr>
          <p:cNvPr id="35" name="Rechteck 34"/>
          <p:cNvSpPr/>
          <p:nvPr/>
        </p:nvSpPr>
        <p:spPr>
          <a:xfrm>
            <a:off x="7344568" y="3584847"/>
            <a:ext cx="996811" cy="3499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/>
              <a:t>Wasser</a:t>
            </a:r>
            <a:endParaRPr lang="de-DE" dirty="0"/>
          </a:p>
        </p:txBody>
      </p:sp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/>
              <a:t>optische Geräte mit einer Sammellinse</a:t>
            </a:r>
          </a:p>
        </p:txBody>
      </p:sp>
      <p:pic>
        <p:nvPicPr>
          <p:cNvPr id="13318" name="Picture 8" descr="http://www.sn.schule.de/~ms16l/virtuelle_schule/Paul/pauls_webseite/paul_buch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351" y="3266035"/>
            <a:ext cx="949689" cy="1754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6624619" y="1295226"/>
            <a:ext cx="2771775" cy="1260475"/>
          </a:xfrm>
          <a:prstGeom prst="wedgeEllipseCallout">
            <a:avLst>
              <a:gd name="adj1" fmla="val 31469"/>
              <a:gd name="adj2" fmla="val 105891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Ach so! Das war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das </a:t>
            </a:r>
            <a:r>
              <a:rPr lang="de-DE" b="1" dirty="0" smtClean="0">
                <a:solidFill>
                  <a:srgbClr val="000000"/>
                </a:solidFill>
              </a:rPr>
              <a:t>Brechungsgesetz</a:t>
            </a:r>
            <a:r>
              <a:rPr lang="de-DE" dirty="0" smtClean="0">
                <a:solidFill>
                  <a:srgbClr val="000000"/>
                </a:solidFill>
              </a:rPr>
              <a:t>!</a:t>
            </a:r>
            <a:endParaRPr lang="de-DE" dirty="0">
              <a:solidFill>
                <a:srgbClr val="000000"/>
              </a:solidFill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4870855" y="1619597"/>
            <a:ext cx="391664" cy="412557"/>
            <a:chOff x="0" y="0"/>
            <a:chExt cx="683755" cy="685011"/>
          </a:xfrm>
        </p:grpSpPr>
        <p:sp>
          <p:nvSpPr>
            <p:cNvPr id="18" name="Ellipse 17"/>
            <p:cNvSpPr/>
            <p:nvPr/>
          </p:nvSpPr>
          <p:spPr>
            <a:xfrm>
              <a:off x="0" y="0"/>
              <a:ext cx="683755" cy="68501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cxnSp>
          <p:nvCxnSpPr>
            <p:cNvPr id="19" name="Gerader Verbinder 2"/>
            <p:cNvCxnSpPr/>
            <p:nvPr/>
          </p:nvCxnSpPr>
          <p:spPr>
            <a:xfrm>
              <a:off x="110531" y="115556"/>
              <a:ext cx="459894" cy="45736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3"/>
            <p:cNvCxnSpPr/>
            <p:nvPr/>
          </p:nvCxnSpPr>
          <p:spPr>
            <a:xfrm flipH="1">
              <a:off x="110531" y="115556"/>
              <a:ext cx="459740" cy="454687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cxnSp>
        <p:nvCxnSpPr>
          <p:cNvPr id="12" name="Gerader Verbinder 9"/>
          <p:cNvCxnSpPr/>
          <p:nvPr/>
        </p:nvCxnSpPr>
        <p:spPr>
          <a:xfrm>
            <a:off x="5071680" y="1835080"/>
            <a:ext cx="998577" cy="1755263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14" name="Gerader Verbinder 7"/>
          <p:cNvCxnSpPr/>
          <p:nvPr/>
        </p:nvCxnSpPr>
        <p:spPr>
          <a:xfrm flipH="1" flipV="1">
            <a:off x="6053613" y="3589260"/>
            <a:ext cx="236655" cy="1342705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15" name="Gerader Verbinder 10"/>
          <p:cNvCxnSpPr/>
          <p:nvPr/>
        </p:nvCxnSpPr>
        <p:spPr>
          <a:xfrm flipH="1">
            <a:off x="3073417" y="1833997"/>
            <a:ext cx="1998263" cy="1756346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17" name="Gerader Verbinder 12"/>
          <p:cNvCxnSpPr/>
          <p:nvPr/>
        </p:nvCxnSpPr>
        <p:spPr>
          <a:xfrm flipH="1">
            <a:off x="2304008" y="3584928"/>
            <a:ext cx="766081" cy="1347037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sp>
        <p:nvSpPr>
          <p:cNvPr id="22" name="Rechteck 21"/>
          <p:cNvSpPr/>
          <p:nvPr/>
        </p:nvSpPr>
        <p:spPr>
          <a:xfrm>
            <a:off x="299891" y="5466422"/>
            <a:ext cx="9329605" cy="1809791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de-DE" sz="2400" b="1" dirty="0" smtClean="0"/>
              <a:t>Brechungsgesetz</a:t>
            </a:r>
            <a:r>
              <a:rPr lang="de-DE" sz="2400" dirty="0"/>
              <a:t>:</a:t>
            </a:r>
          </a:p>
          <a:p>
            <a:r>
              <a:rPr lang="de-DE" sz="2400" dirty="0" smtClean="0"/>
              <a:t>Beim Übergang von Luft in Wasser (Glas) wird Licht zum Einfallslot</a:t>
            </a:r>
          </a:p>
          <a:p>
            <a:r>
              <a:rPr lang="de-DE" sz="2400" dirty="0" smtClean="0"/>
              <a:t>hin gebrochen! </a:t>
            </a:r>
          </a:p>
          <a:p>
            <a:r>
              <a:rPr lang="de-DE" sz="2400" dirty="0" smtClean="0"/>
              <a:t>Einfallswinkel </a:t>
            </a:r>
            <a:r>
              <a:rPr lang="el-GR" sz="2400" dirty="0" smtClean="0"/>
              <a:t>α</a:t>
            </a:r>
            <a:r>
              <a:rPr lang="de-DE" sz="2400" dirty="0" smtClean="0"/>
              <a:t>, </a:t>
            </a:r>
            <a:r>
              <a:rPr lang="de-DE" sz="2400" dirty="0"/>
              <a:t>Einfallslot und </a:t>
            </a:r>
            <a:r>
              <a:rPr lang="de-DE" sz="2400" dirty="0" smtClean="0"/>
              <a:t>Brechungswinkel </a:t>
            </a:r>
            <a:r>
              <a:rPr lang="el-GR" sz="2400" dirty="0" smtClean="0"/>
              <a:t>β</a:t>
            </a:r>
            <a:r>
              <a:rPr lang="de-DE" sz="2400" dirty="0" smtClean="0"/>
              <a:t> </a:t>
            </a:r>
          </a:p>
          <a:p>
            <a:r>
              <a:rPr lang="de-DE" sz="2400" dirty="0" smtClean="0"/>
              <a:t>liegen </a:t>
            </a:r>
            <a:r>
              <a:rPr lang="de-DE" sz="2400" dirty="0"/>
              <a:t>in einer Ebene.</a:t>
            </a:r>
          </a:p>
        </p:txBody>
      </p:sp>
      <p:sp>
        <p:nvSpPr>
          <p:cNvPr id="2" name="Bogen 1"/>
          <p:cNvSpPr/>
          <p:nvPr/>
        </p:nvSpPr>
        <p:spPr bwMode="auto">
          <a:xfrm rot="11115072">
            <a:off x="2686248" y="3182937"/>
            <a:ext cx="792088" cy="793031"/>
          </a:xfrm>
          <a:prstGeom prst="arc">
            <a:avLst>
              <a:gd name="adj1" fmla="val 15939943"/>
              <a:gd name="adj2" fmla="val 1762963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1" name="Bogen 20"/>
          <p:cNvSpPr/>
          <p:nvPr/>
        </p:nvSpPr>
        <p:spPr bwMode="auto">
          <a:xfrm rot="10800000" flipH="1" flipV="1">
            <a:off x="2722253" y="3183408"/>
            <a:ext cx="720079" cy="792087"/>
          </a:xfrm>
          <a:prstGeom prst="arc">
            <a:avLst>
              <a:gd name="adj1" fmla="val 16216283"/>
              <a:gd name="adj2" fmla="val 19088209"/>
            </a:avLst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3" name="Bogen 22"/>
          <p:cNvSpPr/>
          <p:nvPr/>
        </p:nvSpPr>
        <p:spPr bwMode="auto">
          <a:xfrm rot="9410901">
            <a:off x="5671708" y="3234432"/>
            <a:ext cx="792088" cy="793031"/>
          </a:xfrm>
          <a:prstGeom prst="arc">
            <a:avLst>
              <a:gd name="adj1" fmla="val 17069903"/>
              <a:gd name="adj2" fmla="val 17624036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4" name="Bogen 23"/>
          <p:cNvSpPr/>
          <p:nvPr/>
        </p:nvSpPr>
        <p:spPr bwMode="auto">
          <a:xfrm rot="9079113" flipH="1" flipV="1">
            <a:off x="5690270" y="3143231"/>
            <a:ext cx="720079" cy="792087"/>
          </a:xfrm>
          <a:prstGeom prst="arc">
            <a:avLst>
              <a:gd name="adj1" fmla="val 16133597"/>
              <a:gd name="adj2" fmla="val 17926526"/>
            </a:avLst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3761083" y="2324671"/>
            <a:ext cx="1947969" cy="378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 smtClean="0">
                <a:solidFill>
                  <a:schemeClr val="accent5">
                    <a:lumMod val="50000"/>
                  </a:schemeClr>
                </a:solidFill>
              </a:rPr>
              <a:t>Einfallswinkel </a:t>
            </a:r>
            <a:r>
              <a:rPr lang="el-GR" sz="2000" dirty="0" smtClean="0">
                <a:solidFill>
                  <a:schemeClr val="accent5">
                    <a:lumMod val="50000"/>
                  </a:schemeClr>
                </a:solidFill>
              </a:rPr>
              <a:t>α</a:t>
            </a:r>
            <a:endParaRPr lang="de-DE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3429178" y="4553400"/>
            <a:ext cx="2343911" cy="378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 smtClean="0">
                <a:solidFill>
                  <a:srgbClr val="00B0F0"/>
                </a:solidFill>
              </a:rPr>
              <a:t>Brechungswinkel </a:t>
            </a:r>
            <a:r>
              <a:rPr lang="el-GR" sz="2000" dirty="0" smtClean="0">
                <a:solidFill>
                  <a:srgbClr val="00B0F0"/>
                </a:solidFill>
              </a:rPr>
              <a:t>β</a:t>
            </a:r>
            <a:endParaRPr lang="de-DE" sz="2000" dirty="0">
              <a:solidFill>
                <a:srgbClr val="00B0F0"/>
              </a:solidFill>
            </a:endParaRPr>
          </a:p>
        </p:txBody>
      </p:sp>
      <p:sp>
        <p:nvSpPr>
          <p:cNvPr id="3" name="Pfeil nach rechts 2"/>
          <p:cNvSpPr/>
          <p:nvPr/>
        </p:nvSpPr>
        <p:spPr bwMode="auto">
          <a:xfrm rot="14518374">
            <a:off x="2887730" y="4219909"/>
            <a:ext cx="720080" cy="21602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8" name="Pfeil nach rechts 27"/>
          <p:cNvSpPr/>
          <p:nvPr/>
        </p:nvSpPr>
        <p:spPr bwMode="auto">
          <a:xfrm rot="18542162">
            <a:off x="5533163" y="4190874"/>
            <a:ext cx="657519" cy="21602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9" name="Pfeil nach rechts 28"/>
          <p:cNvSpPr/>
          <p:nvPr/>
        </p:nvSpPr>
        <p:spPr bwMode="auto">
          <a:xfrm rot="8290205">
            <a:off x="3213608" y="2797763"/>
            <a:ext cx="720080" cy="216024"/>
          </a:xfrm>
          <a:prstGeom prst="rightArrow">
            <a:avLst/>
          </a:prstGeom>
          <a:solidFill>
            <a:srgbClr val="00B05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30" name="Pfeil nach rechts 29"/>
          <p:cNvSpPr/>
          <p:nvPr/>
        </p:nvSpPr>
        <p:spPr bwMode="auto">
          <a:xfrm rot="3693667">
            <a:off x="5518232" y="2711485"/>
            <a:ext cx="584091" cy="216024"/>
          </a:xfrm>
          <a:prstGeom prst="rightArrow">
            <a:avLst/>
          </a:prstGeom>
          <a:solidFill>
            <a:srgbClr val="00B05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cxnSp>
        <p:nvCxnSpPr>
          <p:cNvPr id="13" name="Gerader Verbinder 6"/>
          <p:cNvCxnSpPr/>
          <p:nvPr/>
        </p:nvCxnSpPr>
        <p:spPr>
          <a:xfrm>
            <a:off x="6053613" y="2473948"/>
            <a:ext cx="17367" cy="2314001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miter lim="800000"/>
          </a:ln>
          <a:effectLst/>
        </p:spPr>
      </p:cxnSp>
      <p:cxnSp>
        <p:nvCxnSpPr>
          <p:cNvPr id="16" name="Gerader Verbinder 11"/>
          <p:cNvCxnSpPr/>
          <p:nvPr/>
        </p:nvCxnSpPr>
        <p:spPr>
          <a:xfrm>
            <a:off x="3074526" y="2481527"/>
            <a:ext cx="7767" cy="2306422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</p:cxnSp>
      <p:cxnSp>
        <p:nvCxnSpPr>
          <p:cNvPr id="37" name="Gerader Verbinder 10"/>
          <p:cNvCxnSpPr/>
          <p:nvPr/>
        </p:nvCxnSpPr>
        <p:spPr>
          <a:xfrm flipH="1">
            <a:off x="1727944" y="3563813"/>
            <a:ext cx="1368154" cy="1132679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dash"/>
            <a:miter lim="800000"/>
          </a:ln>
          <a:effectLst/>
        </p:spPr>
      </p:cxnSp>
      <p:cxnSp>
        <p:nvCxnSpPr>
          <p:cNvPr id="40" name="Gerader Verbinder 9"/>
          <p:cNvCxnSpPr/>
          <p:nvPr/>
        </p:nvCxnSpPr>
        <p:spPr>
          <a:xfrm>
            <a:off x="6048424" y="3563813"/>
            <a:ext cx="936104" cy="1656184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dash"/>
            <a:miter lim="800000"/>
          </a:ln>
          <a:effectLst/>
        </p:spPr>
      </p:cxnSp>
      <p:sp>
        <p:nvSpPr>
          <p:cNvPr id="36" name="Pfeil nach rechts 35"/>
          <p:cNvSpPr/>
          <p:nvPr/>
        </p:nvSpPr>
        <p:spPr bwMode="auto">
          <a:xfrm rot="2944092">
            <a:off x="1974823" y="4529457"/>
            <a:ext cx="456589" cy="202539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43" name="Pfeil nach rechts 42"/>
          <p:cNvSpPr/>
          <p:nvPr/>
        </p:nvSpPr>
        <p:spPr bwMode="auto">
          <a:xfrm rot="8934892">
            <a:off x="6257243" y="4578070"/>
            <a:ext cx="387092" cy="202539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31816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 animBg="1"/>
      <p:bldP spid="2" grpId="0" animBg="1"/>
      <p:bldP spid="21" grpId="0" animBg="1"/>
      <p:bldP spid="23" grpId="0" animBg="1"/>
      <p:bldP spid="24" grpId="0" animBg="1"/>
      <p:bldP spid="25" grpId="0"/>
      <p:bldP spid="26" grpId="0"/>
      <p:bldP spid="3" grpId="0" animBg="1"/>
      <p:bldP spid="28" grpId="0" animBg="1"/>
      <p:bldP spid="29" grpId="0" animBg="1"/>
      <p:bldP spid="30" grpId="0" animBg="1"/>
      <p:bldP spid="36" grpId="0" animBg="1"/>
      <p:bldP spid="4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einer Sammellinse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61" y="2812672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3096096" y="1979637"/>
            <a:ext cx="2898576" cy="1858764"/>
          </a:xfrm>
          <a:prstGeom prst="wedgeEllipseCallout">
            <a:avLst>
              <a:gd name="adj1" fmla="val -91880"/>
              <a:gd name="adj2" fmla="val 18518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Und weiter geht es mit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dem Auge und dann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mit optischen Geräten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mit zwei Sammellinsen!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3074" name="Picture 2" descr="E:\_Faecher\01_Physik\06\Optik\Courselet_Sammellinse_opt_Geraete\Teleskop_02_Ls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32" y="5292004"/>
            <a:ext cx="4393927" cy="1234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E:\_Faecher\01_Physik\06\Optik\Courselet_Sammellinse_opt_Geraete\Mikroskop_0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344" y="5219997"/>
            <a:ext cx="3321149" cy="200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871" y="3242592"/>
            <a:ext cx="2466975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448" y="1763613"/>
            <a:ext cx="2047875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2328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iburskije\Desktop\FlippedClassroom Physik\02_Optik\06_Brechung\SL_F_klei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4" y="4474740"/>
            <a:ext cx="7115175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tiburskije\Desktop\FlippedClassroom Physik\02_Optik\06_Brechung\SL_F_gros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4" y="2079426"/>
            <a:ext cx="713422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49158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/>
              <a:t>optische Geräte mit einer Sammellinse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19" y="5004493"/>
            <a:ext cx="1365250" cy="239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5" name="Gerade Verbindung 24"/>
          <p:cNvCxnSpPr/>
          <p:nvPr/>
        </p:nvCxnSpPr>
        <p:spPr bwMode="auto">
          <a:xfrm>
            <a:off x="1151880" y="3217663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1151880" y="2483693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1151880" y="2843733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1151880" y="3563813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>
            <a:off x="1151880" y="3923853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4999214" y="2483693"/>
            <a:ext cx="3569490" cy="187220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4999214" y="2843733"/>
            <a:ext cx="3569490" cy="936104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4999214" y="3217663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4999214" y="2699717"/>
            <a:ext cx="3497482" cy="86409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4999214" y="2123653"/>
            <a:ext cx="3569490" cy="1800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feld 38"/>
          <p:cNvSpPr txBox="1"/>
          <p:nvPr/>
        </p:nvSpPr>
        <p:spPr>
          <a:xfrm>
            <a:off x="2664048" y="1405996"/>
            <a:ext cx="4877453" cy="60760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Lichtdurchgang durch Glaskörper:</a:t>
            </a:r>
          </a:p>
          <a:p>
            <a:pPr algn="ctr"/>
            <a:r>
              <a:rPr lang="de-DE" b="1" dirty="0"/>
              <a:t>Die Sammellinse (</a:t>
            </a:r>
            <a:r>
              <a:rPr lang="de-DE" b="1" dirty="0" smtClean="0"/>
              <a:t>Bi-Konvexlinse)</a:t>
            </a:r>
            <a:endParaRPr lang="de-DE" b="1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1151880" y="5593927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151880" y="4859957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151880" y="5219997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1151880" y="5940077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1151880" y="6300117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" name="Gruppieren 10"/>
          <p:cNvGrpSpPr/>
          <p:nvPr/>
        </p:nvGrpSpPr>
        <p:grpSpPr>
          <a:xfrm>
            <a:off x="5040312" y="4499917"/>
            <a:ext cx="2376264" cy="2232248"/>
            <a:chOff x="5040312" y="4499917"/>
            <a:chExt cx="3847334" cy="2232248"/>
          </a:xfrm>
        </p:grpSpPr>
        <p:cxnSp>
          <p:nvCxnSpPr>
            <p:cNvPr id="45" name="Gerade Verbindung 44"/>
            <p:cNvCxnSpPr/>
            <p:nvPr/>
          </p:nvCxnSpPr>
          <p:spPr bwMode="auto">
            <a:xfrm>
              <a:off x="5040312" y="4859957"/>
              <a:ext cx="3569490" cy="187220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Gerade Verbindung 45"/>
            <p:cNvCxnSpPr/>
            <p:nvPr/>
          </p:nvCxnSpPr>
          <p:spPr bwMode="auto">
            <a:xfrm>
              <a:off x="5040312" y="5219997"/>
              <a:ext cx="3569490" cy="936104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5040312" y="5593927"/>
              <a:ext cx="3847334" cy="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Gerade Verbindung 47"/>
            <p:cNvCxnSpPr/>
            <p:nvPr/>
          </p:nvCxnSpPr>
          <p:spPr bwMode="auto">
            <a:xfrm flipV="1">
              <a:off x="5040312" y="5075981"/>
              <a:ext cx="3497482" cy="864096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Gerade Verbindung 48"/>
            <p:cNvCxnSpPr/>
            <p:nvPr/>
          </p:nvCxnSpPr>
          <p:spPr bwMode="auto">
            <a:xfrm flipV="1">
              <a:off x="5040312" y="4499917"/>
              <a:ext cx="3569490" cy="180020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379776" y="5724053"/>
            <a:ext cx="2940456" cy="1584176"/>
          </a:xfrm>
          <a:prstGeom prst="wedgeEllipseCallout">
            <a:avLst>
              <a:gd name="adj1" fmla="val -60786"/>
              <a:gd name="adj2" fmla="val -59884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Die Sammellinse heißt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Sammellinse, weil sie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Lichtstrahlen im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Brennpunkt sammelt.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2" name="Geschweifte Klammer links 11"/>
          <p:cNvSpPr/>
          <p:nvPr/>
        </p:nvSpPr>
        <p:spPr bwMode="auto">
          <a:xfrm rot="5400000">
            <a:off x="5552741" y="2361939"/>
            <a:ext cx="342038" cy="1369409"/>
          </a:xfrm>
          <a:prstGeom prst="lef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52" name="Geschweifte Klammer links 51"/>
          <p:cNvSpPr/>
          <p:nvPr/>
        </p:nvSpPr>
        <p:spPr bwMode="auto">
          <a:xfrm rot="5400000">
            <a:off x="5301341" y="4976970"/>
            <a:ext cx="342038" cy="864095"/>
          </a:xfrm>
          <a:prstGeom prst="lef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5112320" y="2525656"/>
            <a:ext cx="1338828" cy="3499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solidFill>
                  <a:srgbClr val="C00000"/>
                </a:solidFill>
              </a:rPr>
              <a:t>Brennweite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4824288" y="4859957"/>
            <a:ext cx="1338828" cy="3499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solidFill>
                  <a:srgbClr val="C00000"/>
                </a:solidFill>
              </a:rPr>
              <a:t>Brennweite</a:t>
            </a:r>
            <a:endParaRPr lang="de-DE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2880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12" grpId="0" animBg="1"/>
      <p:bldP spid="52" grpId="0" animBg="1"/>
      <p:bldP spid="13" grpId="0"/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1840" y="1835621"/>
            <a:ext cx="8601074" cy="459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einer Sammellinse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76" y="4962708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079872" y="3867695"/>
            <a:ext cx="2898576" cy="1858764"/>
          </a:xfrm>
          <a:prstGeom prst="wedgeEllipseCallout">
            <a:avLst>
              <a:gd name="adj1" fmla="val -49161"/>
              <a:gd name="adj2" fmla="val 3081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Der Strahlengang an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der Sammellinse …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2848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1840" y="1835621"/>
            <a:ext cx="8601074" cy="4591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einer Sammellinse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76" y="4962708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079872" y="3867695"/>
            <a:ext cx="2898576" cy="1858764"/>
          </a:xfrm>
          <a:prstGeom prst="wedgeEllipseCallout">
            <a:avLst>
              <a:gd name="adj1" fmla="val -49161"/>
              <a:gd name="adj2" fmla="val 3081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… mit dem abzubildenden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Objekt …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6327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1841" y="1835621"/>
            <a:ext cx="8601072" cy="4591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einer Sammellinse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76" y="4962708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079872" y="3867695"/>
            <a:ext cx="2898576" cy="1858764"/>
          </a:xfrm>
          <a:prstGeom prst="wedgeEllipseCallout">
            <a:avLst>
              <a:gd name="adj1" fmla="val -49161"/>
              <a:gd name="adj2" fmla="val 3081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… und dem entstehenden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Bild des Objektes!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0597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1841" y="1835621"/>
            <a:ext cx="8601072" cy="459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einer Sammellinse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76" y="4962708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079872" y="3867695"/>
            <a:ext cx="2898576" cy="1858764"/>
          </a:xfrm>
          <a:prstGeom prst="wedgeEllipseCallout">
            <a:avLst>
              <a:gd name="adj1" fmla="val -49161"/>
              <a:gd name="adj2" fmla="val 3081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Der erste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Hauptstrahl!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0883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1842" y="1835621"/>
            <a:ext cx="8601070" cy="459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einer Sammellinse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76" y="4962708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079872" y="3867695"/>
            <a:ext cx="2898576" cy="1858764"/>
          </a:xfrm>
          <a:prstGeom prst="wedgeEllipseCallout">
            <a:avLst>
              <a:gd name="adj1" fmla="val -49161"/>
              <a:gd name="adj2" fmla="val 3081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Der zweite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Hauptstrahl!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8774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1842" y="1835621"/>
            <a:ext cx="8601070" cy="459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optische Geräte mit einer Sammellinse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76" y="4962708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079872" y="3867695"/>
            <a:ext cx="2898576" cy="1858764"/>
          </a:xfrm>
          <a:prstGeom prst="wedgeEllipseCallout">
            <a:avLst>
              <a:gd name="adj1" fmla="val -49161"/>
              <a:gd name="adj2" fmla="val 3081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Der </a:t>
            </a:r>
            <a:r>
              <a:rPr lang="de-DE" dirty="0" smtClean="0">
                <a:solidFill>
                  <a:srgbClr val="000000"/>
                </a:solidFill>
              </a:rPr>
              <a:t>dritte</a:t>
            </a:r>
            <a:endParaRPr lang="de-DE" dirty="0" smtClean="0">
              <a:solidFill>
                <a:srgbClr val="000000"/>
              </a:solidFill>
            </a:endParaRP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Hauptstrahl!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1538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theme/theme1.xml><?xml version="1.0" encoding="utf-8"?>
<a:theme xmlns:a="http://schemas.openxmlformats.org/drawingml/2006/main" name="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492</Words>
  <Application>Microsoft Office PowerPoint</Application>
  <PresentationFormat>Benutzerdefiniert</PresentationFormat>
  <Paragraphs>151</Paragraphs>
  <Slides>20</Slides>
  <Notes>20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1" baseType="lpstr">
      <vt:lpstr>Larissa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ist Physik?</dc:title>
  <dc:creator>Jens Tiburski</dc:creator>
  <cp:lastModifiedBy>tiburskije</cp:lastModifiedBy>
  <cp:revision>194</cp:revision>
  <cp:lastPrinted>1601-01-01T00:00:00Z</cp:lastPrinted>
  <dcterms:created xsi:type="dcterms:W3CDTF">2015-08-24T10:17:07Z</dcterms:created>
  <dcterms:modified xsi:type="dcterms:W3CDTF">2016-06-03T10:52:03Z</dcterms:modified>
</cp:coreProperties>
</file>