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8" r:id="rId2"/>
    <p:sldId id="270" r:id="rId3"/>
    <p:sldId id="296" r:id="rId4"/>
    <p:sldId id="293" r:id="rId5"/>
    <p:sldId id="281" r:id="rId6"/>
    <p:sldId id="298" r:id="rId7"/>
    <p:sldId id="299" r:id="rId8"/>
    <p:sldId id="297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4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hyperlink" Target="https://de.wikipedia.org/wiki/Datei:Leitz_117298_frei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0" Type="http://schemas.openxmlformats.org/officeDocument/2006/relationships/hyperlink" Target="https://de.wikipedia.org/wiki/Datei:Spiegelteleskop.jpg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optische Geräte mit </a:t>
            </a:r>
            <a:r>
              <a:rPr lang="de-DE" sz="2800" dirty="0" smtClean="0"/>
              <a:t>zwei Sammellinsen</a:t>
            </a:r>
            <a:endParaRPr lang="de-DE" sz="2800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1432539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59633" y="1432539"/>
            <a:ext cx="3387898" cy="2635330"/>
          </a:xfrm>
          <a:prstGeom prst="wedgeEllipseCallout">
            <a:avLst>
              <a:gd name="adj1" fmla="val -100424"/>
              <a:gd name="adj2" fmla="val -3104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Als optischen Geräte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bezeichnen wir alle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Geräte mit Linsen,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mit dem </a:t>
            </a:r>
            <a:r>
              <a:rPr lang="de-DE" b="1" dirty="0" smtClean="0">
                <a:solidFill>
                  <a:srgbClr val="000000"/>
                </a:solidFill>
              </a:rPr>
              <a:t>Mikroskop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dem </a:t>
            </a:r>
            <a:r>
              <a:rPr lang="de-DE" b="1" dirty="0" smtClean="0">
                <a:solidFill>
                  <a:srgbClr val="000000"/>
                </a:solidFill>
              </a:rPr>
              <a:t>Teleskop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 wir‘s erst richtig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interessant!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5" name="Picture 2" descr="E:\_Faecher\01_Physik\06\Optik\Courselet_Sammellinse_opt_Geraete\Teleskop_02_Ls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" y="5909332"/>
            <a:ext cx="4393927" cy="123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:\_Faecher\01_Physik\06\Optik\Courselet_Sammellinse_opt_Geraete\Mikroskop_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272" y="4905263"/>
            <a:ext cx="3321149" cy="20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972" y="1490886"/>
            <a:ext cx="18669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 descr="https://upload.wikimedia.org/wikipedia/commons/9/99/Leitz_117298_frei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1763613"/>
            <a:ext cx="1400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23666" y="5253747"/>
            <a:ext cx="1561307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 descr="https://upload.wikimedia.org/wikipedia/commons/thumb/2/2b/Spiegelteleskop.jpg/220px-Spiegelteleskop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52" y="3425104"/>
            <a:ext cx="2095500" cy="18669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burskije\Desktop\FlippedClassroom Physik\02_Optik\06_Brechung\SL_F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4474740"/>
            <a:ext cx="711517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iburskije\Desktop\FlippedClassroom Physik\02_Optik\06_Brechung\SL_F_gros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1547589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optische Geräte mit zwei Sammellinsen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9" y="5004493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Gerade Verbindung 24"/>
          <p:cNvCxnSpPr/>
          <p:nvPr/>
        </p:nvCxnSpPr>
        <p:spPr bwMode="auto">
          <a:xfrm>
            <a:off x="1151880" y="268582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151880" y="195185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151880" y="231189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1151880" y="303197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1151880" y="339201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4999214" y="1951856"/>
            <a:ext cx="3569490" cy="1872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999214" y="2311896"/>
            <a:ext cx="3569490" cy="93610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999214" y="2685826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999214" y="2167880"/>
            <a:ext cx="3497482" cy="8640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4999214" y="1591816"/>
            <a:ext cx="3569490" cy="1800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151880" y="559392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151880" y="485995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151880" y="521999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1151880" y="594007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1151880" y="630011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>
            <a:off x="5040312" y="4499917"/>
            <a:ext cx="2376264" cy="2232248"/>
            <a:chOff x="5040312" y="4499917"/>
            <a:chExt cx="3847334" cy="2232248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5040312" y="4859957"/>
              <a:ext cx="3569490" cy="187220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5040312" y="5219997"/>
              <a:ext cx="3569490" cy="93610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5040312" y="5593927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 flipV="1">
              <a:off x="5040312" y="5075981"/>
              <a:ext cx="3497482" cy="86409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 flipV="1">
              <a:off x="5040312" y="4499917"/>
              <a:ext cx="3569490" cy="18002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402100" y="3591693"/>
            <a:ext cx="3134156" cy="1052240"/>
          </a:xfrm>
          <a:prstGeom prst="wedgeEllipseCallout">
            <a:avLst>
              <a:gd name="adj1" fmla="val -62082"/>
              <a:gd name="adj2" fmla="val 12279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Auch diese Geräte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arbeiten mit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Sammellinsen!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Geschweifte Klammer links 11"/>
          <p:cNvSpPr/>
          <p:nvPr/>
        </p:nvSpPr>
        <p:spPr bwMode="auto">
          <a:xfrm rot="5400000">
            <a:off x="5552741" y="1830102"/>
            <a:ext cx="342038" cy="1369409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Geschweifte Klammer links 51"/>
          <p:cNvSpPr/>
          <p:nvPr/>
        </p:nvSpPr>
        <p:spPr bwMode="auto">
          <a:xfrm rot="5400000">
            <a:off x="5301341" y="4976970"/>
            <a:ext cx="342038" cy="864095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112320" y="1993819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4824288" y="4859957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88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2" grpId="0" animBg="1"/>
      <p:bldP spid="52" grpId="0" animBg="1"/>
      <p:bldP spid="1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2" y="1835621"/>
            <a:ext cx="8601070" cy="459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Man muss also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Bildentstehung an 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Sammellinse verstanden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haben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5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ieren 38"/>
          <p:cNvGrpSpPr/>
          <p:nvPr/>
        </p:nvGrpSpPr>
        <p:grpSpPr>
          <a:xfrm>
            <a:off x="2520032" y="2250275"/>
            <a:ext cx="7490469" cy="4121850"/>
            <a:chOff x="1151880" y="2412826"/>
            <a:chExt cx="7490469" cy="3565895"/>
          </a:xfrm>
        </p:grpSpPr>
        <p:pic>
          <p:nvPicPr>
            <p:cNvPr id="41" name="Picture 2" descr="C:\Users\tiburskije\Desktop\FlippedClassroom Physik\02_Optik\06_Brechung\SL_F_gros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8124" y="3087538"/>
              <a:ext cx="7134225" cy="2276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Pfeil nach unten 41"/>
            <p:cNvSpPr/>
            <p:nvPr/>
          </p:nvSpPr>
          <p:spPr bwMode="auto">
            <a:xfrm rot="10800000">
              <a:off x="3465385" y="3491805"/>
              <a:ext cx="504056" cy="1391941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3" name="Gerade Verbindung 42"/>
            <p:cNvCxnSpPr/>
            <p:nvPr/>
          </p:nvCxnSpPr>
          <p:spPr bwMode="auto">
            <a:xfrm>
              <a:off x="1151880" y="3851845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1151880" y="4571925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4999214" y="3851845"/>
              <a:ext cx="3569490" cy="93610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 flipV="1">
              <a:off x="4999214" y="3707829"/>
              <a:ext cx="3497482" cy="86409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>
              <a:off x="1429724" y="2915741"/>
              <a:ext cx="3569490" cy="93610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 flipV="1">
              <a:off x="1501732" y="4571925"/>
              <a:ext cx="3497482" cy="86409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4323604" y="3851845"/>
              <a:ext cx="3569490" cy="194421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1727944" y="2412826"/>
              <a:ext cx="2592288" cy="1439019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 flipV="1">
              <a:off x="4320232" y="3203773"/>
              <a:ext cx="2520280" cy="1391505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 flipV="1">
              <a:off x="1775990" y="4587216"/>
              <a:ext cx="2520280" cy="1391505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60987" y="1115541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7" y="51733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" name="Textfeld 29"/>
          <p:cNvSpPr txBox="1"/>
          <p:nvPr/>
        </p:nvSpPr>
        <p:spPr>
          <a:xfrm>
            <a:off x="5040312" y="6226968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</a:t>
            </a:r>
            <a:r>
              <a:rPr lang="de-DE" dirty="0" smtClean="0"/>
              <a:t>Objektiv </a:t>
            </a:r>
            <a:r>
              <a:rPr lang="de-DE" dirty="0"/>
              <a:t>erzeugt ein </a:t>
            </a:r>
            <a:r>
              <a:rPr lang="de-DE" dirty="0" smtClean="0"/>
              <a:t>vergrößertes, reelles Zwischenbild. </a:t>
            </a:r>
            <a:r>
              <a:rPr lang="de-DE" dirty="0" smtClean="0"/>
              <a:t>Dieses wird durch das Okular ein zweites mal vergrößert!</a:t>
            </a:r>
            <a:endParaRPr lang="de-DE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872282" y="5106433"/>
            <a:ext cx="2374543" cy="1362000"/>
          </a:xfrm>
          <a:prstGeom prst="wedgeEllipseCallout">
            <a:avLst>
              <a:gd name="adj1" fmla="val -85977"/>
              <a:gd name="adj2" fmla="val -1039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Zuerst wird ein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erzeugt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37839" y="3662119"/>
            <a:ext cx="6470952" cy="1306582"/>
            <a:chOff x="-648320" y="2915741"/>
            <a:chExt cx="10728945" cy="2808312"/>
          </a:xfrm>
        </p:grpSpPr>
        <p:pic>
          <p:nvPicPr>
            <p:cNvPr id="31" name="Picture 2" descr="C:\Users\tiburskije\Desktop\FlippedClassroom Physik\02_Optik\06_Brechung\SL_F_gros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92076" y="3087538"/>
              <a:ext cx="7134225" cy="2276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4" name="Gerade Verbindung 33"/>
            <p:cNvCxnSpPr/>
            <p:nvPr/>
          </p:nvCxnSpPr>
          <p:spPr bwMode="auto">
            <a:xfrm>
              <a:off x="-648320" y="3851845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Gerade Verbindung 34"/>
            <p:cNvCxnSpPr/>
            <p:nvPr/>
          </p:nvCxnSpPr>
          <p:spPr bwMode="auto">
            <a:xfrm>
              <a:off x="-648320" y="4571925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>
              <a:off x="3199014" y="3851845"/>
              <a:ext cx="6881611" cy="187220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 flipV="1">
              <a:off x="3199014" y="2915741"/>
              <a:ext cx="6881611" cy="165618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1223888" y="3865735"/>
              <a:ext cx="8784976" cy="164229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 flipV="1">
              <a:off x="1223888" y="3087538"/>
              <a:ext cx="8784976" cy="1473951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" name="Pfeil nach unten 1"/>
            <p:cNvSpPr/>
            <p:nvPr/>
          </p:nvSpPr>
          <p:spPr bwMode="auto">
            <a:xfrm rot="10800000">
              <a:off x="7818391" y="3478301"/>
              <a:ext cx="504055" cy="1645570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8" name="Pfeil nach unten 7"/>
            <p:cNvSpPr/>
            <p:nvPr/>
          </p:nvSpPr>
          <p:spPr bwMode="auto">
            <a:xfrm>
              <a:off x="1083245" y="3865735"/>
              <a:ext cx="281285" cy="720080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</p:grpSp>
      <p:sp>
        <p:nvSpPr>
          <p:cNvPr id="17" name="Textfeld 16"/>
          <p:cNvSpPr txBox="1"/>
          <p:nvPr/>
        </p:nvSpPr>
        <p:spPr>
          <a:xfrm>
            <a:off x="215776" y="1910078"/>
            <a:ext cx="3600400" cy="112287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</a:t>
            </a:r>
            <a:r>
              <a:rPr lang="de-DE" b="1" dirty="0" smtClean="0">
                <a:solidFill>
                  <a:srgbClr val="FF0000"/>
                </a:solidFill>
              </a:rPr>
              <a:t>Mikroskop</a:t>
            </a:r>
            <a:r>
              <a:rPr lang="de-DE" dirty="0" smtClean="0"/>
              <a:t>:</a:t>
            </a:r>
            <a:endParaRPr lang="de-DE" dirty="0" smtClean="0"/>
          </a:p>
          <a:p>
            <a:r>
              <a:rPr lang="de-DE" dirty="0" smtClean="0"/>
              <a:t>Das Mikroskop hat </a:t>
            </a:r>
            <a:r>
              <a:rPr lang="de-DE" dirty="0" smtClean="0"/>
              <a:t>die Aufgabe, </a:t>
            </a:r>
            <a:r>
              <a:rPr lang="de-DE" dirty="0" smtClean="0"/>
              <a:t>sehr stark vergrößerte Bilder </a:t>
            </a:r>
            <a:r>
              <a:rPr lang="de-DE" dirty="0" smtClean="0"/>
              <a:t>von Objekten zu erzeugen.</a:t>
            </a:r>
            <a:endParaRPr lang="de-DE" dirty="0"/>
          </a:p>
        </p:txBody>
      </p:sp>
      <p:sp>
        <p:nvSpPr>
          <p:cNvPr id="55" name="AutoShape 6"/>
          <p:cNvSpPr>
            <a:spLocks noChangeArrowheads="1"/>
          </p:cNvSpPr>
          <p:nvPr/>
        </p:nvSpPr>
        <p:spPr bwMode="auto">
          <a:xfrm>
            <a:off x="2024682" y="5258833"/>
            <a:ext cx="2374543" cy="1362000"/>
          </a:xfrm>
          <a:prstGeom prst="wedgeEllipseCallout">
            <a:avLst>
              <a:gd name="adj1" fmla="val -90791"/>
              <a:gd name="adj2" fmla="val -2158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wird das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nochmals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1339067" y="3102243"/>
            <a:ext cx="1371230" cy="592652"/>
          </a:xfrm>
          <a:prstGeom prst="wedgeEllipseCallout">
            <a:avLst>
              <a:gd name="adj1" fmla="val 46746"/>
              <a:gd name="adj2" fmla="val 8288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6223176" y="2250275"/>
            <a:ext cx="1371230" cy="592652"/>
          </a:xfrm>
          <a:prstGeom prst="wedgeEllipseCallout">
            <a:avLst>
              <a:gd name="adj1" fmla="val -32442"/>
              <a:gd name="adj2" fmla="val 12306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Okular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8" name="AutoShape 6"/>
          <p:cNvSpPr>
            <a:spLocks noChangeArrowheads="1"/>
          </p:cNvSpPr>
          <p:nvPr/>
        </p:nvSpPr>
        <p:spPr bwMode="auto">
          <a:xfrm>
            <a:off x="4813854" y="5429624"/>
            <a:ext cx="820993" cy="592652"/>
          </a:xfrm>
          <a:prstGeom prst="wedgeEllipseCallout">
            <a:avLst>
              <a:gd name="adj1" fmla="val -18856"/>
              <a:gd name="adj2" fmla="val -145338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4352835" y="2458188"/>
            <a:ext cx="1743030" cy="592652"/>
          </a:xfrm>
          <a:prstGeom prst="wedgeEllipseCallout">
            <a:avLst>
              <a:gd name="adj1" fmla="val 28139"/>
              <a:gd name="adj2" fmla="val 22270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20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78" grpId="0" animBg="1" autoUpdateAnimBg="0"/>
      <p:bldP spid="3078" grpId="1" animBg="1"/>
      <p:bldP spid="17" grpId="0" animBg="1"/>
      <p:bldP spid="55" grpId="0" animBg="1" autoUpdateAnimBg="0"/>
      <p:bldP spid="55" grpId="1" animBg="1"/>
      <p:bldP spid="56" grpId="0" animBg="1" autoUpdateAnimBg="0"/>
      <p:bldP spid="57" grpId="0" animBg="1" autoUpdateAnimBg="0"/>
      <p:bldP spid="58" grpId="0" animBg="1" autoUpdateAnimBg="0"/>
      <p:bldP spid="5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5112783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136" y="2195661"/>
            <a:ext cx="6007485" cy="363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87784" y="2511027"/>
            <a:ext cx="2898576" cy="1858764"/>
          </a:xfrm>
          <a:prstGeom prst="wedgeEllipseCallout">
            <a:avLst>
              <a:gd name="adj1" fmla="val -26815"/>
              <a:gd name="adj2" fmla="val 8718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Vergrößerung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ergibt sich als Produkt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Vergrößerungen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von Objektiv und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Okular!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660107" y="1899335"/>
            <a:ext cx="1371230" cy="592652"/>
          </a:xfrm>
          <a:prstGeom prst="wedgeEllipseCallout">
            <a:avLst>
              <a:gd name="adj1" fmla="val 84256"/>
              <a:gd name="adj2" fmla="val 10859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6840512" y="1403573"/>
            <a:ext cx="1371230" cy="592652"/>
          </a:xfrm>
          <a:prstGeom prst="wedgeEllipseCallout">
            <a:avLst>
              <a:gd name="adj1" fmla="val -25496"/>
              <a:gd name="adj2" fmla="val 13431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Okular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2810539" y="5479725"/>
            <a:ext cx="820993" cy="592652"/>
          </a:xfrm>
          <a:prstGeom prst="wedgeEllipseCallout">
            <a:avLst>
              <a:gd name="adj1" fmla="val 68158"/>
              <a:gd name="adj2" fmla="val -138909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968304" y="1603009"/>
            <a:ext cx="1743030" cy="592652"/>
          </a:xfrm>
          <a:prstGeom prst="wedgeEllipseCallout">
            <a:avLst>
              <a:gd name="adj1" fmla="val 41801"/>
              <a:gd name="adj2" fmla="val 340031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3126892" y="2555701"/>
            <a:ext cx="1371230" cy="592652"/>
          </a:xfrm>
          <a:prstGeom prst="wedgeEllipseCallout">
            <a:avLst>
              <a:gd name="adj1" fmla="val 9931"/>
              <a:gd name="adj2" fmla="val 115026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28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tiburskije\Desktop\FlippedClassroom Physik\02_Optik\07_opt_Geraete\SL_F_gross_transpa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199" y="3284072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tiburskije\Desktop\FlippedClassroom Physik\02_Optik\07_opt_Geraete\SL_F_gross_transpa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328" y="3284073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Gerade Verbindung 34"/>
          <p:cNvCxnSpPr/>
          <p:nvPr/>
        </p:nvCxnSpPr>
        <p:spPr bwMode="auto">
          <a:xfrm>
            <a:off x="17110" y="3881712"/>
            <a:ext cx="2752244" cy="111948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Pfeil nach unten 41"/>
          <p:cNvSpPr/>
          <p:nvPr/>
        </p:nvSpPr>
        <p:spPr bwMode="auto">
          <a:xfrm>
            <a:off x="2415098" y="4422309"/>
            <a:ext cx="504056" cy="154254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777154" y="5001197"/>
            <a:ext cx="21911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575816" y="4931966"/>
            <a:ext cx="3689786" cy="241787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60987" y="1115541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68555" y="2581322"/>
            <a:ext cx="1061269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" name="Textfeld 29"/>
          <p:cNvSpPr txBox="1"/>
          <p:nvPr/>
        </p:nvSpPr>
        <p:spPr>
          <a:xfrm>
            <a:off x="4896296" y="5861244"/>
            <a:ext cx="4896544" cy="11228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</a:t>
            </a:r>
            <a:r>
              <a:rPr lang="de-DE" dirty="0" smtClean="0"/>
              <a:t>Objektiv </a:t>
            </a:r>
            <a:r>
              <a:rPr lang="de-DE" dirty="0"/>
              <a:t>erzeugt </a:t>
            </a:r>
            <a:r>
              <a:rPr lang="de-DE" dirty="0" smtClean="0"/>
              <a:t>ein</a:t>
            </a:r>
            <a:r>
              <a:rPr lang="de-DE" dirty="0" smtClean="0"/>
              <a:t> reelles Zwischenbild des weit entfernten Objektes. </a:t>
            </a:r>
            <a:r>
              <a:rPr lang="de-DE" dirty="0" smtClean="0"/>
              <a:t>Von diesem kann durch das Okular ein vergrößertes, virtuelles Bild erzeugt werden!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143768" y="1720862"/>
            <a:ext cx="3600400" cy="112287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</a:t>
            </a:r>
            <a:r>
              <a:rPr lang="de-DE" b="1" dirty="0" smtClean="0">
                <a:solidFill>
                  <a:srgbClr val="FF0000"/>
                </a:solidFill>
              </a:rPr>
              <a:t>Teleskop</a:t>
            </a:r>
            <a:r>
              <a:rPr lang="de-DE" dirty="0" smtClean="0"/>
              <a:t>:</a:t>
            </a:r>
            <a:endParaRPr lang="de-DE" dirty="0" smtClean="0"/>
          </a:p>
          <a:p>
            <a:r>
              <a:rPr lang="de-DE" dirty="0" smtClean="0"/>
              <a:t>Das Teleskop hat </a:t>
            </a:r>
            <a:r>
              <a:rPr lang="de-DE" dirty="0" smtClean="0"/>
              <a:t>die Aufgabe, </a:t>
            </a:r>
            <a:r>
              <a:rPr lang="de-DE" dirty="0" smtClean="0"/>
              <a:t>Bilder </a:t>
            </a:r>
            <a:r>
              <a:rPr lang="de-DE" dirty="0" smtClean="0"/>
              <a:t>von </a:t>
            </a:r>
            <a:r>
              <a:rPr lang="de-DE" dirty="0" smtClean="0"/>
              <a:t>sehr weit entfernten Objekten </a:t>
            </a:r>
            <a:r>
              <a:rPr lang="de-DE" dirty="0" smtClean="0"/>
              <a:t>zu erzeugen.</a:t>
            </a:r>
            <a:endParaRPr lang="de-DE" dirty="0"/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1295896" y="3102243"/>
            <a:ext cx="1371230" cy="592652"/>
          </a:xfrm>
          <a:prstGeom prst="wedgeEllipseCallout">
            <a:avLst>
              <a:gd name="adj1" fmla="val 46746"/>
              <a:gd name="adj2" fmla="val 8288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4824288" y="2440297"/>
            <a:ext cx="1371230" cy="592652"/>
          </a:xfrm>
          <a:prstGeom prst="wedgeEllipseCallout">
            <a:avLst>
              <a:gd name="adj1" fmla="val -32442"/>
              <a:gd name="adj2" fmla="val 12306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Okular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8" name="AutoShape 6"/>
          <p:cNvSpPr>
            <a:spLocks noChangeArrowheads="1"/>
          </p:cNvSpPr>
          <p:nvPr/>
        </p:nvSpPr>
        <p:spPr bwMode="auto">
          <a:xfrm>
            <a:off x="1062702" y="5548250"/>
            <a:ext cx="820993" cy="592652"/>
          </a:xfrm>
          <a:prstGeom prst="wedgeEllipseCallout">
            <a:avLst>
              <a:gd name="adj1" fmla="val 134288"/>
              <a:gd name="adj2" fmla="val -74622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2777154" y="2907447"/>
            <a:ext cx="1743030" cy="592652"/>
          </a:xfrm>
          <a:prstGeom prst="wedgeEllipseCallout">
            <a:avLst>
              <a:gd name="adj1" fmla="val 28139"/>
              <a:gd name="adj2" fmla="val 22270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>
            <a:off x="-216272" y="3203773"/>
            <a:ext cx="4481874" cy="179703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Pfeil nach unten 1"/>
          <p:cNvSpPr/>
          <p:nvPr/>
        </p:nvSpPr>
        <p:spPr bwMode="auto">
          <a:xfrm>
            <a:off x="4104208" y="4461521"/>
            <a:ext cx="161394" cy="539675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 flipV="1">
            <a:off x="4176216" y="2581322"/>
            <a:ext cx="3456384" cy="241948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4968304" y="3500099"/>
            <a:ext cx="3639120" cy="15010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1315491" y="5001197"/>
            <a:ext cx="3639120" cy="15010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390473" y="1720862"/>
            <a:ext cx="2374543" cy="1362000"/>
          </a:xfrm>
          <a:prstGeom prst="wedgeEllipseCallout">
            <a:avLst>
              <a:gd name="adj1" fmla="val 64046"/>
              <a:gd name="adj2" fmla="val 4135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Zuerst wird ein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reelles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Zwischenbild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erzeugt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5" name="AutoShape 6"/>
          <p:cNvSpPr>
            <a:spLocks noChangeArrowheads="1"/>
          </p:cNvSpPr>
          <p:nvPr/>
        </p:nvSpPr>
        <p:spPr bwMode="auto">
          <a:xfrm>
            <a:off x="6480472" y="2055623"/>
            <a:ext cx="2374543" cy="1362000"/>
          </a:xfrm>
          <a:prstGeom prst="wedgeEllipseCallout">
            <a:avLst>
              <a:gd name="adj1" fmla="val 58429"/>
              <a:gd name="adj2" fmla="val 196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wird das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 </a:t>
            </a:r>
            <a:r>
              <a:rPr lang="de-DE" dirty="0" smtClean="0">
                <a:solidFill>
                  <a:srgbClr val="000000"/>
                </a:solidFill>
              </a:rPr>
              <a:t>virtuell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836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0" grpId="0" animBg="1"/>
      <p:bldP spid="17" grpId="0" animBg="1"/>
      <p:bldP spid="56" grpId="0" animBg="1"/>
      <p:bldP spid="57" grpId="0" animBg="1"/>
      <p:bldP spid="58" grpId="0" animBg="1"/>
      <p:bldP spid="59" grpId="0" animBg="1"/>
      <p:bldP spid="2" grpId="0" animBg="1"/>
      <p:bldP spid="3078" grpId="0" animBg="1"/>
      <p:bldP spid="3078" grpId="1" animBg="1"/>
      <p:bldP spid="55" grpId="0" animBg="1"/>
      <p:bldP spid="5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5112783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56136" y="2893023"/>
            <a:ext cx="6007485" cy="223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87784" y="3347789"/>
            <a:ext cx="3618656" cy="1858764"/>
          </a:xfrm>
          <a:prstGeom prst="wedgeEllipseCallout">
            <a:avLst>
              <a:gd name="adj1" fmla="val -27868"/>
              <a:gd name="adj2" fmla="val 5643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 ein weit entferntes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 nicht in die Brennweite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des Objektivs gebracht werden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kann muss ein Zwischenbild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durch das Okular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 werden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4464248" y="5130399"/>
            <a:ext cx="820993" cy="592652"/>
          </a:xfrm>
          <a:prstGeom prst="wedgeEllipseCallout">
            <a:avLst>
              <a:gd name="adj1" fmla="val 75119"/>
              <a:gd name="adj2" fmla="val -12283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6696496" y="4834073"/>
            <a:ext cx="1743030" cy="592652"/>
          </a:xfrm>
          <a:prstGeom prst="wedgeEllipseCallout">
            <a:avLst>
              <a:gd name="adj1" fmla="val -5194"/>
              <a:gd name="adj2" fmla="val -177481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Zwischenbild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2535210" y="2279643"/>
            <a:ext cx="1371230" cy="592652"/>
          </a:xfrm>
          <a:prstGeom prst="wedgeEllipseCallout">
            <a:avLst>
              <a:gd name="adj1" fmla="val 43968"/>
              <a:gd name="adj2" fmla="val 113419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080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13" grpId="0" animBg="1" autoUpdateAnimBg="0"/>
      <p:bldP spid="14" grpId="0" animBg="1" autoUpdateAnimBg="0"/>
      <p:bldP spid="1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zwei Sammellinsen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1" y="4787949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12687" y="2029269"/>
            <a:ext cx="2898576" cy="1858764"/>
          </a:xfrm>
          <a:prstGeom prst="wedgeEllipseCallout">
            <a:avLst>
              <a:gd name="adj1" fmla="val -14657"/>
              <a:gd name="adj2" fmla="val 9282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</a:t>
            </a:r>
            <a:r>
              <a:rPr lang="de-DE" dirty="0" smtClean="0">
                <a:solidFill>
                  <a:srgbClr val="000000"/>
                </a:solidFill>
              </a:rPr>
              <a:t>zum Schluss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noch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ein wenig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Mathematik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;)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5122" name="Picture 2" descr="C:\Users\tiburskije\Desktop\FlippedClassroom Physik\02_Optik\07_opt_Geraete\03_2_Linsen_Mikroskop_Teleskop\440px-Sammellinse_Skizz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589" y="1484385"/>
            <a:ext cx="3922955" cy="186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tiburskije\Desktop\FlippedClassroom Physik\02_Optik\07_opt_Geraete\03_2_Linsen_Mikroskop_Teleskop\fd33791d23e73482d07d0b5078b3515f18df6d4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3" y="2029269"/>
            <a:ext cx="2035789" cy="92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tiburskije\Desktop\FlippedClassroom Physik\02_Optik\07_opt_Geraete\03_2_Linsen_Mikroskop_Teleskop\vergroesserun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104" y="3347316"/>
            <a:ext cx="5785033" cy="161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tiburskije\Desktop\FlippedClassroom Physik\02_Optik\07_opt_Geraete\03_2_Linsen_Mikroskop_Teleskop\f8157e1d85621a9c8d2151a3d953757f7d47ea5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100" y="6003215"/>
            <a:ext cx="244827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tiburskije\Desktop\FlippedClassroom Physik\02_Optik\07_opt_Geraete\03_2_Linsen_Mikroskop_Teleskop\Mikroskop_II_Ls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640" y="5115815"/>
            <a:ext cx="4363864" cy="233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65087" y="2181669"/>
            <a:ext cx="2898576" cy="1858764"/>
          </a:xfrm>
          <a:prstGeom prst="wedgeEllipseCallout">
            <a:avLst>
              <a:gd name="adj1" fmla="val -19586"/>
              <a:gd name="adj2" fmla="val 8206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Tschüss!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Bis zum nächsten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Schuljahr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22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3078" grpId="1" animBg="1"/>
      <p:bldP spid="11" grpId="0" animBg="1" autoUpdateAnimBg="0"/>
      <p:bldP spid="11" grpId="1" animBg="1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Benutzerdefiniert</PresentationFormat>
  <Paragraphs>94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211</cp:revision>
  <cp:lastPrinted>1601-01-01T00:00:00Z</cp:lastPrinted>
  <dcterms:created xsi:type="dcterms:W3CDTF">2015-08-24T10:17:07Z</dcterms:created>
  <dcterms:modified xsi:type="dcterms:W3CDTF">2016-06-15T09:22:56Z</dcterms:modified>
</cp:coreProperties>
</file>