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sldIdLst>
    <p:sldId id="258" r:id="rId2"/>
    <p:sldId id="270" r:id="rId3"/>
    <p:sldId id="296" r:id="rId4"/>
    <p:sldId id="293" r:id="rId5"/>
    <p:sldId id="281" r:id="rId6"/>
    <p:sldId id="298" r:id="rId7"/>
    <p:sldId id="299" r:id="rId8"/>
    <p:sldId id="297" r:id="rId9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SimSun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742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46" y="-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</a:lstStyle>
          <a:p>
            <a:pPr>
              <a:defRPr/>
            </a:pPr>
            <a:fld id="{25E0FC88-9FCD-4DFE-A519-EBDB26C0E3D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84049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582B846C-95AC-4E41-8C52-508DE29EFA83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1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3B631E28-E914-4CF6-B718-EA86CD3035E9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2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83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83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582B846C-95AC-4E41-8C52-508DE29EFA83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3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582B846C-95AC-4E41-8C52-508DE29EFA83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4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582B846C-95AC-4E41-8C52-508DE29EFA83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5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582B846C-95AC-4E41-8C52-508DE29EFA83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6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582B846C-95AC-4E41-8C52-508DE29EFA83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7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>
              <a:buFont typeface="Times New Roman" pitchFamily="18" charset="0"/>
              <a:buNone/>
            </a:pPr>
            <a:fld id="{582B846C-95AC-4E41-8C52-508DE29EFA83}" type="slidenum">
              <a:rPr lang="de-DE" smtClean="0">
                <a:solidFill>
                  <a:srgbClr val="000000"/>
                </a:solidFill>
                <a:latin typeface="Times New Roman" pitchFamily="18" charset="0"/>
              </a:rPr>
              <a:pPr eaLnBrk="1">
                <a:buFont typeface="Times New Roman" pitchFamily="18" charset="0"/>
                <a:buNone/>
              </a:pPr>
              <a:t>8</a:t>
            </a:fld>
            <a:endParaRPr lang="de-DE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A43E3-8E57-48AA-ACDB-01DBE93758B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1831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04443-7938-4FDF-A24E-02CB18EF7E6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5988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663BF-4C70-4026-9E1B-3DA12D56F26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9691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C9ECE-D70C-4DB7-B8B6-06E0A1688F6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136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80278-6B3C-4261-8DEB-13F045675F0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2992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38E8A7-8D67-48B6-8CA5-20748513FF5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1892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76A0D1-6ECE-4280-9C6C-837ABF79354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534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8BC9B-9DC3-4FB6-9B64-56C71722971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2076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DF03F-9685-4037-A075-B2BE783066A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8246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ACDC9-EF04-45AE-8A61-ED3ADFEF36F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212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C18F2-AABD-4DD9-B748-CA5E69EA575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9856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BBC5F-9187-487F-A620-B0482450624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0680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das Format des Titeltextes zu bearbeiten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Klicken Sie, um die Formate des Gliederungstextes zu bearbeiten</a:t>
            </a:r>
          </a:p>
          <a:p>
            <a:pPr lvl="1"/>
            <a:r>
              <a:rPr lang="en-GB" smtClean="0"/>
              <a:t>Zweite Gliederungsebene</a:t>
            </a:r>
          </a:p>
          <a:p>
            <a:pPr lvl="2"/>
            <a:r>
              <a:rPr lang="en-GB" smtClean="0"/>
              <a:t>Dritte Gliederungsebene</a:t>
            </a:r>
          </a:p>
          <a:p>
            <a:pPr lvl="3"/>
            <a:r>
              <a:rPr lang="en-GB" smtClean="0"/>
              <a:t>Vierte Gliederungsebene</a:t>
            </a:r>
          </a:p>
          <a:p>
            <a:pPr lvl="4"/>
            <a:r>
              <a:rPr lang="en-GB" smtClean="0"/>
              <a:t>Fünfte Gliederungsebene</a:t>
            </a:r>
          </a:p>
          <a:p>
            <a:pPr lvl="4"/>
            <a:r>
              <a:rPr lang="en-GB" smtClean="0"/>
              <a:t>Sechste Gliederungsebene</a:t>
            </a:r>
          </a:p>
          <a:p>
            <a:pPr lvl="4"/>
            <a:r>
              <a:rPr lang="en-GB" smtClean="0"/>
              <a:t>Siebente Gliederungsebene</a:t>
            </a:r>
          </a:p>
          <a:p>
            <a:pPr lvl="4"/>
            <a:r>
              <a:rPr lang="en-GB" smtClean="0"/>
              <a:t>Achte Gliederungsebene</a:t>
            </a:r>
          </a:p>
          <a:p>
            <a:pPr lvl="4"/>
            <a:r>
              <a:rPr lang="en-GB" smtClean="0"/>
              <a:t>Neunte Gliederungsebene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SimSun" charset="-122"/>
              </a:defRPr>
            </a:lvl1pPr>
          </a:lstStyle>
          <a:p>
            <a:pPr>
              <a:defRPr/>
            </a:pPr>
            <a:fld id="{38D8AEE8-DFD7-43D0-BEF0-DC52F2BA0F9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SimSun" charset="-122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SimSun" charset="-122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SimSun" charset="-122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SimSun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SimSun" charset="-122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png"/><Relationship Id="rId7" Type="http://schemas.openxmlformats.org/officeDocument/2006/relationships/hyperlink" Target="https://de.wikipedia.org/wiki/Datei:Leitz_117298_frei.jp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7.jpeg"/><Relationship Id="rId5" Type="http://schemas.openxmlformats.org/officeDocument/2006/relationships/image" Target="../media/image3.png"/><Relationship Id="rId10" Type="http://schemas.openxmlformats.org/officeDocument/2006/relationships/hyperlink" Target="https://de.wikipedia.org/wiki/Datei:Spiegelteleskop.jpg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4000" smtClean="0"/>
              <a:t>Optik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733425"/>
            <a:ext cx="9070975" cy="706438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2800" dirty="0" smtClean="0"/>
              <a:t>optische Geräte mit </a:t>
            </a:r>
            <a:r>
              <a:rPr lang="de-DE" sz="2800" dirty="0" smtClean="0"/>
              <a:t>zwei Sammellinsen</a:t>
            </a:r>
            <a:endParaRPr lang="de-DE" sz="2800" dirty="0" smtClean="0"/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92" y="1432539"/>
            <a:ext cx="1041127" cy="2150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3059633" y="1432539"/>
            <a:ext cx="3387898" cy="2635330"/>
          </a:xfrm>
          <a:prstGeom prst="wedgeEllipseCallout">
            <a:avLst>
              <a:gd name="adj1" fmla="val -100424"/>
              <a:gd name="adj2" fmla="val -31040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Als optischen Geräte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bezeichnen wir alle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Geräte mit Linsen,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aber mit dem </a:t>
            </a:r>
            <a:r>
              <a:rPr lang="de-DE" b="1" dirty="0" smtClean="0">
                <a:solidFill>
                  <a:srgbClr val="000000"/>
                </a:solidFill>
              </a:rPr>
              <a:t>Mikroskop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und dem </a:t>
            </a:r>
            <a:r>
              <a:rPr lang="de-DE" b="1" dirty="0" smtClean="0">
                <a:solidFill>
                  <a:srgbClr val="000000"/>
                </a:solidFill>
              </a:rPr>
              <a:t>Teleskop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 wir‘s erst richtig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interessant!</a:t>
            </a: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15" name="Picture 2" descr="E:\_Faecher\01_Physik\06\Optik\Courselet_Sammellinse_opt_Geraete\Teleskop_02_Ls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3" y="5909332"/>
            <a:ext cx="4393927" cy="1234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E:\_Faecher\01_Physik\06\Optik\Courselet_Sammellinse_opt_Geraete\Mikroskop_0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272" y="4905263"/>
            <a:ext cx="3321149" cy="2008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3972" y="1490886"/>
            <a:ext cx="1866900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 descr="https://upload.wikimedia.org/wikipedia/commons/9/99/Leitz_117298_frei.jpg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504" y="1763613"/>
            <a:ext cx="140017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623666" y="5253747"/>
            <a:ext cx="1561307" cy="189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4" descr="https://upload.wikimedia.org/wikipedia/commons/thumb/2/2b/Spiegelteleskop.jpg/220px-Spiegelteleskop.jpg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9952" y="3425104"/>
            <a:ext cx="2095500" cy="186690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tiburskije\Desktop\FlippedClassroom Physik\02_Optik\06_Brechung\SL_F_klei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4" y="4474740"/>
            <a:ext cx="7115175" cy="225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tiburskije\Desktop\FlippedClassroom Physik\02_Optik\06_Brechung\SL_F_gros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4" y="1547589"/>
            <a:ext cx="7134225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57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4000" smtClean="0"/>
              <a:t>Optik</a:t>
            </a:r>
          </a:p>
        </p:txBody>
      </p:sp>
      <p:sp>
        <p:nvSpPr>
          <p:cNvPr id="49158" name="Rectangle 2"/>
          <p:cNvSpPr txBox="1">
            <a:spLocks noChangeArrowheads="1"/>
          </p:cNvSpPr>
          <p:nvPr/>
        </p:nvSpPr>
        <p:spPr bwMode="auto">
          <a:xfrm>
            <a:off x="539750" y="733425"/>
            <a:ext cx="9070975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 anchor="ctr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charset="0"/>
                <a:ea typeface="SimSun" pitchFamily="2" charset="-122"/>
              </a:defRPr>
            </a:lvl9pPr>
          </a:lstStyle>
          <a:p>
            <a:pPr algn="ctr" eaLnBrk="1"/>
            <a:r>
              <a:rPr lang="de-DE" sz="2800" dirty="0"/>
              <a:t>optische Geräte mit zwei Sammellinsen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19" y="5004493"/>
            <a:ext cx="1365250" cy="2395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5" name="Gerade Verbindung 24"/>
          <p:cNvCxnSpPr/>
          <p:nvPr/>
        </p:nvCxnSpPr>
        <p:spPr bwMode="auto">
          <a:xfrm>
            <a:off x="1151880" y="2685826"/>
            <a:ext cx="3847334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26"/>
          <p:cNvCxnSpPr/>
          <p:nvPr/>
        </p:nvCxnSpPr>
        <p:spPr bwMode="auto">
          <a:xfrm>
            <a:off x="1151880" y="1951856"/>
            <a:ext cx="3847334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Gerade Verbindung 27"/>
          <p:cNvCxnSpPr/>
          <p:nvPr/>
        </p:nvCxnSpPr>
        <p:spPr bwMode="auto">
          <a:xfrm>
            <a:off x="1151880" y="2311896"/>
            <a:ext cx="3847334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 Verbindung 28"/>
          <p:cNvCxnSpPr/>
          <p:nvPr/>
        </p:nvCxnSpPr>
        <p:spPr bwMode="auto">
          <a:xfrm>
            <a:off x="1151880" y="3031976"/>
            <a:ext cx="3847334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Gerade Verbindung 29"/>
          <p:cNvCxnSpPr/>
          <p:nvPr/>
        </p:nvCxnSpPr>
        <p:spPr bwMode="auto">
          <a:xfrm>
            <a:off x="1151880" y="3392016"/>
            <a:ext cx="3847334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Gerade Verbindung 30"/>
          <p:cNvCxnSpPr/>
          <p:nvPr/>
        </p:nvCxnSpPr>
        <p:spPr bwMode="auto">
          <a:xfrm>
            <a:off x="4999214" y="1951856"/>
            <a:ext cx="3569490" cy="187220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Gerade Verbindung 31"/>
          <p:cNvCxnSpPr/>
          <p:nvPr/>
        </p:nvCxnSpPr>
        <p:spPr bwMode="auto">
          <a:xfrm>
            <a:off x="4999214" y="2311896"/>
            <a:ext cx="3569490" cy="936104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Gerade Verbindung 33"/>
          <p:cNvCxnSpPr/>
          <p:nvPr/>
        </p:nvCxnSpPr>
        <p:spPr bwMode="auto">
          <a:xfrm>
            <a:off x="4999214" y="2685826"/>
            <a:ext cx="3847334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Gerade Verbindung 34"/>
          <p:cNvCxnSpPr/>
          <p:nvPr/>
        </p:nvCxnSpPr>
        <p:spPr bwMode="auto">
          <a:xfrm flipV="1">
            <a:off x="4999214" y="2167880"/>
            <a:ext cx="3497482" cy="864096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Gerade Verbindung 36"/>
          <p:cNvCxnSpPr/>
          <p:nvPr/>
        </p:nvCxnSpPr>
        <p:spPr bwMode="auto">
          <a:xfrm flipV="1">
            <a:off x="4999214" y="1591816"/>
            <a:ext cx="3569490" cy="180020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Gerade Verbindung 39"/>
          <p:cNvCxnSpPr/>
          <p:nvPr/>
        </p:nvCxnSpPr>
        <p:spPr bwMode="auto">
          <a:xfrm>
            <a:off x="1151880" y="5593927"/>
            <a:ext cx="3847334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Gerade Verbindung 40"/>
          <p:cNvCxnSpPr/>
          <p:nvPr/>
        </p:nvCxnSpPr>
        <p:spPr bwMode="auto">
          <a:xfrm>
            <a:off x="1151880" y="4859957"/>
            <a:ext cx="3847334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Gerade Verbindung 41"/>
          <p:cNvCxnSpPr/>
          <p:nvPr/>
        </p:nvCxnSpPr>
        <p:spPr bwMode="auto">
          <a:xfrm>
            <a:off x="1151880" y="5219997"/>
            <a:ext cx="3847334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Gerade Verbindung 42"/>
          <p:cNvCxnSpPr/>
          <p:nvPr/>
        </p:nvCxnSpPr>
        <p:spPr bwMode="auto">
          <a:xfrm>
            <a:off x="1151880" y="5940077"/>
            <a:ext cx="3847334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Gerade Verbindung 43"/>
          <p:cNvCxnSpPr/>
          <p:nvPr/>
        </p:nvCxnSpPr>
        <p:spPr bwMode="auto">
          <a:xfrm>
            <a:off x="1151880" y="6300117"/>
            <a:ext cx="3847334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" name="Gruppieren 10"/>
          <p:cNvGrpSpPr/>
          <p:nvPr/>
        </p:nvGrpSpPr>
        <p:grpSpPr>
          <a:xfrm>
            <a:off x="5040312" y="4499917"/>
            <a:ext cx="2376264" cy="2232248"/>
            <a:chOff x="5040312" y="4499917"/>
            <a:chExt cx="3847334" cy="2232248"/>
          </a:xfrm>
        </p:grpSpPr>
        <p:cxnSp>
          <p:nvCxnSpPr>
            <p:cNvPr id="45" name="Gerade Verbindung 44"/>
            <p:cNvCxnSpPr/>
            <p:nvPr/>
          </p:nvCxnSpPr>
          <p:spPr bwMode="auto">
            <a:xfrm>
              <a:off x="5040312" y="4859957"/>
              <a:ext cx="3569490" cy="187220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Gerade Verbindung 45"/>
            <p:cNvCxnSpPr/>
            <p:nvPr/>
          </p:nvCxnSpPr>
          <p:spPr bwMode="auto">
            <a:xfrm>
              <a:off x="5040312" y="5219997"/>
              <a:ext cx="3569490" cy="936104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Gerade Verbindung 46"/>
            <p:cNvCxnSpPr/>
            <p:nvPr/>
          </p:nvCxnSpPr>
          <p:spPr bwMode="auto">
            <a:xfrm>
              <a:off x="5040312" y="5593927"/>
              <a:ext cx="3847334" cy="0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8" name="Gerade Verbindung 47"/>
            <p:cNvCxnSpPr/>
            <p:nvPr/>
          </p:nvCxnSpPr>
          <p:spPr bwMode="auto">
            <a:xfrm flipV="1">
              <a:off x="5040312" y="5075981"/>
              <a:ext cx="3497482" cy="864096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9" name="Gerade Verbindung 48"/>
            <p:cNvCxnSpPr/>
            <p:nvPr/>
          </p:nvCxnSpPr>
          <p:spPr bwMode="auto">
            <a:xfrm flipV="1">
              <a:off x="5040312" y="4499917"/>
              <a:ext cx="3569490" cy="1800200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1402100" y="3591693"/>
            <a:ext cx="3134156" cy="1052240"/>
          </a:xfrm>
          <a:prstGeom prst="wedgeEllipseCallout">
            <a:avLst>
              <a:gd name="adj1" fmla="val -62082"/>
              <a:gd name="adj2" fmla="val 122798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Auch diese Geräte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arbeiten mit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Sammellinsen!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2" name="Geschweifte Klammer links 11"/>
          <p:cNvSpPr/>
          <p:nvPr/>
        </p:nvSpPr>
        <p:spPr bwMode="auto">
          <a:xfrm rot="5400000">
            <a:off x="5552741" y="1830102"/>
            <a:ext cx="342038" cy="1369409"/>
          </a:xfrm>
          <a:prstGeom prst="leftBrac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52" name="Geschweifte Klammer links 51"/>
          <p:cNvSpPr/>
          <p:nvPr/>
        </p:nvSpPr>
        <p:spPr bwMode="auto">
          <a:xfrm rot="5400000">
            <a:off x="5301341" y="4976970"/>
            <a:ext cx="342038" cy="864095"/>
          </a:xfrm>
          <a:prstGeom prst="leftBrac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5112320" y="1993819"/>
            <a:ext cx="1338828" cy="3499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solidFill>
                  <a:srgbClr val="C00000"/>
                </a:solidFill>
              </a:rPr>
              <a:t>Brennweite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54" name="Rechteck 53"/>
          <p:cNvSpPr/>
          <p:nvPr/>
        </p:nvSpPr>
        <p:spPr>
          <a:xfrm>
            <a:off x="4824288" y="4859957"/>
            <a:ext cx="1338828" cy="3499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smtClean="0">
                <a:solidFill>
                  <a:srgbClr val="C00000"/>
                </a:solidFill>
              </a:rPr>
              <a:t>Brennweite</a:t>
            </a:r>
            <a:endParaRPr lang="de-DE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2880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  <p:bldP spid="12" grpId="0" animBg="1"/>
      <p:bldP spid="52" grpId="0" animBg="1"/>
      <p:bldP spid="13" grpId="0"/>
      <p:bldP spid="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1842" y="1835621"/>
            <a:ext cx="8601070" cy="4591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4000" smtClean="0"/>
              <a:t>Optik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733425"/>
            <a:ext cx="9070975" cy="706438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2800" dirty="0"/>
              <a:t>optische Geräte mit zwei Sammellinsen</a:t>
            </a: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76" y="4962708"/>
            <a:ext cx="1041127" cy="2150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1079872" y="3867695"/>
            <a:ext cx="2898576" cy="1858764"/>
          </a:xfrm>
          <a:prstGeom prst="wedgeEllipseCallout">
            <a:avLst>
              <a:gd name="adj1" fmla="val -49161"/>
              <a:gd name="adj2" fmla="val 30816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Man muss also die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Bildentstehung an der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Sammellinse verstanden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haben</a:t>
            </a:r>
            <a:r>
              <a:rPr lang="de-DE" dirty="0" smtClean="0">
                <a:solidFill>
                  <a:srgbClr val="000000"/>
                </a:solidFill>
              </a:rPr>
              <a:t>!</a:t>
            </a:r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1538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uppieren 38"/>
          <p:cNvGrpSpPr/>
          <p:nvPr/>
        </p:nvGrpSpPr>
        <p:grpSpPr>
          <a:xfrm>
            <a:off x="2520032" y="2250275"/>
            <a:ext cx="7490469" cy="4121850"/>
            <a:chOff x="1151880" y="2412826"/>
            <a:chExt cx="7490469" cy="3565895"/>
          </a:xfrm>
        </p:grpSpPr>
        <p:pic>
          <p:nvPicPr>
            <p:cNvPr id="41" name="Picture 2" descr="C:\Users\tiburskije\Desktop\FlippedClassroom Physik\02_Optik\06_Brechung\SL_F_gross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8124" y="3087538"/>
              <a:ext cx="7134225" cy="2276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2" name="Pfeil nach unten 41"/>
            <p:cNvSpPr/>
            <p:nvPr/>
          </p:nvSpPr>
          <p:spPr bwMode="auto">
            <a:xfrm rot="10800000">
              <a:off x="3465385" y="3491805"/>
              <a:ext cx="504056" cy="1391941"/>
            </a:xfrm>
            <a:prstGeom prst="down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SimSun" charset="-122"/>
              </a:endParaRPr>
            </a:p>
          </p:txBody>
        </p:sp>
        <p:cxnSp>
          <p:nvCxnSpPr>
            <p:cNvPr id="43" name="Gerade Verbindung 42"/>
            <p:cNvCxnSpPr/>
            <p:nvPr/>
          </p:nvCxnSpPr>
          <p:spPr bwMode="auto">
            <a:xfrm>
              <a:off x="1151880" y="3851845"/>
              <a:ext cx="3847334" cy="0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Gerade Verbindung 43"/>
            <p:cNvCxnSpPr/>
            <p:nvPr/>
          </p:nvCxnSpPr>
          <p:spPr bwMode="auto">
            <a:xfrm>
              <a:off x="1151880" y="4571925"/>
              <a:ext cx="3847334" cy="0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" name="Gerade Verbindung 44"/>
            <p:cNvCxnSpPr/>
            <p:nvPr/>
          </p:nvCxnSpPr>
          <p:spPr bwMode="auto">
            <a:xfrm>
              <a:off x="4999214" y="3851845"/>
              <a:ext cx="3569490" cy="936104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Gerade Verbindung 45"/>
            <p:cNvCxnSpPr/>
            <p:nvPr/>
          </p:nvCxnSpPr>
          <p:spPr bwMode="auto">
            <a:xfrm flipV="1">
              <a:off x="4999214" y="3707829"/>
              <a:ext cx="3497482" cy="864096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8" name="Gerade Verbindung 47"/>
            <p:cNvCxnSpPr/>
            <p:nvPr/>
          </p:nvCxnSpPr>
          <p:spPr bwMode="auto">
            <a:xfrm>
              <a:off x="1429724" y="2915741"/>
              <a:ext cx="3569490" cy="936104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9" name="Gerade Verbindung 48"/>
            <p:cNvCxnSpPr/>
            <p:nvPr/>
          </p:nvCxnSpPr>
          <p:spPr bwMode="auto">
            <a:xfrm flipV="1">
              <a:off x="1501732" y="4571925"/>
              <a:ext cx="3497482" cy="864096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" name="Gerade Verbindung 50"/>
            <p:cNvCxnSpPr/>
            <p:nvPr/>
          </p:nvCxnSpPr>
          <p:spPr bwMode="auto">
            <a:xfrm>
              <a:off x="4323604" y="3851845"/>
              <a:ext cx="3569490" cy="1944216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Gerade Verbindung 51"/>
            <p:cNvCxnSpPr/>
            <p:nvPr/>
          </p:nvCxnSpPr>
          <p:spPr bwMode="auto">
            <a:xfrm>
              <a:off x="1727944" y="2412826"/>
              <a:ext cx="2592288" cy="1439019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Gerade Verbindung 52"/>
            <p:cNvCxnSpPr/>
            <p:nvPr/>
          </p:nvCxnSpPr>
          <p:spPr bwMode="auto">
            <a:xfrm flipV="1">
              <a:off x="4320232" y="3203773"/>
              <a:ext cx="2520280" cy="1391505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Gerade Verbindung 53"/>
            <p:cNvCxnSpPr/>
            <p:nvPr/>
          </p:nvCxnSpPr>
          <p:spPr bwMode="auto">
            <a:xfrm flipV="1">
              <a:off x="1775990" y="4587216"/>
              <a:ext cx="2520280" cy="1391505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rgbClr val="FFC000"/>
              </a:solidFill>
              <a:prstDash val="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4000" smtClean="0"/>
              <a:t>Optik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60987" y="1115541"/>
            <a:ext cx="9070975" cy="706438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2800" dirty="0"/>
              <a:t>optische Geräte mit zwei Sammellinsen</a:t>
            </a: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37" y="5173397"/>
            <a:ext cx="1041127" cy="2150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" name="Textfeld 29"/>
          <p:cNvSpPr txBox="1"/>
          <p:nvPr/>
        </p:nvSpPr>
        <p:spPr>
          <a:xfrm>
            <a:off x="5040312" y="6226968"/>
            <a:ext cx="4268005" cy="86523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Das </a:t>
            </a:r>
            <a:r>
              <a:rPr lang="de-DE" dirty="0" smtClean="0"/>
              <a:t>Objektiv </a:t>
            </a:r>
            <a:r>
              <a:rPr lang="de-DE" dirty="0"/>
              <a:t>erzeugt ein </a:t>
            </a:r>
            <a:r>
              <a:rPr lang="de-DE" dirty="0" smtClean="0"/>
              <a:t>vergrößertes, reelles Zwischenbild. </a:t>
            </a:r>
            <a:r>
              <a:rPr lang="de-DE" dirty="0" smtClean="0"/>
              <a:t>Dieses wird durch das Okular ein zweites mal vergrößert!</a:t>
            </a:r>
            <a:endParaRPr lang="de-DE" dirty="0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1872282" y="5106433"/>
            <a:ext cx="2374543" cy="1362000"/>
          </a:xfrm>
          <a:prstGeom prst="wedgeEllipseCallout">
            <a:avLst>
              <a:gd name="adj1" fmla="val -85977"/>
              <a:gd name="adj2" fmla="val -10396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Zuerst wird ein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vergrößertes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Zwischenbild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erzeugt</a:t>
            </a:r>
            <a:r>
              <a:rPr lang="de-DE" dirty="0" smtClean="0">
                <a:solidFill>
                  <a:srgbClr val="000000"/>
                </a:solidFill>
              </a:rPr>
              <a:t>!</a:t>
            </a:r>
            <a:endParaRPr lang="de-DE" dirty="0">
              <a:solidFill>
                <a:srgbClr val="000000"/>
              </a:solidFill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437839" y="3662119"/>
            <a:ext cx="6470952" cy="1306582"/>
            <a:chOff x="-648320" y="2915741"/>
            <a:chExt cx="10728945" cy="2808312"/>
          </a:xfrm>
        </p:grpSpPr>
        <p:pic>
          <p:nvPicPr>
            <p:cNvPr id="31" name="Picture 2" descr="C:\Users\tiburskije\Desktop\FlippedClassroom Physik\02_Optik\06_Brechung\SL_F_gross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92076" y="3087538"/>
              <a:ext cx="7134225" cy="22764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34" name="Gerade Verbindung 33"/>
            <p:cNvCxnSpPr/>
            <p:nvPr/>
          </p:nvCxnSpPr>
          <p:spPr bwMode="auto">
            <a:xfrm>
              <a:off x="-648320" y="3851845"/>
              <a:ext cx="3847334" cy="0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Gerade Verbindung 34"/>
            <p:cNvCxnSpPr/>
            <p:nvPr/>
          </p:nvCxnSpPr>
          <p:spPr bwMode="auto">
            <a:xfrm>
              <a:off x="-648320" y="4571925"/>
              <a:ext cx="3847334" cy="0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Gerade Verbindung 37"/>
            <p:cNvCxnSpPr/>
            <p:nvPr/>
          </p:nvCxnSpPr>
          <p:spPr bwMode="auto">
            <a:xfrm>
              <a:off x="3199014" y="3851845"/>
              <a:ext cx="6881611" cy="1872208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Gerade Verbindung 39"/>
            <p:cNvCxnSpPr/>
            <p:nvPr/>
          </p:nvCxnSpPr>
          <p:spPr bwMode="auto">
            <a:xfrm flipV="1">
              <a:off x="3199014" y="2915741"/>
              <a:ext cx="6881611" cy="1656184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Gerade Verbindung 46"/>
            <p:cNvCxnSpPr/>
            <p:nvPr/>
          </p:nvCxnSpPr>
          <p:spPr bwMode="auto">
            <a:xfrm>
              <a:off x="1223888" y="3865735"/>
              <a:ext cx="8784976" cy="1642294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Gerade Verbindung 49"/>
            <p:cNvCxnSpPr/>
            <p:nvPr/>
          </p:nvCxnSpPr>
          <p:spPr bwMode="auto">
            <a:xfrm flipV="1">
              <a:off x="1223888" y="3087538"/>
              <a:ext cx="8784976" cy="1473951"/>
            </a:xfrm>
            <a:prstGeom prst="line">
              <a:avLst/>
            </a:prstGeom>
            <a:solidFill>
              <a:srgbClr val="00B8FF"/>
            </a:solidFill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" name="Pfeil nach unten 1"/>
            <p:cNvSpPr/>
            <p:nvPr/>
          </p:nvSpPr>
          <p:spPr bwMode="auto">
            <a:xfrm rot="10800000">
              <a:off x="7818391" y="3478301"/>
              <a:ext cx="504055" cy="1645570"/>
            </a:xfrm>
            <a:prstGeom prst="down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SimSun" charset="-122"/>
              </a:endParaRPr>
            </a:p>
          </p:txBody>
        </p:sp>
        <p:sp>
          <p:nvSpPr>
            <p:cNvPr id="8" name="Pfeil nach unten 7"/>
            <p:cNvSpPr/>
            <p:nvPr/>
          </p:nvSpPr>
          <p:spPr bwMode="auto">
            <a:xfrm>
              <a:off x="1083245" y="3865735"/>
              <a:ext cx="281285" cy="720080"/>
            </a:xfrm>
            <a:prstGeom prst="downArrow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de-DE" sz="1800" b="0" i="0" u="none" strike="noStrike" cap="none" normalizeH="0" baseline="0" smtClean="0">
                <a:ln>
                  <a:noFill/>
                </a:ln>
                <a:effectLst/>
                <a:latin typeface="Arial" charset="0"/>
                <a:ea typeface="SimSun" charset="-122"/>
              </a:endParaRPr>
            </a:p>
          </p:txBody>
        </p:sp>
      </p:grpSp>
      <p:sp>
        <p:nvSpPr>
          <p:cNvPr id="17" name="Textfeld 16"/>
          <p:cNvSpPr txBox="1"/>
          <p:nvPr/>
        </p:nvSpPr>
        <p:spPr>
          <a:xfrm>
            <a:off x="215776" y="1910078"/>
            <a:ext cx="3600400" cy="1122871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Das </a:t>
            </a:r>
            <a:r>
              <a:rPr lang="de-DE" b="1" dirty="0" smtClean="0">
                <a:solidFill>
                  <a:srgbClr val="FF0000"/>
                </a:solidFill>
              </a:rPr>
              <a:t>Mikroskop</a:t>
            </a:r>
            <a:r>
              <a:rPr lang="de-DE" dirty="0" smtClean="0"/>
              <a:t>:</a:t>
            </a:r>
            <a:endParaRPr lang="de-DE" dirty="0" smtClean="0"/>
          </a:p>
          <a:p>
            <a:r>
              <a:rPr lang="de-DE" dirty="0" smtClean="0"/>
              <a:t>Das Mikroskop hat </a:t>
            </a:r>
            <a:r>
              <a:rPr lang="de-DE" dirty="0" smtClean="0"/>
              <a:t>die Aufgabe, </a:t>
            </a:r>
            <a:r>
              <a:rPr lang="de-DE" dirty="0" smtClean="0"/>
              <a:t>sehr stark vergrößerte Bilder </a:t>
            </a:r>
            <a:r>
              <a:rPr lang="de-DE" dirty="0" smtClean="0"/>
              <a:t>von Objekten zu erzeugen.</a:t>
            </a:r>
            <a:endParaRPr lang="de-DE" dirty="0"/>
          </a:p>
        </p:txBody>
      </p:sp>
      <p:sp>
        <p:nvSpPr>
          <p:cNvPr id="55" name="AutoShape 6"/>
          <p:cNvSpPr>
            <a:spLocks noChangeArrowheads="1"/>
          </p:cNvSpPr>
          <p:nvPr/>
        </p:nvSpPr>
        <p:spPr bwMode="auto">
          <a:xfrm>
            <a:off x="2024682" y="5258833"/>
            <a:ext cx="2374543" cy="1362000"/>
          </a:xfrm>
          <a:prstGeom prst="wedgeEllipseCallout">
            <a:avLst>
              <a:gd name="adj1" fmla="val -90791"/>
              <a:gd name="adj2" fmla="val -21585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Dann wird das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Zwischenbild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nochmals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vergrößert</a:t>
            </a:r>
            <a:r>
              <a:rPr lang="de-DE" dirty="0" smtClean="0">
                <a:solidFill>
                  <a:srgbClr val="000000"/>
                </a:solidFill>
              </a:rPr>
              <a:t>!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6" name="AutoShape 6"/>
          <p:cNvSpPr>
            <a:spLocks noChangeArrowheads="1"/>
          </p:cNvSpPr>
          <p:nvPr/>
        </p:nvSpPr>
        <p:spPr bwMode="auto">
          <a:xfrm>
            <a:off x="1339067" y="3102243"/>
            <a:ext cx="1371230" cy="592652"/>
          </a:xfrm>
          <a:prstGeom prst="wedgeEllipseCallout">
            <a:avLst>
              <a:gd name="adj1" fmla="val 46746"/>
              <a:gd name="adj2" fmla="val 82882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Objektiv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7" name="AutoShape 6"/>
          <p:cNvSpPr>
            <a:spLocks noChangeArrowheads="1"/>
          </p:cNvSpPr>
          <p:nvPr/>
        </p:nvSpPr>
        <p:spPr bwMode="auto">
          <a:xfrm>
            <a:off x="6223176" y="2250275"/>
            <a:ext cx="1371230" cy="592652"/>
          </a:xfrm>
          <a:prstGeom prst="wedgeEllipseCallout">
            <a:avLst>
              <a:gd name="adj1" fmla="val -32442"/>
              <a:gd name="adj2" fmla="val 123062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Okular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8" name="AutoShape 6"/>
          <p:cNvSpPr>
            <a:spLocks noChangeArrowheads="1"/>
          </p:cNvSpPr>
          <p:nvPr/>
        </p:nvSpPr>
        <p:spPr bwMode="auto">
          <a:xfrm>
            <a:off x="4813854" y="5429624"/>
            <a:ext cx="820993" cy="592652"/>
          </a:xfrm>
          <a:prstGeom prst="wedgeEllipseCallout">
            <a:avLst>
              <a:gd name="adj1" fmla="val -18856"/>
              <a:gd name="adj2" fmla="val -145338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Bild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9" name="AutoShape 6"/>
          <p:cNvSpPr>
            <a:spLocks noChangeArrowheads="1"/>
          </p:cNvSpPr>
          <p:nvPr/>
        </p:nvSpPr>
        <p:spPr bwMode="auto">
          <a:xfrm>
            <a:off x="4352835" y="2458188"/>
            <a:ext cx="1743030" cy="592652"/>
          </a:xfrm>
          <a:prstGeom prst="wedgeEllipseCallout">
            <a:avLst>
              <a:gd name="adj1" fmla="val 28139"/>
              <a:gd name="adj2" fmla="val 22270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Zwischenbild</a:t>
            </a:r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8207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078" grpId="0" animBg="1" autoUpdateAnimBg="0"/>
      <p:bldP spid="3078" grpId="1" animBg="1"/>
      <p:bldP spid="17" grpId="0" animBg="1"/>
      <p:bldP spid="55" grpId="0" animBg="1" autoUpdateAnimBg="0"/>
      <p:bldP spid="55" grpId="1" animBg="1"/>
      <p:bldP spid="56" grpId="0" animBg="1" autoUpdateAnimBg="0"/>
      <p:bldP spid="57" grpId="0" animBg="1" autoUpdateAnimBg="0"/>
      <p:bldP spid="58" grpId="0" animBg="1" autoUpdateAnimBg="0"/>
      <p:bldP spid="59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4000" smtClean="0"/>
              <a:t>Optik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733425"/>
            <a:ext cx="9070975" cy="706438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2800" dirty="0"/>
              <a:t>optische Geräte mit zwei Sammellinsen</a:t>
            </a: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76" y="5112783"/>
            <a:ext cx="1041127" cy="2150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136" y="2195661"/>
            <a:ext cx="6007485" cy="363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287784" y="2511027"/>
            <a:ext cx="2898576" cy="1858764"/>
          </a:xfrm>
          <a:prstGeom prst="wedgeEllipseCallout">
            <a:avLst>
              <a:gd name="adj1" fmla="val -26815"/>
              <a:gd name="adj2" fmla="val 87185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Die Vergrößerung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ergibt sich als Produkt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der Vergrößerungen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von Objektiv und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Okular!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3660107" y="1899335"/>
            <a:ext cx="1371230" cy="592652"/>
          </a:xfrm>
          <a:prstGeom prst="wedgeEllipseCallout">
            <a:avLst>
              <a:gd name="adj1" fmla="val 84256"/>
              <a:gd name="adj2" fmla="val 10859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Objektiv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6840512" y="1403573"/>
            <a:ext cx="1371230" cy="592652"/>
          </a:xfrm>
          <a:prstGeom prst="wedgeEllipseCallout">
            <a:avLst>
              <a:gd name="adj1" fmla="val -25496"/>
              <a:gd name="adj2" fmla="val 134312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Okular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2810539" y="5479725"/>
            <a:ext cx="820993" cy="592652"/>
          </a:xfrm>
          <a:prstGeom prst="wedgeEllipseCallout">
            <a:avLst>
              <a:gd name="adj1" fmla="val 68158"/>
              <a:gd name="adj2" fmla="val -138909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Bild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auto">
          <a:xfrm>
            <a:off x="4968304" y="1603009"/>
            <a:ext cx="1743030" cy="592652"/>
          </a:xfrm>
          <a:prstGeom prst="wedgeEllipseCallout">
            <a:avLst>
              <a:gd name="adj1" fmla="val 41801"/>
              <a:gd name="adj2" fmla="val 340031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Zwischenbild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auto">
          <a:xfrm>
            <a:off x="3126892" y="2555701"/>
            <a:ext cx="1371230" cy="592652"/>
          </a:xfrm>
          <a:prstGeom prst="wedgeEllipseCallout">
            <a:avLst>
              <a:gd name="adj1" fmla="val 9931"/>
              <a:gd name="adj2" fmla="val 115026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Objekt</a:t>
            </a:r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3281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 autoUpdateAnimBg="0"/>
      <p:bldP spid="11" grpId="0" animBg="1" autoUpdateAnimBg="0"/>
      <p:bldP spid="12" grpId="0" animBg="1" autoUpdateAnimBg="0"/>
      <p:bldP spid="13" grpId="0" animBg="1" autoUpdateAnimBg="0"/>
      <p:bldP spid="14" grpId="0" animBg="1" autoUpdateAnimBg="0"/>
      <p:bldP spid="15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tiburskije\Desktop\FlippedClassroom Physik\02_Optik\07_opt_Geraete\SL_F_gross_transparen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199" y="3284072"/>
            <a:ext cx="7134225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3" descr="C:\Users\tiburskije\Desktop\FlippedClassroom Physik\02_Optik\07_opt_Geraete\SL_F_gross_transparen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0328" y="3284073"/>
            <a:ext cx="7134225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5" name="Gerade Verbindung 34"/>
          <p:cNvCxnSpPr/>
          <p:nvPr/>
        </p:nvCxnSpPr>
        <p:spPr bwMode="auto">
          <a:xfrm>
            <a:off x="17110" y="3881712"/>
            <a:ext cx="2752244" cy="1119485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Pfeil nach unten 41"/>
          <p:cNvSpPr/>
          <p:nvPr/>
        </p:nvSpPr>
        <p:spPr bwMode="auto">
          <a:xfrm>
            <a:off x="2415098" y="4422309"/>
            <a:ext cx="504056" cy="1542549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cxnSp>
        <p:nvCxnSpPr>
          <p:cNvPr id="44" name="Gerade Verbindung 43"/>
          <p:cNvCxnSpPr/>
          <p:nvPr/>
        </p:nvCxnSpPr>
        <p:spPr bwMode="auto">
          <a:xfrm>
            <a:off x="2777154" y="5001197"/>
            <a:ext cx="2191150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Gerade Verbindung 53"/>
          <p:cNvCxnSpPr/>
          <p:nvPr/>
        </p:nvCxnSpPr>
        <p:spPr bwMode="auto">
          <a:xfrm flipV="1">
            <a:off x="575816" y="4931966"/>
            <a:ext cx="3689786" cy="2417873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4000" smtClean="0"/>
              <a:t>Optik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60987" y="1115541"/>
            <a:ext cx="9070975" cy="706438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2800" dirty="0"/>
              <a:t>optische Geräte mit zwei Sammellinsen</a:t>
            </a: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968555" y="2581322"/>
            <a:ext cx="1061269" cy="2150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" name="Textfeld 29"/>
          <p:cNvSpPr txBox="1"/>
          <p:nvPr/>
        </p:nvSpPr>
        <p:spPr>
          <a:xfrm>
            <a:off x="4896296" y="5861244"/>
            <a:ext cx="4896544" cy="1122871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Das </a:t>
            </a:r>
            <a:r>
              <a:rPr lang="de-DE" dirty="0" smtClean="0"/>
              <a:t>Objektiv </a:t>
            </a:r>
            <a:r>
              <a:rPr lang="de-DE" dirty="0"/>
              <a:t>erzeugt </a:t>
            </a:r>
            <a:r>
              <a:rPr lang="de-DE" dirty="0" smtClean="0"/>
              <a:t>ein</a:t>
            </a:r>
            <a:r>
              <a:rPr lang="de-DE" dirty="0" smtClean="0"/>
              <a:t> reelles Zwischenbild des weit entfernten Objektes. </a:t>
            </a:r>
            <a:r>
              <a:rPr lang="de-DE" dirty="0" smtClean="0"/>
              <a:t>Von diesem kann durch das Okular ein vergrößertes, virtuelles Bild erzeugt werden!</a:t>
            </a:r>
            <a:endParaRPr lang="de-DE" dirty="0"/>
          </a:p>
        </p:txBody>
      </p:sp>
      <p:sp>
        <p:nvSpPr>
          <p:cNvPr id="17" name="Textfeld 16"/>
          <p:cNvSpPr txBox="1"/>
          <p:nvPr/>
        </p:nvSpPr>
        <p:spPr>
          <a:xfrm>
            <a:off x="143768" y="1720862"/>
            <a:ext cx="3600400" cy="1122871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 smtClean="0"/>
              <a:t>Das </a:t>
            </a:r>
            <a:r>
              <a:rPr lang="de-DE" b="1" dirty="0" smtClean="0">
                <a:solidFill>
                  <a:srgbClr val="FF0000"/>
                </a:solidFill>
              </a:rPr>
              <a:t>Teleskop</a:t>
            </a:r>
            <a:r>
              <a:rPr lang="de-DE" dirty="0" smtClean="0"/>
              <a:t>:</a:t>
            </a:r>
            <a:endParaRPr lang="de-DE" dirty="0" smtClean="0"/>
          </a:p>
          <a:p>
            <a:r>
              <a:rPr lang="de-DE" dirty="0" smtClean="0"/>
              <a:t>Das Teleskop hat </a:t>
            </a:r>
            <a:r>
              <a:rPr lang="de-DE" dirty="0" smtClean="0"/>
              <a:t>die Aufgabe, </a:t>
            </a:r>
            <a:r>
              <a:rPr lang="de-DE" dirty="0" smtClean="0"/>
              <a:t>Bilder </a:t>
            </a:r>
            <a:r>
              <a:rPr lang="de-DE" dirty="0" smtClean="0"/>
              <a:t>von </a:t>
            </a:r>
            <a:r>
              <a:rPr lang="de-DE" dirty="0" smtClean="0"/>
              <a:t>sehr weit entfernten Objekten </a:t>
            </a:r>
            <a:r>
              <a:rPr lang="de-DE" dirty="0" smtClean="0"/>
              <a:t>zu erzeugen.</a:t>
            </a:r>
            <a:endParaRPr lang="de-DE" dirty="0"/>
          </a:p>
        </p:txBody>
      </p:sp>
      <p:sp>
        <p:nvSpPr>
          <p:cNvPr id="56" name="AutoShape 6"/>
          <p:cNvSpPr>
            <a:spLocks noChangeArrowheads="1"/>
          </p:cNvSpPr>
          <p:nvPr/>
        </p:nvSpPr>
        <p:spPr bwMode="auto">
          <a:xfrm>
            <a:off x="1295896" y="3102243"/>
            <a:ext cx="1371230" cy="592652"/>
          </a:xfrm>
          <a:prstGeom prst="wedgeEllipseCallout">
            <a:avLst>
              <a:gd name="adj1" fmla="val 46746"/>
              <a:gd name="adj2" fmla="val 82882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Objektiv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7" name="AutoShape 6"/>
          <p:cNvSpPr>
            <a:spLocks noChangeArrowheads="1"/>
          </p:cNvSpPr>
          <p:nvPr/>
        </p:nvSpPr>
        <p:spPr bwMode="auto">
          <a:xfrm>
            <a:off x="4824288" y="2440297"/>
            <a:ext cx="1371230" cy="592652"/>
          </a:xfrm>
          <a:prstGeom prst="wedgeEllipseCallout">
            <a:avLst>
              <a:gd name="adj1" fmla="val -32442"/>
              <a:gd name="adj2" fmla="val 123062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Okular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8" name="AutoShape 6"/>
          <p:cNvSpPr>
            <a:spLocks noChangeArrowheads="1"/>
          </p:cNvSpPr>
          <p:nvPr/>
        </p:nvSpPr>
        <p:spPr bwMode="auto">
          <a:xfrm>
            <a:off x="1062702" y="5548250"/>
            <a:ext cx="820993" cy="592652"/>
          </a:xfrm>
          <a:prstGeom prst="wedgeEllipseCallout">
            <a:avLst>
              <a:gd name="adj1" fmla="val 134288"/>
              <a:gd name="adj2" fmla="val -74622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Bild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9" name="AutoShape 6"/>
          <p:cNvSpPr>
            <a:spLocks noChangeArrowheads="1"/>
          </p:cNvSpPr>
          <p:nvPr/>
        </p:nvSpPr>
        <p:spPr bwMode="auto">
          <a:xfrm>
            <a:off x="2777154" y="2907447"/>
            <a:ext cx="1743030" cy="592652"/>
          </a:xfrm>
          <a:prstGeom prst="wedgeEllipseCallout">
            <a:avLst>
              <a:gd name="adj1" fmla="val 28139"/>
              <a:gd name="adj2" fmla="val 22270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Zwischenbild</a:t>
            </a:r>
            <a:endParaRPr lang="de-DE" dirty="0">
              <a:solidFill>
                <a:srgbClr val="000000"/>
              </a:solidFill>
            </a:endParaRPr>
          </a:p>
        </p:txBody>
      </p:sp>
      <p:cxnSp>
        <p:nvCxnSpPr>
          <p:cNvPr id="60" name="Gerade Verbindung 59"/>
          <p:cNvCxnSpPr/>
          <p:nvPr/>
        </p:nvCxnSpPr>
        <p:spPr bwMode="auto">
          <a:xfrm>
            <a:off x="-216272" y="3203773"/>
            <a:ext cx="4481874" cy="1797031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Pfeil nach unten 1"/>
          <p:cNvSpPr/>
          <p:nvPr/>
        </p:nvSpPr>
        <p:spPr bwMode="auto">
          <a:xfrm>
            <a:off x="4104208" y="4461521"/>
            <a:ext cx="161394" cy="539675"/>
          </a:xfrm>
          <a:prstGeom prst="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de-DE" sz="1800" b="0" i="0" u="none" strike="noStrike" cap="none" normalizeH="0" baseline="0" smtClean="0">
              <a:ln>
                <a:noFill/>
              </a:ln>
              <a:effectLst/>
              <a:latin typeface="Arial" charset="0"/>
              <a:ea typeface="SimSun" charset="-122"/>
            </a:endParaRPr>
          </a:p>
        </p:txBody>
      </p:sp>
      <p:cxnSp>
        <p:nvCxnSpPr>
          <p:cNvPr id="62" name="Gerade Verbindung 61"/>
          <p:cNvCxnSpPr/>
          <p:nvPr/>
        </p:nvCxnSpPr>
        <p:spPr bwMode="auto">
          <a:xfrm flipV="1">
            <a:off x="4176216" y="2581322"/>
            <a:ext cx="3456384" cy="2419482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Gerade Verbindung 62"/>
          <p:cNvCxnSpPr/>
          <p:nvPr/>
        </p:nvCxnSpPr>
        <p:spPr bwMode="auto">
          <a:xfrm flipV="1">
            <a:off x="4968304" y="3500099"/>
            <a:ext cx="3639120" cy="150109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Gerade Verbindung 64"/>
          <p:cNvCxnSpPr/>
          <p:nvPr/>
        </p:nvCxnSpPr>
        <p:spPr bwMode="auto">
          <a:xfrm flipV="1">
            <a:off x="1315491" y="5001197"/>
            <a:ext cx="3639120" cy="1501098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FFC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6390473" y="1720862"/>
            <a:ext cx="2374543" cy="1362000"/>
          </a:xfrm>
          <a:prstGeom prst="wedgeEllipseCallout">
            <a:avLst>
              <a:gd name="adj1" fmla="val 64046"/>
              <a:gd name="adj2" fmla="val 41355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Zuerst wird ein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reelles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smtClean="0">
                <a:solidFill>
                  <a:srgbClr val="000000"/>
                </a:solidFill>
              </a:rPr>
              <a:t>Zwischenbild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erzeugt</a:t>
            </a:r>
            <a:r>
              <a:rPr lang="de-DE" dirty="0" smtClean="0">
                <a:solidFill>
                  <a:srgbClr val="000000"/>
                </a:solidFill>
              </a:rPr>
              <a:t>!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55" name="AutoShape 6"/>
          <p:cNvSpPr>
            <a:spLocks noChangeArrowheads="1"/>
          </p:cNvSpPr>
          <p:nvPr/>
        </p:nvSpPr>
        <p:spPr bwMode="auto">
          <a:xfrm>
            <a:off x="6480472" y="2055623"/>
            <a:ext cx="2374543" cy="1362000"/>
          </a:xfrm>
          <a:prstGeom prst="wedgeEllipseCallout">
            <a:avLst>
              <a:gd name="adj1" fmla="val 58429"/>
              <a:gd name="adj2" fmla="val 19676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Dann wird das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Zwischenbild </a:t>
            </a:r>
            <a:r>
              <a:rPr lang="de-DE" dirty="0" smtClean="0">
                <a:solidFill>
                  <a:srgbClr val="000000"/>
                </a:solidFill>
              </a:rPr>
              <a:t>virtuell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vergrößert</a:t>
            </a:r>
            <a:r>
              <a:rPr lang="de-DE" dirty="0" smtClean="0">
                <a:solidFill>
                  <a:srgbClr val="000000"/>
                </a:solidFill>
              </a:rPr>
              <a:t>!</a:t>
            </a:r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2836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30" grpId="0" animBg="1"/>
      <p:bldP spid="17" grpId="0" animBg="1"/>
      <p:bldP spid="56" grpId="0" animBg="1"/>
      <p:bldP spid="57" grpId="0" animBg="1"/>
      <p:bldP spid="58" grpId="0" animBg="1"/>
      <p:bldP spid="59" grpId="0" animBg="1"/>
      <p:bldP spid="2" grpId="0" animBg="1"/>
      <p:bldP spid="3078" grpId="0" animBg="1"/>
      <p:bldP spid="3078" grpId="1" animBg="1"/>
      <p:bldP spid="55" grpId="0" animBg="1"/>
      <p:bldP spid="5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4000" smtClean="0"/>
              <a:t>Optik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733425"/>
            <a:ext cx="9070975" cy="706438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2800" dirty="0"/>
              <a:t>optische Geräte mit zwei Sammellinsen</a:t>
            </a: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76" y="5112783"/>
            <a:ext cx="1041127" cy="2150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56136" y="2893023"/>
            <a:ext cx="6007485" cy="2237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287784" y="3347789"/>
            <a:ext cx="3618656" cy="1858764"/>
          </a:xfrm>
          <a:prstGeom prst="wedgeEllipseCallout">
            <a:avLst>
              <a:gd name="adj1" fmla="val -27868"/>
              <a:gd name="adj2" fmla="val 56439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Da ein weit entferntes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Objekt nicht in die Brennweite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des Objektivs gebracht werden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kann muss ein Zwischenbild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durch das Okular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vergrößert werden</a:t>
            </a:r>
            <a:r>
              <a:rPr lang="de-DE" dirty="0" smtClean="0">
                <a:solidFill>
                  <a:srgbClr val="000000"/>
                </a:solidFill>
              </a:rPr>
              <a:t>!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4464248" y="5130399"/>
            <a:ext cx="820993" cy="592652"/>
          </a:xfrm>
          <a:prstGeom prst="wedgeEllipseCallout">
            <a:avLst>
              <a:gd name="adj1" fmla="val 75119"/>
              <a:gd name="adj2" fmla="val -122837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Bild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auto">
          <a:xfrm>
            <a:off x="6696496" y="4834073"/>
            <a:ext cx="1743030" cy="592652"/>
          </a:xfrm>
          <a:prstGeom prst="wedgeEllipseCallout">
            <a:avLst>
              <a:gd name="adj1" fmla="val -5194"/>
              <a:gd name="adj2" fmla="val -177481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Zwischenbild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auto">
          <a:xfrm>
            <a:off x="2535210" y="2279643"/>
            <a:ext cx="1371230" cy="592652"/>
          </a:xfrm>
          <a:prstGeom prst="wedgeEllipseCallout">
            <a:avLst>
              <a:gd name="adj1" fmla="val 43968"/>
              <a:gd name="adj2" fmla="val 113419"/>
            </a:avLst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/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Objekt</a:t>
            </a:r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0805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 autoUpdateAnimBg="0"/>
      <p:bldP spid="13" grpId="0" animBg="1" autoUpdateAnimBg="0"/>
      <p:bldP spid="14" grpId="0" animBg="1" autoUpdateAnimBg="0"/>
      <p:bldP spid="15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-14288"/>
            <a:ext cx="9070975" cy="1171576"/>
          </a:xfrm>
        </p:spPr>
        <p:txBody>
          <a:bodyPr tIns="38808"/>
          <a:lstStyle/>
          <a:p>
            <a:pPr eaLnBrk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4000" smtClean="0"/>
              <a:t>Optik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733425"/>
            <a:ext cx="9070975" cy="706438"/>
          </a:xfrm>
        </p:spPr>
        <p:txBody>
          <a:bodyPr anchor="ctr"/>
          <a:lstStyle/>
          <a:p>
            <a:pPr marL="0" indent="0" algn="ctr" eaLnBrk="1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de-DE" sz="2800" dirty="0"/>
              <a:t>optische Geräte mit zwei Sammellinsen</a:t>
            </a: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01" y="4787949"/>
            <a:ext cx="1041127" cy="2150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112687" y="2029269"/>
            <a:ext cx="2898576" cy="1858764"/>
          </a:xfrm>
          <a:prstGeom prst="wedgeEllipseCallout">
            <a:avLst>
              <a:gd name="adj1" fmla="val -14657"/>
              <a:gd name="adj2" fmla="val 92821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Und </a:t>
            </a:r>
            <a:r>
              <a:rPr lang="de-DE" dirty="0" smtClean="0">
                <a:solidFill>
                  <a:srgbClr val="000000"/>
                </a:solidFill>
              </a:rPr>
              <a:t>zum Schluss 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noch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 smtClean="0">
                <a:solidFill>
                  <a:srgbClr val="000000"/>
                </a:solidFill>
              </a:rPr>
              <a:t>ein wenig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b="1" dirty="0" smtClean="0">
                <a:solidFill>
                  <a:srgbClr val="000000"/>
                </a:solidFill>
              </a:rPr>
              <a:t>Mathematik</a:t>
            </a:r>
            <a:r>
              <a:rPr lang="de-DE" dirty="0" smtClean="0">
                <a:solidFill>
                  <a:srgbClr val="000000"/>
                </a:solidFill>
              </a:rPr>
              <a:t>!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;)</a:t>
            </a:r>
            <a:endParaRPr lang="de-DE" dirty="0">
              <a:solidFill>
                <a:srgbClr val="000000"/>
              </a:solidFill>
            </a:endParaRPr>
          </a:p>
        </p:txBody>
      </p:sp>
      <p:pic>
        <p:nvPicPr>
          <p:cNvPr id="5122" name="Picture 2" descr="C:\Users\tiburskije\Desktop\FlippedClassroom Physik\02_Optik\07_opt_Geraete\03_2_Linsen_Mikroskop_Teleskop\440px-Sammellinse_Skizz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5589" y="1484385"/>
            <a:ext cx="3922955" cy="1863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tiburskije\Desktop\FlippedClassroom Physik\02_Optik\07_opt_Geraete\03_2_Linsen_Mikroskop_Teleskop\fd33791d23e73482d07d0b5078b3515f18df6d4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583" y="2029269"/>
            <a:ext cx="2035789" cy="929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tiburskije\Desktop\FlippedClassroom Physik\02_Optik\07_opt_Geraete\03_2_Linsen_Mikroskop_Teleskop\vergroesserung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104" y="3347316"/>
            <a:ext cx="5785033" cy="1615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tiburskije\Desktop\FlippedClassroom Physik\02_Optik\07_opt_Geraete\03_2_Linsen_Mikroskop_Teleskop\f8157e1d85621a9c8d2151a3d953757f7d47ea53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6100" y="6003215"/>
            <a:ext cx="2448272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:\Users\tiburskije\Desktop\FlippedClassroom Physik\02_Optik\07_opt_Geraete\03_2_Linsen_Mikroskop_Teleskop\Mikroskop_II_Lsg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4640" y="5115815"/>
            <a:ext cx="4363864" cy="2336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265087" y="2181669"/>
            <a:ext cx="2898576" cy="1858764"/>
          </a:xfrm>
          <a:prstGeom prst="wedgeEllipseCallout">
            <a:avLst>
              <a:gd name="adj1" fmla="val -19586"/>
              <a:gd name="adj2" fmla="val 82060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60876" rIns="90000" bIns="45000" anchor="ctr"/>
          <a:lstStyle/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Tschüss!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Bis zum nächsten</a:t>
            </a:r>
          </a:p>
          <a:p>
            <a:pPr algn="ctr">
              <a:tabLst>
                <a:tab pos="723900" algn="l"/>
                <a:tab pos="1447800" algn="l"/>
                <a:tab pos="2171700" algn="l"/>
              </a:tabLst>
            </a:pPr>
            <a:r>
              <a:rPr lang="de-DE" dirty="0" smtClean="0">
                <a:solidFill>
                  <a:srgbClr val="000000"/>
                </a:solidFill>
              </a:rPr>
              <a:t>Schuljahr …</a:t>
            </a:r>
            <a:endParaRPr lang="de-D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3229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 autoUpdateAnimBg="0"/>
      <p:bldP spid="3078" grpId="1" animBg="1"/>
      <p:bldP spid="11" grpId="0" animBg="1" autoUpdateAnimBg="0"/>
      <p:bldP spid="11" grpId="1" animBg="1"/>
    </p:bldLst>
  </p:timing>
</p:sld>
</file>

<file path=ppt/theme/theme1.xml><?xml version="1.0" encoding="utf-8"?>
<a:theme xmlns:a="http://schemas.openxmlformats.org/drawingml/2006/main" name="Larissa">
  <a:themeElements>
    <a:clrScheme name="Lariss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275</Words>
  <Application>Microsoft Office PowerPoint</Application>
  <PresentationFormat>Benutzerdefiniert</PresentationFormat>
  <Paragraphs>94</Paragraphs>
  <Slides>8</Slides>
  <Notes>8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Larissa</vt:lpstr>
      <vt:lpstr>Optik</vt:lpstr>
      <vt:lpstr>Optik</vt:lpstr>
      <vt:lpstr>Optik</vt:lpstr>
      <vt:lpstr>Optik</vt:lpstr>
      <vt:lpstr>Optik</vt:lpstr>
      <vt:lpstr>Optik</vt:lpstr>
      <vt:lpstr>Optik</vt:lpstr>
      <vt:lpstr>Optik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 ist Physik?</dc:title>
  <dc:creator>Jens Tiburski</dc:creator>
  <cp:lastModifiedBy>tiburskije</cp:lastModifiedBy>
  <cp:revision>211</cp:revision>
  <cp:lastPrinted>1601-01-01T00:00:00Z</cp:lastPrinted>
  <dcterms:created xsi:type="dcterms:W3CDTF">2015-08-24T10:17:07Z</dcterms:created>
  <dcterms:modified xsi:type="dcterms:W3CDTF">2016-06-15T09:22:56Z</dcterms:modified>
</cp:coreProperties>
</file>