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sldIdLst>
    <p:sldId id="258" r:id="rId2"/>
    <p:sldId id="270" r:id="rId3"/>
    <p:sldId id="290" r:id="rId4"/>
    <p:sldId id="296" r:id="rId5"/>
    <p:sldId id="292" r:id="rId6"/>
    <p:sldId id="297" r:id="rId7"/>
    <p:sldId id="281" r:id="rId8"/>
    <p:sldId id="299" r:id="rId9"/>
    <p:sldId id="298" r:id="rId10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742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25E0FC88-9FCD-4DFE-A519-EBDB26C0E3D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404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1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3B631E28-E914-4CF6-B718-EA86CD3035E9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2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3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4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5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6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7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8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buFont typeface="Times New Roman" pitchFamily="18" charset="0"/>
              <a:buNone/>
            </a:pPr>
            <a:fld id="{582B846C-95AC-4E41-8C52-508DE29EFA83}" type="slidenum">
              <a:rPr lang="de-DE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buFont typeface="Times New Roman" pitchFamily="18" charset="0"/>
                <a:buNone/>
              </a:pPr>
              <a:t>9</a:t>
            </a:fld>
            <a:endParaRPr lang="de-DE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A43E3-8E57-48AA-ACDB-01DBE93758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183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04443-7938-4FDF-A24E-02CB18EF7E6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98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663BF-4C70-4026-9E1B-3DA12D56F2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9691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C9ECE-D70C-4DB7-B8B6-06E0A1688F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13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80278-6B3C-4261-8DEB-13F045675F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99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8E8A7-8D67-48B6-8CA5-20748513FF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89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6A0D1-6ECE-4280-9C6C-837ABF79354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34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8BC9B-9DC3-4FB6-9B64-56C7172297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207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DF03F-9685-4037-A075-B2BE783066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246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ACDC9-EF04-45AE-8A61-ED3ADFEF36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1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8F2-AABD-4DD9-B748-CA5E69EA57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856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BBC5F-9187-487F-A620-B048245062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68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das Format des Titeltextes zu bearbeiten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Klicken Sie, um die Formate des Gliederungstextes zu bearbeiten</a:t>
            </a:r>
          </a:p>
          <a:p>
            <a:pPr lvl="1"/>
            <a:r>
              <a:rPr lang="en-GB" smtClean="0"/>
              <a:t>Zweite Gliederungsebene</a:t>
            </a:r>
          </a:p>
          <a:p>
            <a:pPr lvl="2"/>
            <a:r>
              <a:rPr lang="en-GB" smtClean="0"/>
              <a:t>Dritte Gliederungsebene</a:t>
            </a:r>
          </a:p>
          <a:p>
            <a:pPr lvl="3"/>
            <a:r>
              <a:rPr lang="en-GB" smtClean="0"/>
              <a:t>Vierte Gliederungsebene</a:t>
            </a:r>
          </a:p>
          <a:p>
            <a:pPr lvl="4"/>
            <a:r>
              <a:rPr lang="en-GB" smtClean="0"/>
              <a:t>Fünfte Gliederungsebene</a:t>
            </a:r>
          </a:p>
          <a:p>
            <a:pPr lvl="4"/>
            <a:r>
              <a:rPr lang="en-GB" smtClean="0"/>
              <a:t>Sechste Gliederungsebene</a:t>
            </a:r>
          </a:p>
          <a:p>
            <a:pPr lvl="4"/>
            <a:r>
              <a:rPr lang="en-GB" smtClean="0"/>
              <a:t>Siebente Gliederungsebene</a:t>
            </a:r>
          </a:p>
          <a:p>
            <a:pPr lvl="4"/>
            <a:r>
              <a:rPr lang="en-GB" smtClean="0"/>
              <a:t>Achte Gliederungsebene</a:t>
            </a:r>
          </a:p>
          <a:p>
            <a:pPr lvl="4"/>
            <a:r>
              <a:rPr lang="en-GB" smtClean="0"/>
              <a:t>Neunte Gliederungsebene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</a:defRPr>
            </a:lvl1pPr>
          </a:lstStyle>
          <a:p>
            <a:pPr>
              <a:defRPr/>
            </a:pPr>
            <a:fld id="{38D8AEE8-DFD7-43D0-BEF0-DC52F2BA0F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Datei:Spiegelteleskop.jpg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de.wikipedia.org/wiki/Datei:Leitz_117298_frei.jpg" TargetMode="External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536" y="3419797"/>
            <a:ext cx="246697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 descr="E:\_Faecher\01_Physik\06\Optik\Courselet_Sammellinse_opt_Geraete\Fotoappara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16" y="3066032"/>
            <a:ext cx="24765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 smtClean="0"/>
              <a:t>Das Auge als optisches Gerät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096" y="2123653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5122935" y="1547589"/>
            <a:ext cx="2859087" cy="2148805"/>
          </a:xfrm>
          <a:prstGeom prst="wedgeEllipseCallout">
            <a:avLst>
              <a:gd name="adj1" fmla="val -85440"/>
              <a:gd name="adj2" fmla="val -199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Was hat das Auge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mit optischen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Geräten zu tun … ?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355" y="5299645"/>
            <a:ext cx="169545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3072" y="5219997"/>
            <a:ext cx="204787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iburskije\Desktop\FlippedClassroom Physik\02_Optik\06_Brechung\SL_F_kle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4" y="4474740"/>
            <a:ext cx="7115175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tiburskije\Desktop\FlippedClassroom Physik\02_Optik\06_Brechung\SL_F_gros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4" y="2079426"/>
            <a:ext cx="713422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49158" name="Rectangle 2"/>
          <p:cNvSpPr txBox="1">
            <a:spLocks noChangeArrowheads="1"/>
          </p:cNvSpPr>
          <p:nvPr/>
        </p:nvSpPr>
        <p:spPr bwMode="auto">
          <a:xfrm>
            <a:off x="539750" y="733425"/>
            <a:ext cx="9070975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ctr" eaLnBrk="1"/>
            <a:r>
              <a:rPr lang="de-DE" sz="2800" dirty="0"/>
              <a:t>Das Auge als optisches Gerät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19" y="5004493"/>
            <a:ext cx="1365250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5" name="Gerade Verbindung 24"/>
          <p:cNvCxnSpPr/>
          <p:nvPr/>
        </p:nvCxnSpPr>
        <p:spPr bwMode="auto">
          <a:xfrm>
            <a:off x="1151880" y="3217663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1151880" y="2483693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1151880" y="2843733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1151880" y="3563813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1151880" y="3923853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4999214" y="2483693"/>
            <a:ext cx="3569490" cy="1872208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999214" y="2843733"/>
            <a:ext cx="3569490" cy="936104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4999214" y="3217663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V="1">
            <a:off x="4999214" y="2699717"/>
            <a:ext cx="3497482" cy="864096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 flipV="1">
            <a:off x="4999214" y="2123653"/>
            <a:ext cx="3569490" cy="18002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2664048" y="1405996"/>
            <a:ext cx="4877453" cy="34996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/>
              <a:t>Wiederholung: Die Sammellinse</a:t>
            </a:r>
            <a:endParaRPr lang="de-DE" b="1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151880" y="5593927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151880" y="4859957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151880" y="5219997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1151880" y="5940077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1151880" y="6300117"/>
            <a:ext cx="3847334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" name="Gruppieren 10"/>
          <p:cNvGrpSpPr/>
          <p:nvPr/>
        </p:nvGrpSpPr>
        <p:grpSpPr>
          <a:xfrm>
            <a:off x="5040312" y="4499917"/>
            <a:ext cx="2376264" cy="2232248"/>
            <a:chOff x="5040312" y="4499917"/>
            <a:chExt cx="3847334" cy="2232248"/>
          </a:xfrm>
        </p:grpSpPr>
        <p:cxnSp>
          <p:nvCxnSpPr>
            <p:cNvPr id="45" name="Gerade Verbindung 44"/>
            <p:cNvCxnSpPr/>
            <p:nvPr/>
          </p:nvCxnSpPr>
          <p:spPr bwMode="auto">
            <a:xfrm>
              <a:off x="5040312" y="4859957"/>
              <a:ext cx="3569490" cy="187220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Gerade Verbindung 45"/>
            <p:cNvCxnSpPr/>
            <p:nvPr/>
          </p:nvCxnSpPr>
          <p:spPr bwMode="auto">
            <a:xfrm>
              <a:off x="5040312" y="5219997"/>
              <a:ext cx="3569490" cy="936104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5040312" y="5593927"/>
              <a:ext cx="3847334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Gerade Verbindung 47"/>
            <p:cNvCxnSpPr/>
            <p:nvPr/>
          </p:nvCxnSpPr>
          <p:spPr bwMode="auto">
            <a:xfrm flipV="1">
              <a:off x="5040312" y="5075981"/>
              <a:ext cx="3497482" cy="864096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Gerade Verbindung 48"/>
            <p:cNvCxnSpPr/>
            <p:nvPr/>
          </p:nvCxnSpPr>
          <p:spPr bwMode="auto">
            <a:xfrm flipV="1">
              <a:off x="5040312" y="4499917"/>
              <a:ext cx="3569490" cy="180020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379776" y="5724053"/>
            <a:ext cx="2940456" cy="1584176"/>
          </a:xfrm>
          <a:prstGeom prst="wedgeEllipseCallout">
            <a:avLst>
              <a:gd name="adj1" fmla="val -60786"/>
              <a:gd name="adj2" fmla="val -59884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Die Sammellinse heißt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Sammellinse, weil sie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Lichtstrahlen im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Brennpunkt sammelt.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2" name="Geschweifte Klammer links 11"/>
          <p:cNvSpPr/>
          <p:nvPr/>
        </p:nvSpPr>
        <p:spPr bwMode="auto">
          <a:xfrm rot="5400000">
            <a:off x="5552741" y="2361939"/>
            <a:ext cx="342038" cy="1369409"/>
          </a:xfrm>
          <a:prstGeom prst="lef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52" name="Geschweifte Klammer links 51"/>
          <p:cNvSpPr/>
          <p:nvPr/>
        </p:nvSpPr>
        <p:spPr bwMode="auto">
          <a:xfrm rot="5400000">
            <a:off x="5301341" y="4976970"/>
            <a:ext cx="342038" cy="864095"/>
          </a:xfrm>
          <a:prstGeom prst="leftBrac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5112320" y="2525656"/>
            <a:ext cx="1338828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C00000"/>
                </a:solidFill>
              </a:rPr>
              <a:t>Brennweite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4824288" y="4859957"/>
            <a:ext cx="1338828" cy="349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C00000"/>
                </a:solidFill>
              </a:rPr>
              <a:t>Brennweite</a:t>
            </a:r>
            <a:endParaRPr lang="de-D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288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841" y="1835621"/>
            <a:ext cx="8601072" cy="459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Das Auge als optisches Gerät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4962708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3867695"/>
            <a:ext cx="2898576" cy="1858764"/>
          </a:xfrm>
          <a:prstGeom prst="wedgeEllipseCallout">
            <a:avLst>
              <a:gd name="adj1" fmla="val -49161"/>
              <a:gd name="adj2" fmla="val 308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Wie funktionierte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mit der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Bildentstehung?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527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1842" y="1835621"/>
            <a:ext cx="8601070" cy="459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Das Auge als optisches Gerät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76" y="4962708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079872" y="3867695"/>
            <a:ext cx="2898576" cy="1858764"/>
          </a:xfrm>
          <a:prstGeom prst="wedgeEllipseCallout">
            <a:avLst>
              <a:gd name="adj1" fmla="val -49161"/>
              <a:gd name="adj2" fmla="val 3081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ging mit den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Hauptstrahlen!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1538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Das Auge als optisches Gerät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4" y="5219997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045233" y="5332538"/>
            <a:ext cx="2898576" cy="1858764"/>
          </a:xfrm>
          <a:prstGeom prst="wedgeEllipseCallout">
            <a:avLst>
              <a:gd name="adj1" fmla="val -76107"/>
              <a:gd name="adj2" fmla="val -3067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Das Auge und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der Fotoapparat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funktionieren fast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identisch!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3075" name="Picture 3" descr="E:\_Faecher\01_Physik\06\Optik\Courselet_Sammellinse_opt_Geraete\Fotoappara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456" y="3213256"/>
            <a:ext cx="2476500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Gerade Verbindung 3"/>
          <p:cNvCxnSpPr/>
          <p:nvPr/>
        </p:nvCxnSpPr>
        <p:spPr bwMode="auto">
          <a:xfrm>
            <a:off x="7488584" y="4230487"/>
            <a:ext cx="117403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7466682" y="3784417"/>
            <a:ext cx="117403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Pfeil nach unten 7"/>
          <p:cNvSpPr/>
          <p:nvPr/>
        </p:nvSpPr>
        <p:spPr bwMode="auto">
          <a:xfrm>
            <a:off x="8586116" y="3784417"/>
            <a:ext cx="144016" cy="44607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6" name="Multiplizieren 5"/>
          <p:cNvSpPr/>
          <p:nvPr/>
        </p:nvSpPr>
        <p:spPr bwMode="auto">
          <a:xfrm>
            <a:off x="8208664" y="3927060"/>
            <a:ext cx="134888" cy="144016"/>
          </a:xfrm>
          <a:prstGeom prst="mathMultipl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4" name="Multiplizieren 13"/>
          <p:cNvSpPr/>
          <p:nvPr/>
        </p:nvSpPr>
        <p:spPr bwMode="auto">
          <a:xfrm>
            <a:off x="6408464" y="3935444"/>
            <a:ext cx="134888" cy="144016"/>
          </a:xfrm>
          <a:prstGeom prst="mathMultipl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 flipV="1">
            <a:off x="1367904" y="3784418"/>
            <a:ext cx="6098778" cy="1363571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1079872" y="2771725"/>
            <a:ext cx="6408712" cy="145876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431800" y="2699717"/>
            <a:ext cx="8247978" cy="153077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V="1">
            <a:off x="1223888" y="3784418"/>
            <a:ext cx="7416824" cy="1363571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Pfeil nach unten 1"/>
          <p:cNvSpPr/>
          <p:nvPr/>
        </p:nvSpPr>
        <p:spPr bwMode="auto">
          <a:xfrm rot="10800000">
            <a:off x="1839291" y="3026960"/>
            <a:ext cx="504056" cy="1944216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5" name="AutoShape 6"/>
          <p:cNvSpPr>
            <a:spLocks noChangeArrowheads="1"/>
          </p:cNvSpPr>
          <p:nvPr/>
        </p:nvSpPr>
        <p:spPr bwMode="auto">
          <a:xfrm>
            <a:off x="6475908" y="1763613"/>
            <a:ext cx="1602432" cy="1099243"/>
          </a:xfrm>
          <a:prstGeom prst="wedgeEllipseCallout">
            <a:avLst>
              <a:gd name="adj1" fmla="val 10590"/>
              <a:gd name="adj2" fmla="val 11324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Objektiv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(Sammellinse)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6" name="AutoShape 6"/>
          <p:cNvSpPr>
            <a:spLocks noChangeArrowheads="1"/>
          </p:cNvSpPr>
          <p:nvPr/>
        </p:nvSpPr>
        <p:spPr bwMode="auto">
          <a:xfrm>
            <a:off x="4734024" y="2051645"/>
            <a:ext cx="1602432" cy="1099243"/>
          </a:xfrm>
          <a:prstGeom prst="wedgeEllipseCallout">
            <a:avLst>
              <a:gd name="adj1" fmla="val 107479"/>
              <a:gd name="adj2" fmla="val 104582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Blende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(Verschluss)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7" name="AutoShape 6"/>
          <p:cNvSpPr>
            <a:spLocks noChangeArrowheads="1"/>
          </p:cNvSpPr>
          <p:nvPr/>
        </p:nvSpPr>
        <p:spPr bwMode="auto">
          <a:xfrm>
            <a:off x="8208664" y="1763613"/>
            <a:ext cx="1512168" cy="579684"/>
          </a:xfrm>
          <a:prstGeom prst="wedgeEllipseCallout">
            <a:avLst>
              <a:gd name="adj1" fmla="val -29546"/>
              <a:gd name="adj2" fmla="val 198035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Gehäuse</a:t>
            </a:r>
          </a:p>
        </p:txBody>
      </p:sp>
      <p:sp>
        <p:nvSpPr>
          <p:cNvPr id="28" name="AutoShape 6"/>
          <p:cNvSpPr>
            <a:spLocks noChangeArrowheads="1"/>
          </p:cNvSpPr>
          <p:nvPr/>
        </p:nvSpPr>
        <p:spPr bwMode="auto">
          <a:xfrm>
            <a:off x="8456860" y="4971176"/>
            <a:ext cx="1602432" cy="1099243"/>
          </a:xfrm>
          <a:prstGeom prst="wedgeEllipseCallout">
            <a:avLst>
              <a:gd name="adj1" fmla="val -36369"/>
              <a:gd name="adj2" fmla="val -101646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Film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(Schirm)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87783" y="1547589"/>
            <a:ext cx="4268005" cy="11228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Der </a:t>
            </a:r>
            <a:r>
              <a:rPr lang="de-DE" b="1" dirty="0" smtClean="0">
                <a:solidFill>
                  <a:srgbClr val="FF0000"/>
                </a:solidFill>
              </a:rPr>
              <a:t>Fotoapparat</a:t>
            </a:r>
            <a:r>
              <a:rPr lang="de-DE" dirty="0" smtClean="0"/>
              <a:t>:</a:t>
            </a:r>
          </a:p>
          <a:p>
            <a:r>
              <a:rPr lang="de-DE" dirty="0" smtClean="0"/>
              <a:t>Der Fotoapparat hat die Aufgabe, verkleinerte, reelle Bilder von Objekten zu erzeugen.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634632" y="6261920"/>
            <a:ext cx="4268005" cy="86523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Das Objekt muss sich</a:t>
            </a:r>
            <a:r>
              <a:rPr lang="de-DE" dirty="0"/>
              <a:t> </a:t>
            </a:r>
            <a:r>
              <a:rPr lang="de-DE" dirty="0" smtClean="0"/>
              <a:t>außerhalb der doppelten Brennweite des Objektives befinden.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16484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  <p:bldP spid="25" grpId="0" animBg="1" autoUpdateAnimBg="0"/>
      <p:bldP spid="26" grpId="0" animBg="1" autoUpdateAnimBg="0"/>
      <p:bldP spid="27" grpId="0" animBg="1" autoUpdateAnimBg="0"/>
      <p:bldP spid="2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burskije\Desktop\FlippedClassroom Physik\02_Optik\07_opt_Geraete\02_Auge\auge_blank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04" y="2900765"/>
            <a:ext cx="2415989" cy="219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Das Auge als optisches Gerät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4" y="5219997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045233" y="5332538"/>
            <a:ext cx="2898576" cy="1858764"/>
          </a:xfrm>
          <a:prstGeom prst="wedgeEllipseCallout">
            <a:avLst>
              <a:gd name="adj1" fmla="val -76107"/>
              <a:gd name="adj2" fmla="val -30676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Der Vergleich mit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dem Fotoapparat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liegt also nahe!</a:t>
            </a:r>
            <a:endParaRPr lang="de-DE" dirty="0">
              <a:solidFill>
                <a:srgbClr val="000000"/>
              </a:solidFill>
            </a:endParaRPr>
          </a:p>
        </p:txBody>
      </p:sp>
      <p:cxnSp>
        <p:nvCxnSpPr>
          <p:cNvPr id="4" name="Gerade Verbindung 3"/>
          <p:cNvCxnSpPr/>
          <p:nvPr/>
        </p:nvCxnSpPr>
        <p:spPr bwMode="auto">
          <a:xfrm>
            <a:off x="7488584" y="4230487"/>
            <a:ext cx="117403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7466682" y="3784417"/>
            <a:ext cx="117403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Pfeil nach unten 7"/>
          <p:cNvSpPr/>
          <p:nvPr/>
        </p:nvSpPr>
        <p:spPr bwMode="auto">
          <a:xfrm>
            <a:off x="8640712" y="3784417"/>
            <a:ext cx="144016" cy="44607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6" name="Multiplizieren 5"/>
          <p:cNvSpPr/>
          <p:nvPr/>
        </p:nvSpPr>
        <p:spPr bwMode="auto">
          <a:xfrm>
            <a:off x="8208664" y="3927060"/>
            <a:ext cx="134888" cy="144016"/>
          </a:xfrm>
          <a:prstGeom prst="mathMultipl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14" name="Multiplizieren 13"/>
          <p:cNvSpPr/>
          <p:nvPr/>
        </p:nvSpPr>
        <p:spPr bwMode="auto">
          <a:xfrm>
            <a:off x="6408464" y="3935444"/>
            <a:ext cx="134888" cy="144016"/>
          </a:xfrm>
          <a:prstGeom prst="mathMultipl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 flipV="1">
            <a:off x="1367904" y="3784418"/>
            <a:ext cx="6098778" cy="1363571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1079872" y="2771725"/>
            <a:ext cx="6408712" cy="145876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431800" y="2699717"/>
            <a:ext cx="8247978" cy="153077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 flipV="1">
            <a:off x="1223888" y="3784418"/>
            <a:ext cx="7416824" cy="1363571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Pfeil nach unten 1"/>
          <p:cNvSpPr/>
          <p:nvPr/>
        </p:nvSpPr>
        <p:spPr bwMode="auto">
          <a:xfrm rot="10800000">
            <a:off x="1839291" y="3026960"/>
            <a:ext cx="504056" cy="1944216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effectLst/>
              <a:latin typeface="Arial" charset="0"/>
              <a:ea typeface="SimSun" charset="-122"/>
            </a:endParaRPr>
          </a:p>
        </p:txBody>
      </p:sp>
      <p:sp>
        <p:nvSpPr>
          <p:cNvPr id="26" name="AutoShape 6"/>
          <p:cNvSpPr>
            <a:spLocks noChangeArrowheads="1"/>
          </p:cNvSpPr>
          <p:nvPr/>
        </p:nvSpPr>
        <p:spPr bwMode="auto">
          <a:xfrm>
            <a:off x="4762685" y="2331885"/>
            <a:ext cx="1780667" cy="1099243"/>
          </a:xfrm>
          <a:prstGeom prst="wedgeEllipseCallout">
            <a:avLst>
              <a:gd name="adj1" fmla="val 93036"/>
              <a:gd name="adj2" fmla="val 82919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Iris mit Pupille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(Verschluss)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7" name="AutoShape 6"/>
          <p:cNvSpPr>
            <a:spLocks noChangeArrowheads="1"/>
          </p:cNvSpPr>
          <p:nvPr/>
        </p:nvSpPr>
        <p:spPr bwMode="auto">
          <a:xfrm>
            <a:off x="8208664" y="1763613"/>
            <a:ext cx="1512168" cy="579684"/>
          </a:xfrm>
          <a:prstGeom prst="wedgeEllipseCallout">
            <a:avLst>
              <a:gd name="adj1" fmla="val -47183"/>
              <a:gd name="adj2" fmla="val 258831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Glaskörper</a:t>
            </a:r>
          </a:p>
        </p:txBody>
      </p:sp>
      <p:sp>
        <p:nvSpPr>
          <p:cNvPr id="28" name="AutoShape 6"/>
          <p:cNvSpPr>
            <a:spLocks noChangeArrowheads="1"/>
          </p:cNvSpPr>
          <p:nvPr/>
        </p:nvSpPr>
        <p:spPr bwMode="auto">
          <a:xfrm>
            <a:off x="8456860" y="4971176"/>
            <a:ext cx="1602432" cy="1099243"/>
          </a:xfrm>
          <a:prstGeom prst="wedgeEllipseCallout">
            <a:avLst>
              <a:gd name="adj1" fmla="val -36369"/>
              <a:gd name="adj2" fmla="val -101646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Netzhaut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(Schirm)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287783" y="1547589"/>
            <a:ext cx="4268005" cy="86523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Das </a:t>
            </a:r>
            <a:r>
              <a:rPr lang="de-DE" b="1" dirty="0" smtClean="0">
                <a:solidFill>
                  <a:srgbClr val="FF0000"/>
                </a:solidFill>
              </a:rPr>
              <a:t>Auge</a:t>
            </a:r>
            <a:r>
              <a:rPr lang="de-DE" dirty="0" smtClean="0"/>
              <a:t>:</a:t>
            </a:r>
          </a:p>
          <a:p>
            <a:r>
              <a:rPr lang="de-DE" dirty="0" smtClean="0"/>
              <a:t>Das Auge hat die Aufgabe, verkleinerte, reelle Bilder von Objekten zu erzeugen.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634632" y="6261920"/>
            <a:ext cx="4268005" cy="86523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Das Objekt muss sich</a:t>
            </a:r>
            <a:r>
              <a:rPr lang="de-DE" dirty="0"/>
              <a:t> </a:t>
            </a:r>
            <a:r>
              <a:rPr lang="de-DE" dirty="0" smtClean="0"/>
              <a:t>außerhalb der doppelten Brennweite der Linse befinden.</a:t>
            </a:r>
            <a:endParaRPr lang="de-DE" dirty="0"/>
          </a:p>
        </p:txBody>
      </p:sp>
      <p:sp>
        <p:nvSpPr>
          <p:cNvPr id="25" name="AutoShape 6"/>
          <p:cNvSpPr>
            <a:spLocks noChangeArrowheads="1"/>
          </p:cNvSpPr>
          <p:nvPr/>
        </p:nvSpPr>
        <p:spPr bwMode="auto">
          <a:xfrm>
            <a:off x="6328865" y="1493986"/>
            <a:ext cx="1602432" cy="1099243"/>
          </a:xfrm>
          <a:prstGeom prst="wedgeEllipseCallout">
            <a:avLst>
              <a:gd name="adj1" fmla="val 22478"/>
              <a:gd name="adj2" fmla="val 166970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Linse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(Sammellinse)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4" name="AutoShape 6"/>
          <p:cNvSpPr>
            <a:spLocks noChangeArrowheads="1"/>
          </p:cNvSpPr>
          <p:nvPr/>
        </p:nvSpPr>
        <p:spPr bwMode="auto">
          <a:xfrm>
            <a:off x="5112320" y="4547749"/>
            <a:ext cx="1780667" cy="1099243"/>
          </a:xfrm>
          <a:prstGeom prst="wedgeEllipseCallout">
            <a:avLst>
              <a:gd name="adj1" fmla="val 66825"/>
              <a:gd name="adj2" fmla="val -7911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Hornhaut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(Schutz)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884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  <p:bldP spid="8" grpId="0" animBg="1"/>
      <p:bldP spid="26" grpId="0" animBg="1" autoUpdateAnimBg="0"/>
      <p:bldP spid="27" grpId="0" animBg="1" autoUpdateAnimBg="0"/>
      <p:bldP spid="28" grpId="0" animBg="1" autoUpdateAnimBg="0"/>
      <p:bldP spid="30" grpId="0" animBg="1"/>
      <p:bldP spid="25" grpId="0" animBg="1" autoUpdateAnimBg="0"/>
      <p:bldP spid="2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Das Auge als optisches Gerät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" y="4150081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3" name="Picture 5" descr="C:\Users\tiburskije\Desktop\FlippedClassroom Physik\02_Optik\07_opt_Geraete\02_Auge\akko_0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04" y="1259557"/>
            <a:ext cx="8124921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tiburskije\Desktop\FlippedClassroom Physik\02_Optik\07_opt_Geraete\02_Auge\akko_0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903" y="4283893"/>
            <a:ext cx="8124922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583928" y="3718033"/>
            <a:ext cx="4977680" cy="1368152"/>
          </a:xfrm>
          <a:prstGeom prst="wedgeEllipseCallout">
            <a:avLst>
              <a:gd name="adj1" fmla="val -63156"/>
              <a:gd name="adj2" fmla="val 15465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Als </a:t>
            </a:r>
            <a:r>
              <a:rPr lang="de-DE" b="1" dirty="0" smtClean="0">
                <a:solidFill>
                  <a:srgbClr val="000000"/>
                </a:solidFill>
              </a:rPr>
              <a:t>Akkommodation</a:t>
            </a:r>
            <a:r>
              <a:rPr lang="de-DE" dirty="0" smtClean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des Auges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>
                <a:solidFill>
                  <a:srgbClr val="000000"/>
                </a:solidFill>
              </a:rPr>
              <a:t>bezeichnen wir das </a:t>
            </a:r>
            <a:r>
              <a:rPr lang="de-DE" dirty="0" smtClean="0">
                <a:solidFill>
                  <a:srgbClr val="000000"/>
                </a:solidFill>
              </a:rPr>
              <a:t>Fokussieren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des Auges auf verschiedene Weiten!</a:t>
            </a:r>
            <a:endParaRPr lang="de-D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328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Das Auge als optisches Gerät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" y="3851845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4" name="Picture 2" descr="C:\Users\tiburskije\Desktop\FlippedClassroom Physik\02_Optik\07_opt_Geraete\02_Auge\sehfehler_kurzsich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856" y="1439897"/>
            <a:ext cx="6480000" cy="2817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tiburskije\Desktop\FlippedClassroom Physik\02_Optik\07_opt_Geraete\02_Auge\sehfehler_weitsich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856" y="4343808"/>
            <a:ext cx="6480000" cy="305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1223888" y="3203773"/>
            <a:ext cx="3240360" cy="1368152"/>
          </a:xfrm>
          <a:prstGeom prst="wedgeEllipseCallout">
            <a:avLst>
              <a:gd name="adj1" fmla="val -59629"/>
              <a:gd name="adj2" fmla="val 32174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Mit Brillen kann man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Sehfehler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ausgleichen!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43768" y="1691605"/>
            <a:ext cx="3168352" cy="80791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Brillen mit </a:t>
            </a:r>
            <a:r>
              <a:rPr lang="de-DE" sz="1600" b="1" dirty="0" smtClean="0">
                <a:solidFill>
                  <a:srgbClr val="FF0000"/>
                </a:solidFill>
              </a:rPr>
              <a:t>negativen Dioptrien</a:t>
            </a:r>
            <a:r>
              <a:rPr lang="de-DE" sz="1600" dirty="0"/>
              <a:t> </a:t>
            </a:r>
            <a:r>
              <a:rPr lang="de-DE" sz="1600" dirty="0" smtClean="0"/>
              <a:t>(Zerstreuungslinsen) können</a:t>
            </a:r>
          </a:p>
          <a:p>
            <a:r>
              <a:rPr lang="de-DE" sz="1600" dirty="0" smtClean="0"/>
              <a:t>Kurzsichtigkeit ausgleichen.</a:t>
            </a:r>
            <a:endParaRPr lang="de-DE" sz="1600" dirty="0"/>
          </a:p>
        </p:txBody>
      </p:sp>
      <p:sp>
        <p:nvSpPr>
          <p:cNvPr id="11" name="Textfeld 10"/>
          <p:cNvSpPr txBox="1"/>
          <p:nvPr/>
        </p:nvSpPr>
        <p:spPr>
          <a:xfrm>
            <a:off x="143768" y="6372125"/>
            <a:ext cx="3168352" cy="80791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Brillen mit </a:t>
            </a:r>
            <a:r>
              <a:rPr lang="de-DE" sz="1600" b="1" dirty="0" smtClean="0">
                <a:solidFill>
                  <a:srgbClr val="FF0000"/>
                </a:solidFill>
              </a:rPr>
              <a:t>positiven Dioptrien</a:t>
            </a:r>
            <a:r>
              <a:rPr lang="de-DE" sz="1600" dirty="0" smtClean="0"/>
              <a:t> (Sammellinsen) können</a:t>
            </a:r>
          </a:p>
          <a:p>
            <a:r>
              <a:rPr lang="de-DE" sz="1600" dirty="0" smtClean="0"/>
              <a:t>Weitsichtigkeit ausgleichen.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512010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-14288"/>
            <a:ext cx="9070975" cy="1171576"/>
          </a:xfrm>
        </p:spPr>
        <p:txBody>
          <a:bodyPr tIns="38808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4000" smtClean="0"/>
              <a:t>Optik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733425"/>
            <a:ext cx="9070975" cy="706438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de-DE" sz="2800" dirty="0"/>
              <a:t>Das Auge als optisches Gerät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85" y="1979637"/>
            <a:ext cx="1041127" cy="215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012380" y="1619597"/>
            <a:ext cx="2898576" cy="1858764"/>
          </a:xfrm>
          <a:prstGeom prst="wedgeEllipseCallout">
            <a:avLst>
              <a:gd name="adj1" fmla="val -95495"/>
              <a:gd name="adj2" fmla="val -4029"/>
            </a:avLst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 anchor="ctr"/>
          <a:lstStyle/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Dann schließen wir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die Optik ab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mit optischen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Geräten</a:t>
            </a:r>
            <a:r>
              <a:rPr lang="de-DE" dirty="0">
                <a:solidFill>
                  <a:srgbClr val="000000"/>
                </a:solidFill>
              </a:rPr>
              <a:t> </a:t>
            </a:r>
            <a:r>
              <a:rPr lang="de-DE" dirty="0" smtClean="0">
                <a:solidFill>
                  <a:srgbClr val="000000"/>
                </a:solidFill>
              </a:rPr>
              <a:t>mit zwei </a:t>
            </a:r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de-DE" dirty="0" smtClean="0">
                <a:solidFill>
                  <a:srgbClr val="000000"/>
                </a:solidFill>
              </a:rPr>
              <a:t>Sammellinsen!</a:t>
            </a: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3074" name="Picture 2" descr="E:\_Faecher\01_Physik\06\Optik\Courselet_Sammellinse_opt_Geraete\Teleskop_02_Ls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31" y="5909332"/>
            <a:ext cx="4393927" cy="1234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:\_Faecher\01_Physik\06\Optik\Courselet_Sammellinse_opt_Geraete\Mikroskop_0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440" y="5075981"/>
            <a:ext cx="3321149" cy="200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https://upload.wikimedia.org/wikipedia/commons/9/99/Leitz_117298_frei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5246" y="1909092"/>
            <a:ext cx="14001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https://upload.wikimedia.org/wikipedia/commons/thumb/2/2b/Spiegelteleskop.jpg/220px-Spiegelteleskop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888" y="3707829"/>
            <a:ext cx="209550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5417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 autoUpdateAnimBg="0"/>
    </p:bldLst>
  </p:timing>
</p:sld>
</file>

<file path=ppt/theme/theme1.xml><?xml version="1.0" encoding="utf-8"?>
<a:theme xmlns:a="http://schemas.openxmlformats.org/drawingml/2006/main" name="Larissa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</Words>
  <Application>Microsoft Office PowerPoint</Application>
  <PresentationFormat>Benutzerdefiniert</PresentationFormat>
  <Paragraphs>84</Paragraphs>
  <Slides>9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  <vt:lpstr>Optik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Physik?</dc:title>
  <dc:creator>Jens Tiburski</dc:creator>
  <cp:lastModifiedBy>tiburskije</cp:lastModifiedBy>
  <cp:revision>206</cp:revision>
  <cp:lastPrinted>1601-01-01T00:00:00Z</cp:lastPrinted>
  <dcterms:created xsi:type="dcterms:W3CDTF">2015-08-24T10:17:07Z</dcterms:created>
  <dcterms:modified xsi:type="dcterms:W3CDTF">2016-06-14T11:50:48Z</dcterms:modified>
</cp:coreProperties>
</file>