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8" r:id="rId2"/>
    <p:sldId id="301" r:id="rId3"/>
    <p:sldId id="302" r:id="rId4"/>
    <p:sldId id="303" r:id="rId5"/>
    <p:sldId id="304" r:id="rId6"/>
    <p:sldId id="305" r:id="rId7"/>
    <p:sldId id="265" r:id="rId8"/>
    <p:sldId id="272" r:id="rId9"/>
    <p:sldId id="306" r:id="rId10"/>
    <p:sldId id="307" r:id="rId11"/>
    <p:sldId id="308" r:id="rId12"/>
    <p:sldId id="281" r:id="rId13"/>
    <p:sldId id="309" r:id="rId14"/>
    <p:sldId id="310" r:id="rId15"/>
    <p:sldId id="311" r:id="rId16"/>
    <p:sldId id="300" r:id="rId17"/>
    <p:sldId id="260" r:id="rId1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5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6CE19AB-E0D9-44D1-A283-2BAF7CF90CC2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10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6CE19AB-E0D9-44D1-A283-2BAF7CF90CC2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DF0959D6-436C-47F3-BD5D-82C37A07CF6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DF0959D6-436C-47F3-BD5D-82C37A07CF6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DF0959D6-436C-47F3-BD5D-82C37A07CF6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DF0959D6-436C-47F3-BD5D-82C37A07CF6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89E50EDC-2BAC-4D44-B7B6-211C89E7248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6CE19AB-E0D9-44D1-A283-2BAF7CF90CC2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16CE19AB-E0D9-44D1-A283-2BAF7CF90CC2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Finsternisse</a:t>
            </a:r>
            <a:endParaRPr lang="de-DE" sz="2800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3059113"/>
            <a:ext cx="1219200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559175" y="1474788"/>
            <a:ext cx="2921000" cy="1512961"/>
          </a:xfrm>
          <a:prstGeom prst="wedgeEllipseCallout">
            <a:avLst>
              <a:gd name="adj1" fmla="val -87676"/>
              <a:gd name="adj2" fmla="val 8193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Eine Folge von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Licht und Schatten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sind die </a:t>
            </a:r>
            <a:r>
              <a:rPr lang="de-DE" b="1" dirty="0" smtClean="0">
                <a:solidFill>
                  <a:srgbClr val="000000"/>
                </a:solidFill>
              </a:rPr>
              <a:t>Finsternisse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92240" y="6609233"/>
            <a:ext cx="5038725" cy="6076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effectLst/>
              </a:rPr>
              <a:t>Totale Sonnenfinsternis auf den Färöern und Svalbard am 20. März 2015 (Bild: www.kvf.fo)</a:t>
            </a:r>
            <a:endParaRPr lang="de-DE" dirty="0"/>
          </a:p>
        </p:txBody>
      </p:sp>
      <p:pic>
        <p:nvPicPr>
          <p:cNvPr id="3" name="Picture 12" descr="C:\Users\tiburskije\Desktop\FlippedClassroom Physik\02_Optik\04_Mond_Sonne\totale-sonnenfinsternis-auf-den-frern-und-svalbard-am-20_-mrz-2015-bild-www_kvf_fo-1_jpg_632_356_8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606" y="3203575"/>
            <a:ext cx="6046000" cy="34056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tiburskije\Desktop\FlippedClassroom Physik\02_Optik\04_Mond_Sonne\330px-Lunar_eclipse_March_20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5724052"/>
            <a:ext cx="2448272" cy="15292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tiburskije\Desktop\FlippedClassroom Physik\02_Optik\04_Mond_Sonne\mondfinsternis_strahlenga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8" y="400050"/>
            <a:ext cx="3096344" cy="2145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tiburskije\Desktop\FlippedClassroom Physik\02_Optik\04_Mond_Sonne\sonnenfinsternis_strahlengan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448252"/>
            <a:ext cx="2965102" cy="20705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307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9460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9461" name="Textfeld 3"/>
          <p:cNvSpPr txBox="1">
            <a:spLocks noChangeArrowheads="1"/>
          </p:cNvSpPr>
          <p:nvPr/>
        </p:nvSpPr>
        <p:spPr bwMode="auto">
          <a:xfrm>
            <a:off x="2762250" y="1533474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Mondfinsternis </a:t>
            </a:r>
            <a:r>
              <a:rPr lang="de-DE" sz="2400" dirty="0" smtClean="0"/>
              <a:t>(Konstruktionsanleitung):</a:t>
            </a:r>
            <a:endParaRPr lang="de-DE" sz="2400" b="1" dirty="0"/>
          </a:p>
        </p:txBody>
      </p:sp>
      <p:pic>
        <p:nvPicPr>
          <p:cNvPr id="19462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3502025"/>
            <a:ext cx="13843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628" y="3625500"/>
            <a:ext cx="5722407" cy="19395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932059" y="2263046"/>
            <a:ext cx="2808312" cy="1260475"/>
          </a:xfrm>
          <a:prstGeom prst="wedgeEllipseCallout">
            <a:avLst>
              <a:gd name="adj1" fmla="val -38286"/>
              <a:gd name="adj2" fmla="val 7531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Zuerst zeichnen wir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Randstrahlen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632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9460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9461" name="Textfeld 3"/>
          <p:cNvSpPr txBox="1">
            <a:spLocks noChangeArrowheads="1"/>
          </p:cNvSpPr>
          <p:nvPr/>
        </p:nvSpPr>
        <p:spPr bwMode="auto">
          <a:xfrm>
            <a:off x="2762250" y="1547813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Mondfinsternis </a:t>
            </a:r>
            <a:r>
              <a:rPr lang="de-DE" sz="2400" dirty="0" smtClean="0"/>
              <a:t>(Konstruktionsanleitung):</a:t>
            </a:r>
            <a:endParaRPr lang="de-DE" sz="2400" dirty="0"/>
          </a:p>
        </p:txBody>
      </p:sp>
      <p:pic>
        <p:nvPicPr>
          <p:cNvPr id="19462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3502025"/>
            <a:ext cx="13843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628" y="3625500"/>
            <a:ext cx="5722407" cy="19395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719832" y="2274031"/>
            <a:ext cx="2487612" cy="1347167"/>
          </a:xfrm>
          <a:prstGeom prst="wedgeEllipseCallout">
            <a:avLst>
              <a:gd name="adj1" fmla="val -28179"/>
              <a:gd name="adj2" fmla="val 60603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ergänzen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Schattengebiete!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Pfeil nach unten 1"/>
          <p:cNvSpPr/>
          <p:nvPr/>
        </p:nvSpPr>
        <p:spPr bwMode="auto">
          <a:xfrm rot="1043487">
            <a:off x="7312936" y="3298228"/>
            <a:ext cx="322413" cy="1125987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551612" y="2643813"/>
            <a:ext cx="3456384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Der Mond befindet sich im Schatten der Erde!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3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2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25604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25605" name="Textfeld 3"/>
          <p:cNvSpPr txBox="1">
            <a:spLocks noChangeArrowheads="1"/>
          </p:cNvSpPr>
          <p:nvPr/>
        </p:nvSpPr>
        <p:spPr bwMode="auto">
          <a:xfrm>
            <a:off x="786766" y="1439863"/>
            <a:ext cx="6848475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b="1" dirty="0" smtClean="0"/>
              <a:t>Die Sonnenfinsternis </a:t>
            </a:r>
            <a:r>
              <a:rPr lang="de-DE" sz="2400" dirty="0" smtClean="0"/>
              <a:t>entsteht, wenn</a:t>
            </a:r>
          </a:p>
          <a:p>
            <a:r>
              <a:rPr lang="de-DE" sz="2400" dirty="0" smtClean="0"/>
              <a:t>der Schatten des Mondes auf die Erde fällt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25606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4130675"/>
            <a:ext cx="1439862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67" y="2267669"/>
            <a:ext cx="5677485" cy="39645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860509" y="2142212"/>
            <a:ext cx="2536825" cy="1493609"/>
          </a:xfrm>
          <a:prstGeom prst="wedgeEllipseCallout">
            <a:avLst>
              <a:gd name="adj1" fmla="val 15264"/>
              <a:gd name="adj2" fmla="val 10045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Aha – </a:t>
            </a:r>
            <a:r>
              <a:rPr lang="de-DE" dirty="0" smtClean="0">
                <a:solidFill>
                  <a:srgbClr val="000000"/>
                </a:solidFill>
              </a:rPr>
              <a:t>das geht also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nur bei Neumond…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25604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25605" name="Textfeld 3"/>
          <p:cNvSpPr txBox="1">
            <a:spLocks noChangeArrowheads="1"/>
          </p:cNvSpPr>
          <p:nvPr/>
        </p:nvSpPr>
        <p:spPr bwMode="auto">
          <a:xfrm>
            <a:off x="768167" y="1937471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</a:t>
            </a:r>
            <a:r>
              <a:rPr lang="de-DE" sz="2400" b="1" dirty="0" smtClean="0"/>
              <a:t>Sonnen</a:t>
            </a:r>
            <a:r>
              <a:rPr lang="de-DE" sz="2400" b="1" dirty="0" smtClean="0"/>
              <a:t>finsternis </a:t>
            </a:r>
            <a:r>
              <a:rPr lang="de-DE" sz="2400" dirty="0" smtClean="0"/>
              <a:t>(Konstruktionsanleitung):</a:t>
            </a:r>
            <a:endParaRPr lang="de-DE" sz="2400" dirty="0"/>
          </a:p>
        </p:txBody>
      </p:sp>
      <p:pic>
        <p:nvPicPr>
          <p:cNvPr id="25606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4130675"/>
            <a:ext cx="1439862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67" y="3361042"/>
            <a:ext cx="5677485" cy="1777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7183438" y="1982788"/>
            <a:ext cx="2536825" cy="1941512"/>
          </a:xfrm>
          <a:prstGeom prst="wedgeEllipseCallout">
            <a:avLst>
              <a:gd name="adj1" fmla="val 4412"/>
              <a:gd name="adj2" fmla="val 6612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 haben wir wieder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Sonne, Mond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Erde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77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25604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pic>
        <p:nvPicPr>
          <p:cNvPr id="25606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4130675"/>
            <a:ext cx="1439862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67" y="3361042"/>
            <a:ext cx="5677484" cy="1777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7183438" y="1982788"/>
            <a:ext cx="2536825" cy="1941512"/>
          </a:xfrm>
          <a:prstGeom prst="wedgeEllipseCallout">
            <a:avLst>
              <a:gd name="adj1" fmla="val 4412"/>
              <a:gd name="adj2" fmla="val 6612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Zeichnen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Randstrahlen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Textfeld 3"/>
          <p:cNvSpPr txBox="1">
            <a:spLocks noChangeArrowheads="1"/>
          </p:cNvSpPr>
          <p:nvPr/>
        </p:nvSpPr>
        <p:spPr bwMode="auto">
          <a:xfrm>
            <a:off x="768167" y="1937471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</a:t>
            </a:r>
            <a:r>
              <a:rPr lang="de-DE" sz="2400" b="1" dirty="0" smtClean="0"/>
              <a:t>Sonnen</a:t>
            </a:r>
            <a:r>
              <a:rPr lang="de-DE" sz="2400" b="1" dirty="0" smtClean="0"/>
              <a:t>finsternis </a:t>
            </a:r>
            <a:r>
              <a:rPr lang="de-DE" sz="2400" dirty="0" smtClean="0"/>
              <a:t>(Konstruktionsanleitung):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53974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25604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pic>
        <p:nvPicPr>
          <p:cNvPr id="25606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4130675"/>
            <a:ext cx="1439862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67" y="3361042"/>
            <a:ext cx="5677484" cy="17777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7262150" y="2556271"/>
            <a:ext cx="2159671" cy="1368029"/>
          </a:xfrm>
          <a:prstGeom prst="wedgeEllipseCallout">
            <a:avLst>
              <a:gd name="adj1" fmla="val 8965"/>
              <a:gd name="adj2" fmla="val 8265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die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Schattengebiete!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Textfeld 3"/>
          <p:cNvSpPr txBox="1">
            <a:spLocks noChangeArrowheads="1"/>
          </p:cNvSpPr>
          <p:nvPr/>
        </p:nvSpPr>
        <p:spPr bwMode="auto">
          <a:xfrm>
            <a:off x="768167" y="1937471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</a:t>
            </a:r>
            <a:r>
              <a:rPr lang="de-DE" sz="2400" b="1" dirty="0" smtClean="0"/>
              <a:t>Sonnen</a:t>
            </a:r>
            <a:r>
              <a:rPr lang="de-DE" sz="2400" b="1" dirty="0" smtClean="0"/>
              <a:t>finsternis </a:t>
            </a:r>
            <a:r>
              <a:rPr lang="de-DE" sz="2400" dirty="0" smtClean="0"/>
              <a:t>(Konstruktionsanleitung):</a:t>
            </a:r>
            <a:endParaRPr lang="de-DE" sz="2400" dirty="0"/>
          </a:p>
        </p:txBody>
      </p:sp>
      <p:sp>
        <p:nvSpPr>
          <p:cNvPr id="10" name="Pfeil nach unten 9"/>
          <p:cNvSpPr/>
          <p:nvPr/>
        </p:nvSpPr>
        <p:spPr bwMode="auto">
          <a:xfrm rot="1043487">
            <a:off x="4492353" y="3030338"/>
            <a:ext cx="322413" cy="1125987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153313" y="2123653"/>
            <a:ext cx="3456384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Der Schatten des Mondes fällt auf die Erde und verdeckt die Sonne!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9870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0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Finsternisse</a:t>
            </a:r>
            <a:endParaRPr lang="de-DE" sz="2800" dirty="0" smtClean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0" y="312023"/>
            <a:ext cx="1219200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727944" y="214188"/>
            <a:ext cx="2231751" cy="1151780"/>
          </a:xfrm>
          <a:prstGeom prst="wedgeEllipseCallout">
            <a:avLst>
              <a:gd name="adj1" fmla="val -76129"/>
              <a:gd name="adj2" fmla="val 679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Fassen wir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zusammen: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Textfeld 3"/>
          <p:cNvSpPr txBox="1">
            <a:spLocks noChangeArrowheads="1"/>
          </p:cNvSpPr>
          <p:nvPr/>
        </p:nvSpPr>
        <p:spPr bwMode="auto">
          <a:xfrm>
            <a:off x="144016" y="2829798"/>
            <a:ext cx="4536256" cy="18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/>
              <a:t>Die</a:t>
            </a:r>
            <a:r>
              <a:rPr lang="de-DE" sz="2400" b="1" dirty="0" smtClean="0"/>
              <a:t> </a:t>
            </a:r>
            <a:r>
              <a:rPr lang="de-DE" sz="2400" b="1" dirty="0" smtClean="0">
                <a:solidFill>
                  <a:srgbClr val="FF0000"/>
                </a:solidFill>
              </a:rPr>
              <a:t>Mondfinsternis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entsteht, wenn der Mond in den Schatten der Erde gerät.</a:t>
            </a:r>
          </a:p>
          <a:p>
            <a:endParaRPr lang="de-DE" dirty="0" smtClean="0"/>
          </a:p>
          <a:p>
            <a:r>
              <a:rPr lang="de-DE" dirty="0" smtClean="0"/>
              <a:t>(Dazu muss der Mond hinter der Erde stehen – also nur bei Vollmond möglich.)</a:t>
            </a:r>
            <a:endParaRPr lang="de-DE" dirty="0"/>
          </a:p>
        </p:txBody>
      </p:sp>
      <p:sp>
        <p:nvSpPr>
          <p:cNvPr id="11" name="Textfeld 3"/>
          <p:cNvSpPr txBox="1">
            <a:spLocks noChangeArrowheads="1"/>
          </p:cNvSpPr>
          <p:nvPr/>
        </p:nvSpPr>
        <p:spPr bwMode="auto">
          <a:xfrm>
            <a:off x="5333355" y="5141034"/>
            <a:ext cx="4747517" cy="2239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/>
              <a:t>Die</a:t>
            </a:r>
            <a:r>
              <a:rPr lang="de-DE" sz="2400" b="1" dirty="0" smtClean="0"/>
              <a:t> </a:t>
            </a:r>
            <a:r>
              <a:rPr lang="de-DE" sz="2400" b="1" dirty="0" smtClean="0">
                <a:solidFill>
                  <a:srgbClr val="FF0000"/>
                </a:solidFill>
              </a:rPr>
              <a:t>Sonnenfinsternis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entsteht, wenn der Schatten des Mondes </a:t>
            </a:r>
          </a:p>
          <a:p>
            <a:r>
              <a:rPr lang="de-DE" sz="2400" dirty="0" smtClean="0"/>
              <a:t>auf die Erde fällt und die Sonne verdeckt.</a:t>
            </a:r>
          </a:p>
          <a:p>
            <a:endParaRPr lang="de-DE" dirty="0" smtClean="0"/>
          </a:p>
          <a:p>
            <a:r>
              <a:rPr lang="de-DE" dirty="0" smtClean="0"/>
              <a:t>(Dazu muss der Mond vor der Erde stehen – also nur bei Neumond möglich.)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68" y="5525372"/>
            <a:ext cx="5003760" cy="15668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288" y="2948443"/>
            <a:ext cx="5068586" cy="17179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tiburskije\Desktop\FlippedClassroom Physik\Optik\Paul\paul_taschenlamp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8" y="3636417"/>
            <a:ext cx="17811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92640" y="3962499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24088" y="1907629"/>
            <a:ext cx="3311525" cy="1728788"/>
          </a:xfrm>
          <a:prstGeom prst="wedgeEllipseCallout">
            <a:avLst>
              <a:gd name="adj1" fmla="val -72727"/>
              <a:gd name="adj2" fmla="val 7689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Wenn ich die Lampe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ausschalte wird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es auch finster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419474" y="3203773"/>
            <a:ext cx="3311525" cy="1728788"/>
          </a:xfrm>
          <a:prstGeom prst="wedgeEllipseCallout">
            <a:avLst>
              <a:gd name="adj1" fmla="val 83153"/>
              <a:gd name="adj2" fmla="val 2229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war‘s zu den Schatten.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nächste Mal geht 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der Reflektion weiter!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79310" y="1763613"/>
            <a:ext cx="6044933" cy="146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00"/>
                </a:solidFill>
              </a:rPr>
              <a:t>Für die folgenden Konstruktionen müssen</a:t>
            </a:r>
          </a:p>
          <a:p>
            <a:r>
              <a:rPr lang="de-DE" sz="2400" dirty="0" smtClean="0">
                <a:solidFill>
                  <a:srgbClr val="000000"/>
                </a:solidFill>
              </a:rPr>
              <a:t>wir berücksichtigen, dass die Sonne keine</a:t>
            </a:r>
          </a:p>
          <a:p>
            <a:r>
              <a:rPr lang="de-DE" sz="2400" dirty="0" smtClean="0">
                <a:solidFill>
                  <a:srgbClr val="000000"/>
                </a:solidFill>
              </a:rPr>
              <a:t>punktförmige Lichtquelle ist, sondern viel</a:t>
            </a:r>
          </a:p>
          <a:p>
            <a:r>
              <a:rPr lang="de-DE" sz="2400" dirty="0" smtClean="0">
                <a:solidFill>
                  <a:srgbClr val="000000"/>
                </a:solidFill>
              </a:rPr>
              <a:t>größer als die beleuchteten Körper</a:t>
            </a:r>
            <a:r>
              <a:rPr lang="de-DE" sz="2400" dirty="0" smtClean="0"/>
              <a:t>:</a:t>
            </a:r>
            <a:endParaRPr lang="de-DE" sz="2400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2" y="3575966"/>
            <a:ext cx="5108953" cy="2712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086645"/>
            <a:ext cx="3036549" cy="1505396"/>
          </a:xfrm>
          <a:prstGeom prst="wedgeEllipseCallout">
            <a:avLst>
              <a:gd name="adj1" fmla="val 6686"/>
              <a:gd name="adj2" fmla="val 1207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Schauen wir uns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zuerst den Schatten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von fünf Lichtquellen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genauer an!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30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99338" y="2202382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00"/>
                </a:solidFill>
              </a:rPr>
              <a:t>Jede einzelne der fünf Lichtquellen wirft</a:t>
            </a:r>
          </a:p>
          <a:p>
            <a:r>
              <a:rPr lang="de-DE" sz="2400" dirty="0" smtClean="0">
                <a:solidFill>
                  <a:srgbClr val="000000"/>
                </a:solidFill>
              </a:rPr>
              <a:t>einen Schatten auf den Schirm</a:t>
            </a:r>
            <a:r>
              <a:rPr lang="de-DE" sz="2400" dirty="0" smtClean="0"/>
              <a:t>:</a:t>
            </a:r>
            <a:endParaRPr lang="de-DE" sz="2400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2" y="3575966"/>
            <a:ext cx="5108952" cy="2712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331565"/>
            <a:ext cx="2771775" cy="1260475"/>
          </a:xfrm>
          <a:prstGeom prst="wedgeEllipseCallout">
            <a:avLst>
              <a:gd name="adj1" fmla="val 10247"/>
              <a:gd name="adj2" fmla="val 1416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Du erkennst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unterschiedliche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Schattenstufen!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200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79310" y="2267669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00"/>
                </a:solidFill>
              </a:rPr>
              <a:t>Hier sind die Halbschattengebiete beschriftet worden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2" y="3575966"/>
            <a:ext cx="5108952" cy="2712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331565"/>
            <a:ext cx="2771775" cy="1260475"/>
          </a:xfrm>
          <a:prstGeom prst="wedgeEllipseCallout">
            <a:avLst>
              <a:gd name="adj1" fmla="val 10247"/>
              <a:gd name="adj2" fmla="val 1416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Ist ja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kompliziert … 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79310" y="2202382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00"/>
                </a:solidFill>
              </a:rPr>
              <a:t>Hier sehen wir, was auf den Schirm zu sehen ist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3" y="3575966"/>
            <a:ext cx="5108950" cy="2712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331565"/>
            <a:ext cx="2771775" cy="1260475"/>
          </a:xfrm>
          <a:prstGeom prst="wedgeEllipseCallout">
            <a:avLst>
              <a:gd name="adj1" fmla="val 10247"/>
              <a:gd name="adj2" fmla="val 1416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Schattenstreifenmuster!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2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75063" y="2202382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00"/>
                </a:solidFill>
              </a:rPr>
              <a:t>Nun werden die fünf Lichtquellen durch eine große Lichtquelle ersetzt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3" y="3575966"/>
            <a:ext cx="5108950" cy="27127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331565"/>
            <a:ext cx="2771775" cy="1260475"/>
          </a:xfrm>
          <a:prstGeom prst="wedgeEllipseCallout">
            <a:avLst>
              <a:gd name="adj1" fmla="val 10247"/>
              <a:gd name="adj2" fmla="val 1416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Streifen sind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verwischt worden!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6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3316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91523" y="1547813"/>
            <a:ext cx="6044933" cy="1122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</a:rPr>
              <a:t>Die Mondphasen </a:t>
            </a:r>
            <a:r>
              <a:rPr lang="de-DE" sz="2400" dirty="0" smtClean="0">
                <a:solidFill>
                  <a:srgbClr val="000000"/>
                </a:solidFill>
              </a:rPr>
              <a:t>entstehen infolge der Beleuchtung des Mondes durch die Sonne und der für uns sichtbaren Perspektive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3533266"/>
            <a:ext cx="1438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2" y="2950089"/>
            <a:ext cx="5108953" cy="39645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324243" y="1331565"/>
            <a:ext cx="2771775" cy="1260475"/>
          </a:xfrm>
          <a:prstGeom prst="wedgeEllipseCallout">
            <a:avLst>
              <a:gd name="adj1" fmla="val 10247"/>
              <a:gd name="adj2" fmla="val 14161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Ah ja – der Mond war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ja ein beleuchteter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Körper!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9460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9461" name="Textfeld 3"/>
          <p:cNvSpPr txBox="1">
            <a:spLocks noChangeArrowheads="1"/>
          </p:cNvSpPr>
          <p:nvPr/>
        </p:nvSpPr>
        <p:spPr bwMode="auto">
          <a:xfrm>
            <a:off x="2906266" y="1547813"/>
            <a:ext cx="5878462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b="1" dirty="0" smtClean="0"/>
              <a:t>Die Mondfinsternis</a:t>
            </a:r>
            <a:r>
              <a:rPr lang="de-DE" sz="2400" dirty="0" smtClean="0"/>
              <a:t> entsteht, wenn</a:t>
            </a:r>
          </a:p>
          <a:p>
            <a:r>
              <a:rPr lang="de-DE" sz="2400" dirty="0" smtClean="0"/>
              <a:t>der Mond in den Schatten der Erde gerät:</a:t>
            </a:r>
            <a:endParaRPr lang="de-DE" sz="2400" dirty="0"/>
          </a:p>
        </p:txBody>
      </p:sp>
      <p:pic>
        <p:nvPicPr>
          <p:cNvPr id="19462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3502025"/>
            <a:ext cx="13843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627" y="2613025"/>
            <a:ext cx="5722410" cy="39645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74638" y="1352550"/>
            <a:ext cx="2247900" cy="1260475"/>
          </a:xfrm>
          <a:prstGeom prst="wedgeEllipseCallout">
            <a:avLst>
              <a:gd name="adj1" fmla="val -6440"/>
              <a:gd name="adj2" fmla="val 1416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>
                <a:solidFill>
                  <a:srgbClr val="000000"/>
                </a:solidFill>
              </a:rPr>
              <a:t>Was ist nun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>
                <a:solidFill>
                  <a:srgbClr val="000000"/>
                </a:solidFill>
              </a:rPr>
              <a:t>Schatten?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 smtClean="0"/>
              <a:t>Finsternisse</a:t>
            </a:r>
            <a:endParaRPr lang="de-DE" sz="2800" dirty="0">
              <a:solidFill>
                <a:srgbClr val="000000"/>
              </a:solidFill>
            </a:endParaRPr>
          </a:p>
        </p:txBody>
      </p:sp>
      <p:sp>
        <p:nvSpPr>
          <p:cNvPr id="19460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9461" name="Textfeld 3"/>
          <p:cNvSpPr txBox="1">
            <a:spLocks noChangeArrowheads="1"/>
          </p:cNvSpPr>
          <p:nvPr/>
        </p:nvSpPr>
        <p:spPr bwMode="auto">
          <a:xfrm>
            <a:off x="2762250" y="1547813"/>
            <a:ext cx="5113338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2400" b="1" dirty="0" smtClean="0"/>
              <a:t>Die Mondfinsternis </a:t>
            </a:r>
            <a:r>
              <a:rPr lang="de-DE" sz="2400" dirty="0" smtClean="0"/>
              <a:t>(Konstruktionsanleitung):</a:t>
            </a:r>
            <a:endParaRPr lang="de-DE" sz="2400" dirty="0"/>
          </a:p>
        </p:txBody>
      </p:sp>
      <p:pic>
        <p:nvPicPr>
          <p:cNvPr id="19462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3502025"/>
            <a:ext cx="13843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627" y="3625500"/>
            <a:ext cx="5722410" cy="19395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74638" y="1352550"/>
            <a:ext cx="2247900" cy="1260475"/>
          </a:xfrm>
          <a:prstGeom prst="wedgeEllipseCallout">
            <a:avLst>
              <a:gd name="adj1" fmla="val -6440"/>
              <a:gd name="adj2" fmla="val 1416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Jetzt wollen wir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konstruieren!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74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427</Words>
  <Application>Microsoft Office PowerPoint</Application>
  <PresentationFormat>Benutzerdefiniert</PresentationFormat>
  <Paragraphs>133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SimSun</vt:lpstr>
      <vt:lpstr>Times New Roman</vt:lpstr>
      <vt:lpstr>Calibri</vt:lpstr>
      <vt:lpstr>Larissa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109</cp:revision>
  <cp:lastPrinted>1601-01-01T00:00:00Z</cp:lastPrinted>
  <dcterms:created xsi:type="dcterms:W3CDTF">2015-08-24T10:17:07Z</dcterms:created>
  <dcterms:modified xsi:type="dcterms:W3CDTF">2016-03-08T10:06:06Z</dcterms:modified>
</cp:coreProperties>
</file>