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8" r:id="rId2"/>
    <p:sldId id="265" r:id="rId3"/>
    <p:sldId id="266" r:id="rId4"/>
    <p:sldId id="260" r:id="rId5"/>
    <p:sldId id="267" r:id="rId6"/>
    <p:sldId id="268" r:id="rId7"/>
    <p:sldId id="269" r:id="rId8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74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08" y="-61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25E0FC88-9FCD-4DFE-A519-EBDB26C0E3D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404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A7114443-B944-4EE3-9B4A-0C5EA489B5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A7114443-B944-4EE3-9B4A-0C5EA489B5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3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4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5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A43E3-8E57-48AA-ACDB-01DBE93758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83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04443-7938-4FDF-A24E-02CB18EF7E6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98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663BF-4C70-4026-9E1B-3DA12D56F2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691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C9ECE-D70C-4DB7-B8B6-06E0A1688F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3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80278-6B3C-4261-8DEB-13F045675F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99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8E8A7-8D67-48B6-8CA5-20748513FF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89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6A0D1-6ECE-4280-9C6C-837ABF7935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34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8BC9B-9DC3-4FB6-9B64-56C7172297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07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DF03F-9685-4037-A075-B2BE783066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4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ACDC9-EF04-45AE-8A61-ED3ADFEF36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1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8F2-AABD-4DD9-B748-CA5E69EA57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85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BC5F-9187-487F-A620-B048245062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68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38D8AEE8-DFD7-43D0-BEF0-DC52F2BA0F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Reflexion des Lichtes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425" y="3059113"/>
            <a:ext cx="1219200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005832" y="1581229"/>
            <a:ext cx="3569370" cy="2470035"/>
          </a:xfrm>
          <a:prstGeom prst="wedgeEllipseCallout">
            <a:avLst>
              <a:gd name="adj1" fmla="val -65088"/>
              <a:gd name="adj2" fmla="val 28592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Wie wir bereits wissen,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sehen wir den Mond nur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weil er Licht der Sonne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auf die Erde reflektiert!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Aber was ist nun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b="1" dirty="0" smtClean="0">
                <a:solidFill>
                  <a:srgbClr val="000000"/>
                </a:solidFill>
              </a:rPr>
              <a:t>Reflexion</a:t>
            </a:r>
            <a:r>
              <a:rPr lang="de-DE" dirty="0" smtClean="0">
                <a:solidFill>
                  <a:srgbClr val="000000"/>
                </a:solidFill>
              </a:rPr>
              <a:t>?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215101" y="3698281"/>
            <a:ext cx="3865524" cy="493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>
                <a:effectLst/>
              </a:rPr>
              <a:t>Totale Sonnenfinsternis auf den Färöern und </a:t>
            </a:r>
          </a:p>
          <a:p>
            <a:r>
              <a:rPr lang="de-DE" sz="1400" dirty="0" smtClean="0">
                <a:effectLst/>
              </a:rPr>
              <a:t>Svalbard am 20. März 2015 (Bild: www.kvf.fo)</a:t>
            </a:r>
            <a:endParaRPr lang="de-DE" sz="1400" dirty="0"/>
          </a:p>
        </p:txBody>
      </p:sp>
      <p:pic>
        <p:nvPicPr>
          <p:cNvPr id="2061" name="Picture 13" descr="C:\Users\tiburskije\Desktop\FlippedClassroom Physik\02_Optik\04_Mond_Sonne\330px-Lunar_eclipse_March_200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095" y="2051645"/>
            <a:ext cx="2448272" cy="15292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:\_Faecher\01_Physik\06\Optik\mondfinsterni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3113" y="299799"/>
            <a:ext cx="1429500" cy="1429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iburskije\Desktop\FlippedClassroom Physik\02_Optik\05_Reflexion\flus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670" y="4643933"/>
            <a:ext cx="4019946" cy="26653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iburskije\Desktop\FlippedClassroom Physik\02_Optik\05_Reflexion\experiment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57" y="603250"/>
            <a:ext cx="2619375" cy="17430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tiburskije\Desktop\FlippedClassroom Physik\02_Optik\05_Reflexion\hund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32" y="5652045"/>
            <a:ext cx="2286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Reflexion des Lichtes</a:t>
            </a:r>
          </a:p>
        </p:txBody>
      </p:sp>
      <p:sp>
        <p:nvSpPr>
          <p:cNvPr id="13316" name="Rechteck 2"/>
          <p:cNvSpPr>
            <a:spLocks noChangeArrowheads="1"/>
          </p:cNvSpPr>
          <p:nvPr/>
        </p:nvSpPr>
        <p:spPr bwMode="auto">
          <a:xfrm>
            <a:off x="4032250" y="4932363"/>
            <a:ext cx="50387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13317" name="Textfeld 3"/>
          <p:cNvSpPr txBox="1">
            <a:spLocks noChangeArrowheads="1"/>
          </p:cNvSpPr>
          <p:nvPr/>
        </p:nvSpPr>
        <p:spPr bwMode="auto">
          <a:xfrm>
            <a:off x="291523" y="1776385"/>
            <a:ext cx="6044933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2400" dirty="0"/>
              <a:t>Als </a:t>
            </a:r>
            <a:r>
              <a:rPr lang="de-DE" sz="2400" b="1" dirty="0"/>
              <a:t>Reflexion</a:t>
            </a:r>
            <a:r>
              <a:rPr lang="de-DE" sz="2400" dirty="0"/>
              <a:t> bezeichnen wir das </a:t>
            </a:r>
            <a:r>
              <a:rPr lang="de-DE" sz="2400" i="1" dirty="0"/>
              <a:t>Zurückwerfen des </a:t>
            </a:r>
            <a:r>
              <a:rPr lang="de-DE" sz="2400" i="1" dirty="0" smtClean="0"/>
              <a:t>Lichtes</a:t>
            </a:r>
            <a:r>
              <a:rPr lang="de-DE" sz="2400" b="1" dirty="0" smtClean="0"/>
              <a:t>:</a:t>
            </a:r>
            <a:endParaRPr lang="de-DE" sz="2400" b="1" dirty="0"/>
          </a:p>
        </p:txBody>
      </p:sp>
      <p:pic>
        <p:nvPicPr>
          <p:cNvPr id="13318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507" y="3266035"/>
            <a:ext cx="949689" cy="1754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624619" y="1295226"/>
            <a:ext cx="2771775" cy="1260475"/>
          </a:xfrm>
          <a:prstGeom prst="wedgeEllipseCallout">
            <a:avLst>
              <a:gd name="adj1" fmla="val 14149"/>
              <a:gd name="adj2" fmla="val 10105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Zurückwerfen ja!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Aber nicht irgendwie …</a:t>
            </a:r>
            <a:endParaRPr lang="de-DE" dirty="0">
              <a:solidFill>
                <a:srgbClr val="000000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4870855" y="3059757"/>
            <a:ext cx="391664" cy="412557"/>
            <a:chOff x="0" y="0"/>
            <a:chExt cx="683755" cy="685011"/>
          </a:xfrm>
        </p:grpSpPr>
        <p:sp>
          <p:nvSpPr>
            <p:cNvPr id="18" name="Ellipse 17"/>
            <p:cNvSpPr/>
            <p:nvPr/>
          </p:nvSpPr>
          <p:spPr>
            <a:xfrm>
              <a:off x="0" y="0"/>
              <a:ext cx="683755" cy="68501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cxnSp>
          <p:nvCxnSpPr>
            <p:cNvPr id="19" name="Gerader Verbinder 2"/>
            <p:cNvCxnSpPr/>
            <p:nvPr/>
          </p:nvCxnSpPr>
          <p:spPr>
            <a:xfrm>
              <a:off x="110531" y="115556"/>
              <a:ext cx="459894" cy="45736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3"/>
            <p:cNvCxnSpPr/>
            <p:nvPr/>
          </p:nvCxnSpPr>
          <p:spPr>
            <a:xfrm flipH="1">
              <a:off x="110531" y="115556"/>
              <a:ext cx="459740" cy="454687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10" name="Rechteck 9"/>
          <p:cNvSpPr/>
          <p:nvPr/>
        </p:nvSpPr>
        <p:spPr>
          <a:xfrm>
            <a:off x="281840" y="5020757"/>
            <a:ext cx="9583008" cy="9962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cxnSp>
        <p:nvCxnSpPr>
          <p:cNvPr id="12" name="Gerader Verbinder 9"/>
          <p:cNvCxnSpPr/>
          <p:nvPr/>
        </p:nvCxnSpPr>
        <p:spPr>
          <a:xfrm>
            <a:off x="5071680" y="3275240"/>
            <a:ext cx="998577" cy="1755263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3" name="Gerader Verbinder 6"/>
          <p:cNvCxnSpPr/>
          <p:nvPr/>
        </p:nvCxnSpPr>
        <p:spPr>
          <a:xfrm>
            <a:off x="6053613" y="3914108"/>
            <a:ext cx="7767" cy="111098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miter lim="800000"/>
          </a:ln>
          <a:effectLst/>
        </p:spPr>
      </p:cxnSp>
      <p:cxnSp>
        <p:nvCxnSpPr>
          <p:cNvPr id="14" name="Gerader Verbinder 7"/>
          <p:cNvCxnSpPr/>
          <p:nvPr/>
        </p:nvCxnSpPr>
        <p:spPr>
          <a:xfrm flipH="1">
            <a:off x="6053613" y="3274157"/>
            <a:ext cx="996358" cy="1755263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5" name="Gerader Verbinder 10"/>
          <p:cNvCxnSpPr/>
          <p:nvPr/>
        </p:nvCxnSpPr>
        <p:spPr>
          <a:xfrm flipH="1">
            <a:off x="3073417" y="3274157"/>
            <a:ext cx="1998263" cy="1756346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6" name="Gerader Verbinder 11"/>
          <p:cNvCxnSpPr/>
          <p:nvPr/>
        </p:nvCxnSpPr>
        <p:spPr>
          <a:xfrm>
            <a:off x="3074526" y="3921687"/>
            <a:ext cx="7767" cy="1110981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17" name="Gerader Verbinder 12"/>
          <p:cNvCxnSpPr/>
          <p:nvPr/>
        </p:nvCxnSpPr>
        <p:spPr>
          <a:xfrm flipH="1" flipV="1">
            <a:off x="1077373" y="3278488"/>
            <a:ext cx="1992715" cy="1746600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sp>
        <p:nvSpPr>
          <p:cNvPr id="22" name="Rechteck 21"/>
          <p:cNvSpPr/>
          <p:nvPr/>
        </p:nvSpPr>
        <p:spPr>
          <a:xfrm>
            <a:off x="2649729" y="6084093"/>
            <a:ext cx="4568879" cy="4358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/>
              <a:t>Dabei gilt das Reflexionsgesetz!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Reflexion des Lichtes</a:t>
            </a:r>
          </a:p>
        </p:txBody>
      </p:sp>
      <p:sp>
        <p:nvSpPr>
          <p:cNvPr id="13317" name="Textfeld 3"/>
          <p:cNvSpPr txBox="1">
            <a:spLocks noChangeArrowheads="1"/>
          </p:cNvSpPr>
          <p:nvPr/>
        </p:nvSpPr>
        <p:spPr bwMode="auto">
          <a:xfrm>
            <a:off x="291523" y="1776385"/>
            <a:ext cx="6044933" cy="77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sz="2400" dirty="0"/>
              <a:t>Als </a:t>
            </a:r>
            <a:r>
              <a:rPr lang="de-DE" sz="2400" b="1" dirty="0"/>
              <a:t>Reflexion</a:t>
            </a:r>
            <a:r>
              <a:rPr lang="de-DE" sz="2400" dirty="0"/>
              <a:t> bezeichnen wir das </a:t>
            </a:r>
            <a:r>
              <a:rPr lang="de-DE" sz="2400" i="1" dirty="0"/>
              <a:t>Zurückwerfen des </a:t>
            </a:r>
            <a:r>
              <a:rPr lang="de-DE" sz="2400" i="1" dirty="0" smtClean="0"/>
              <a:t>Lichtes</a:t>
            </a:r>
            <a:r>
              <a:rPr lang="de-DE" sz="2400" b="1" dirty="0" smtClean="0"/>
              <a:t>:</a:t>
            </a:r>
            <a:endParaRPr lang="de-DE" sz="2400" b="1" dirty="0"/>
          </a:p>
        </p:txBody>
      </p:sp>
      <p:pic>
        <p:nvPicPr>
          <p:cNvPr id="13318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351" y="3266035"/>
            <a:ext cx="949689" cy="1754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624619" y="1295226"/>
            <a:ext cx="2771775" cy="1260475"/>
          </a:xfrm>
          <a:prstGeom prst="wedgeEllipseCallout">
            <a:avLst>
              <a:gd name="adj1" fmla="val 31469"/>
              <a:gd name="adj2" fmla="val 105891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sondern genau so!</a:t>
            </a:r>
            <a:endParaRPr lang="de-DE" dirty="0">
              <a:solidFill>
                <a:srgbClr val="000000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4870855" y="3059757"/>
            <a:ext cx="391664" cy="412557"/>
            <a:chOff x="0" y="0"/>
            <a:chExt cx="683755" cy="685011"/>
          </a:xfrm>
        </p:grpSpPr>
        <p:sp>
          <p:nvSpPr>
            <p:cNvPr id="18" name="Ellipse 17"/>
            <p:cNvSpPr/>
            <p:nvPr/>
          </p:nvSpPr>
          <p:spPr>
            <a:xfrm>
              <a:off x="0" y="0"/>
              <a:ext cx="683755" cy="68501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cxnSp>
          <p:nvCxnSpPr>
            <p:cNvPr id="19" name="Gerader Verbinder 2"/>
            <p:cNvCxnSpPr/>
            <p:nvPr/>
          </p:nvCxnSpPr>
          <p:spPr>
            <a:xfrm>
              <a:off x="110531" y="115556"/>
              <a:ext cx="459894" cy="45736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3"/>
            <p:cNvCxnSpPr/>
            <p:nvPr/>
          </p:nvCxnSpPr>
          <p:spPr>
            <a:xfrm flipH="1">
              <a:off x="110531" y="115556"/>
              <a:ext cx="459740" cy="454687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10" name="Rechteck 9"/>
          <p:cNvSpPr/>
          <p:nvPr/>
        </p:nvSpPr>
        <p:spPr>
          <a:xfrm>
            <a:off x="281840" y="5020757"/>
            <a:ext cx="9583008" cy="9962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cxnSp>
        <p:nvCxnSpPr>
          <p:cNvPr id="12" name="Gerader Verbinder 9"/>
          <p:cNvCxnSpPr/>
          <p:nvPr/>
        </p:nvCxnSpPr>
        <p:spPr>
          <a:xfrm>
            <a:off x="5071680" y="3275240"/>
            <a:ext cx="998577" cy="1755263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3" name="Gerader Verbinder 6"/>
          <p:cNvCxnSpPr/>
          <p:nvPr/>
        </p:nvCxnSpPr>
        <p:spPr>
          <a:xfrm>
            <a:off x="6053613" y="3914108"/>
            <a:ext cx="7767" cy="111098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miter lim="800000"/>
          </a:ln>
          <a:effectLst/>
        </p:spPr>
      </p:cxnSp>
      <p:cxnSp>
        <p:nvCxnSpPr>
          <p:cNvPr id="14" name="Gerader Verbinder 7"/>
          <p:cNvCxnSpPr/>
          <p:nvPr/>
        </p:nvCxnSpPr>
        <p:spPr>
          <a:xfrm flipH="1">
            <a:off x="6053613" y="3274157"/>
            <a:ext cx="996358" cy="1755263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5" name="Gerader Verbinder 10"/>
          <p:cNvCxnSpPr/>
          <p:nvPr/>
        </p:nvCxnSpPr>
        <p:spPr>
          <a:xfrm flipH="1">
            <a:off x="3073417" y="3274157"/>
            <a:ext cx="1998263" cy="1756346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cxnSp>
        <p:nvCxnSpPr>
          <p:cNvPr id="16" name="Gerader Verbinder 11"/>
          <p:cNvCxnSpPr/>
          <p:nvPr/>
        </p:nvCxnSpPr>
        <p:spPr>
          <a:xfrm>
            <a:off x="3074526" y="3921687"/>
            <a:ext cx="7767" cy="1110981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17" name="Gerader Verbinder 12"/>
          <p:cNvCxnSpPr/>
          <p:nvPr/>
        </p:nvCxnSpPr>
        <p:spPr>
          <a:xfrm flipH="1" flipV="1">
            <a:off x="1077373" y="3278488"/>
            <a:ext cx="1992715" cy="1746600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miter lim="800000"/>
          </a:ln>
          <a:effectLst/>
        </p:spPr>
      </p:cxnSp>
      <p:sp>
        <p:nvSpPr>
          <p:cNvPr id="22" name="Rechteck 21"/>
          <p:cNvSpPr/>
          <p:nvPr/>
        </p:nvSpPr>
        <p:spPr>
          <a:xfrm>
            <a:off x="299891" y="5466422"/>
            <a:ext cx="9517414" cy="1809791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de-DE" sz="2400" b="1" dirty="0"/>
              <a:t>Reflexionsgesetz</a:t>
            </a:r>
            <a:r>
              <a:rPr lang="de-DE" sz="2400" dirty="0"/>
              <a:t>:</a:t>
            </a:r>
          </a:p>
          <a:p>
            <a:r>
              <a:rPr lang="de-DE" sz="2400" dirty="0"/>
              <a:t>Wenn Licht auf eine glatte, glänzende Oberfläche trifft, dann wird es </a:t>
            </a:r>
            <a:endParaRPr lang="de-DE" sz="2400" dirty="0" smtClean="0"/>
          </a:p>
          <a:p>
            <a:r>
              <a:rPr lang="de-DE" sz="2400" dirty="0" smtClean="0"/>
              <a:t>reflektiert</a:t>
            </a:r>
            <a:r>
              <a:rPr lang="de-DE" sz="2400" dirty="0"/>
              <a:t>! Der Einfallswinkel α ist genau so groß wie der </a:t>
            </a:r>
            <a:endParaRPr lang="de-DE" sz="2400" dirty="0" smtClean="0"/>
          </a:p>
          <a:p>
            <a:r>
              <a:rPr lang="de-DE" sz="2400" dirty="0" smtClean="0"/>
              <a:t>Reflexionswinkel α‘! </a:t>
            </a:r>
          </a:p>
          <a:p>
            <a:r>
              <a:rPr lang="de-DE" sz="2400" dirty="0" smtClean="0"/>
              <a:t>Einfallswinkel</a:t>
            </a:r>
            <a:r>
              <a:rPr lang="de-DE" sz="2400" dirty="0"/>
              <a:t>, Einfallslot und </a:t>
            </a:r>
            <a:r>
              <a:rPr lang="de-DE" sz="2400" dirty="0" smtClean="0"/>
              <a:t>Reflexionswinkel liegen </a:t>
            </a:r>
            <a:r>
              <a:rPr lang="de-DE" sz="2400" dirty="0"/>
              <a:t>in einer Ebene.</a:t>
            </a:r>
          </a:p>
        </p:txBody>
      </p:sp>
      <p:sp>
        <p:nvSpPr>
          <p:cNvPr id="2" name="Bogen 1"/>
          <p:cNvSpPr/>
          <p:nvPr/>
        </p:nvSpPr>
        <p:spPr bwMode="auto">
          <a:xfrm rot="18900000">
            <a:off x="2686248" y="4623097"/>
            <a:ext cx="792088" cy="793031"/>
          </a:xfrm>
          <a:prstGeom prst="arc">
            <a:avLst>
              <a:gd name="adj1" fmla="val 15939943"/>
              <a:gd name="adj2" fmla="val 1891406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1" name="Bogen 20"/>
          <p:cNvSpPr/>
          <p:nvPr/>
        </p:nvSpPr>
        <p:spPr bwMode="auto">
          <a:xfrm rot="10800000" flipH="1" flipV="1">
            <a:off x="2736057" y="4619004"/>
            <a:ext cx="720079" cy="792087"/>
          </a:xfrm>
          <a:prstGeom prst="arc">
            <a:avLst>
              <a:gd name="adj1" fmla="val 16216283"/>
              <a:gd name="adj2" fmla="val 19088209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3" name="Bogen 22"/>
          <p:cNvSpPr/>
          <p:nvPr/>
        </p:nvSpPr>
        <p:spPr bwMode="auto">
          <a:xfrm rot="20727524">
            <a:off x="5673522" y="4586654"/>
            <a:ext cx="792088" cy="793031"/>
          </a:xfrm>
          <a:prstGeom prst="arc">
            <a:avLst>
              <a:gd name="adj1" fmla="val 17069903"/>
              <a:gd name="adj2" fmla="val 1891406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4" name="Bogen 23"/>
          <p:cNvSpPr/>
          <p:nvPr/>
        </p:nvSpPr>
        <p:spPr bwMode="auto">
          <a:xfrm rot="9079113" flipH="1" flipV="1">
            <a:off x="5690270" y="4583391"/>
            <a:ext cx="720079" cy="792087"/>
          </a:xfrm>
          <a:prstGeom prst="arc">
            <a:avLst>
              <a:gd name="adj1" fmla="val 16133597"/>
              <a:gd name="adj2" fmla="val 17926526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3761083" y="3764831"/>
            <a:ext cx="1947969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 smtClean="0">
                <a:solidFill>
                  <a:schemeClr val="accent5">
                    <a:lumMod val="50000"/>
                  </a:schemeClr>
                </a:solidFill>
              </a:rPr>
              <a:t>Einfallswinkel </a:t>
            </a:r>
            <a:r>
              <a:rPr lang="el-GR" sz="2000" dirty="0" smtClean="0">
                <a:solidFill>
                  <a:schemeClr val="accent5">
                    <a:lumMod val="50000"/>
                  </a:schemeClr>
                </a:solidFill>
              </a:rPr>
              <a:t>α</a:t>
            </a:r>
            <a:endParaRPr lang="de-DE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697446" y="3635821"/>
            <a:ext cx="2375971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 smtClean="0">
                <a:solidFill>
                  <a:srgbClr val="00B0F0"/>
                </a:solidFill>
              </a:rPr>
              <a:t>Reflexionswinkel </a:t>
            </a:r>
            <a:r>
              <a:rPr lang="el-GR" sz="2000" dirty="0" smtClean="0">
                <a:solidFill>
                  <a:srgbClr val="00B0F0"/>
                </a:solidFill>
              </a:rPr>
              <a:t>α</a:t>
            </a:r>
            <a:r>
              <a:rPr lang="de-DE" sz="2000" dirty="0" smtClean="0">
                <a:solidFill>
                  <a:srgbClr val="00B0F0"/>
                </a:solidFill>
              </a:rPr>
              <a:t>‘</a:t>
            </a:r>
            <a:endParaRPr lang="de-DE" sz="2000" dirty="0">
              <a:solidFill>
                <a:srgbClr val="00B0F0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6030622" y="3635821"/>
            <a:ext cx="2375971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 smtClean="0">
                <a:solidFill>
                  <a:srgbClr val="00B0F0"/>
                </a:solidFill>
              </a:rPr>
              <a:t>Reflexionswinkel </a:t>
            </a:r>
            <a:r>
              <a:rPr lang="el-GR" sz="2000" dirty="0" smtClean="0">
                <a:solidFill>
                  <a:srgbClr val="00B0F0"/>
                </a:solidFill>
              </a:rPr>
              <a:t>α</a:t>
            </a:r>
            <a:r>
              <a:rPr lang="de-DE" sz="2000" dirty="0" smtClean="0">
                <a:solidFill>
                  <a:srgbClr val="00B0F0"/>
                </a:solidFill>
              </a:rPr>
              <a:t>‘</a:t>
            </a:r>
            <a:endParaRPr lang="de-DE" sz="2000" dirty="0">
              <a:solidFill>
                <a:srgbClr val="00B0F0"/>
              </a:solidFill>
            </a:endParaRPr>
          </a:p>
        </p:txBody>
      </p:sp>
      <p:sp>
        <p:nvSpPr>
          <p:cNvPr id="3" name="Pfeil nach rechts 2"/>
          <p:cNvSpPr/>
          <p:nvPr/>
        </p:nvSpPr>
        <p:spPr bwMode="auto">
          <a:xfrm rot="3930693">
            <a:off x="2376016" y="4186099"/>
            <a:ext cx="720080" cy="21602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8" name="Pfeil nach rechts 27"/>
          <p:cNvSpPr/>
          <p:nvPr/>
        </p:nvSpPr>
        <p:spPr bwMode="auto">
          <a:xfrm rot="6668127">
            <a:off x="5961509" y="4149262"/>
            <a:ext cx="657519" cy="21602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9" name="Pfeil nach rechts 28"/>
          <p:cNvSpPr/>
          <p:nvPr/>
        </p:nvSpPr>
        <p:spPr bwMode="auto">
          <a:xfrm rot="8290205">
            <a:off x="3213608" y="4237923"/>
            <a:ext cx="720080" cy="216024"/>
          </a:xfrm>
          <a:prstGeom prst="rightArrow">
            <a:avLst/>
          </a:prstGeom>
          <a:solidFill>
            <a:srgbClr val="00B05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30" name="Pfeil nach rechts 29"/>
          <p:cNvSpPr/>
          <p:nvPr/>
        </p:nvSpPr>
        <p:spPr bwMode="auto">
          <a:xfrm rot="3693667">
            <a:off x="5518232" y="4151645"/>
            <a:ext cx="584091" cy="216024"/>
          </a:xfrm>
          <a:prstGeom prst="rightArrow">
            <a:avLst/>
          </a:prstGeom>
          <a:solidFill>
            <a:srgbClr val="00B05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181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  <p:bldP spid="2" grpId="0" animBg="1"/>
      <p:bldP spid="21" grpId="0" animBg="1"/>
      <p:bldP spid="23" grpId="0" animBg="1"/>
      <p:bldP spid="24" grpId="0" animBg="1"/>
      <p:bldP spid="25" grpId="0"/>
      <p:bldP spid="26" grpId="0"/>
      <p:bldP spid="27" grpId="0"/>
      <p:bldP spid="3" grpId="0" animBg="1"/>
      <p:bldP spid="28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85236" y="4643933"/>
            <a:ext cx="1152128" cy="251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7639846" y="2731205"/>
            <a:ext cx="2440779" cy="1728788"/>
          </a:xfrm>
          <a:prstGeom prst="wedgeEllipseCallout">
            <a:avLst>
              <a:gd name="adj1" fmla="val -7166"/>
              <a:gd name="adj2" fmla="val 6643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Aber wie konstruiert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man das nun?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121593" y="2731248"/>
            <a:ext cx="1980257" cy="1796930"/>
          </a:xfrm>
          <a:prstGeom prst="wedgeEllipseCallout">
            <a:avLst>
              <a:gd name="adj1" fmla="val -1984"/>
              <a:gd name="adj2" fmla="val 64702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Pass auf!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So geht’s …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Reflexion des Lichtes</a:t>
            </a:r>
          </a:p>
        </p:txBody>
      </p:sp>
      <p:pic>
        <p:nvPicPr>
          <p:cNvPr id="2050" name="Picture 2" descr="C:\Users\tiburskije\Desktop\FlippedClassroom Physik\02_Optik\05_Reflexion\03a_Ebener_Spiege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80" y="4396248"/>
            <a:ext cx="3888432" cy="127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tiburskije\Desktop\FlippedClassroom Physik\02_Optik\05_Reflexion\00_Lichtquell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50" y="2132013"/>
            <a:ext cx="27622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tiburskije\Desktop\FlippedClassroom Physik\02_Optik\05_Reflexion\04c_Lot_schma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721" y="2387339"/>
            <a:ext cx="8191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tiburskije\Desktop\FlippedClassroom Physik\02_Optik\05_Reflexion\geodreieck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746" y="3019885"/>
            <a:ext cx="54871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eschweifte Klammer links 4"/>
          <p:cNvSpPr/>
          <p:nvPr/>
        </p:nvSpPr>
        <p:spPr bwMode="auto">
          <a:xfrm rot="5400000">
            <a:off x="3987194" y="2078647"/>
            <a:ext cx="108012" cy="1710192"/>
          </a:xfrm>
          <a:prstGeom prst="leftBrac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6" name="Geschweifte Klammer links 15"/>
          <p:cNvSpPr/>
          <p:nvPr/>
        </p:nvSpPr>
        <p:spPr bwMode="auto">
          <a:xfrm rot="5400000">
            <a:off x="5697386" y="2078647"/>
            <a:ext cx="108012" cy="1710192"/>
          </a:xfrm>
          <a:prstGeom prst="leftBrac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 flipV="1">
            <a:off x="4896296" y="2132013"/>
            <a:ext cx="2807469" cy="226423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1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9849" y="4854314"/>
            <a:ext cx="1368152" cy="2394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 Verbindung 2"/>
          <p:cNvCxnSpPr>
            <a:endCxn id="2050" idx="0"/>
          </p:cNvCxnSpPr>
          <p:nvPr/>
        </p:nvCxnSpPr>
        <p:spPr bwMode="auto">
          <a:xfrm>
            <a:off x="2239962" y="2270125"/>
            <a:ext cx="2656334" cy="212612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3168104" y="3001885"/>
            <a:ext cx="36000" cy="360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6588488" y="2987749"/>
            <a:ext cx="36000" cy="360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2" name="AutoShape 6"/>
          <p:cNvSpPr>
            <a:spLocks noChangeArrowheads="1"/>
          </p:cNvSpPr>
          <p:nvPr/>
        </p:nvSpPr>
        <p:spPr bwMode="auto">
          <a:xfrm>
            <a:off x="719832" y="3035326"/>
            <a:ext cx="1534418" cy="1188773"/>
          </a:xfrm>
          <a:prstGeom prst="wedgeEllipseCallout">
            <a:avLst>
              <a:gd name="adj1" fmla="val -26194"/>
              <a:gd name="adj2" fmla="val 9434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Fertig!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7792247" y="2883605"/>
            <a:ext cx="1845118" cy="1256272"/>
          </a:xfrm>
          <a:prstGeom prst="wedgeEllipseCallout">
            <a:avLst>
              <a:gd name="adj1" fmla="val 61"/>
              <a:gd name="adj2" fmla="val 10130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Aha!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Ganz einfach!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718320" y="5418871"/>
            <a:ext cx="4320480" cy="34996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Konstruktion des reflektierten Strahls.</a:t>
            </a:r>
            <a:endParaRPr lang="de-DE" dirty="0"/>
          </a:p>
        </p:txBody>
      </p:sp>
      <p:pic>
        <p:nvPicPr>
          <p:cNvPr id="24" name="Picture 5" descr="C:\Users\tiburskije\Desktop\FlippedClassroom Physik\02_Optik\05_Reflexion\geodreieck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529109" y="3011632"/>
            <a:ext cx="54871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  <p:bldP spid="10" grpId="0" animBg="1"/>
      <p:bldP spid="10" grpId="1" animBg="1"/>
      <p:bldP spid="5" grpId="0" animBg="1"/>
      <p:bldP spid="5" grpId="1" animBg="1"/>
      <p:bldP spid="16" grpId="0" animBg="1"/>
      <p:bldP spid="16" grpId="1" animBg="1"/>
      <p:bldP spid="6" grpId="0" animBg="1"/>
      <p:bldP spid="18" grpId="0" animBg="1"/>
      <p:bldP spid="22" grpId="0" animBg="1"/>
      <p:bldP spid="22" grpId="1" animBg="1"/>
      <p:bldP spid="23" grpId="0" animBg="1"/>
      <p:bldP spid="2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40712" y="4883844"/>
            <a:ext cx="1152128" cy="251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Reflexion des Lichtes</a:t>
            </a:r>
          </a:p>
        </p:txBody>
      </p:sp>
      <p:pic>
        <p:nvPicPr>
          <p:cNvPr id="2051" name="Picture 3" descr="C:\Users\tiburskije\Desktop\FlippedClassroom Physik\02_Optik\05_Reflexion\00_Lichtquell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928" y="3506315"/>
            <a:ext cx="27622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pieren 1"/>
          <p:cNvGrpSpPr/>
          <p:nvPr/>
        </p:nvGrpSpPr>
        <p:grpSpPr>
          <a:xfrm rot="16200000">
            <a:off x="4616450" y="1899981"/>
            <a:ext cx="2948921" cy="3403079"/>
            <a:chOff x="4616450" y="1528886"/>
            <a:chExt cx="2948921" cy="3403079"/>
          </a:xfrm>
        </p:grpSpPr>
        <p:pic>
          <p:nvPicPr>
            <p:cNvPr id="3074" name="Picture 2" descr="C:\Users\tiburskije\Desktop\FlippedClassroom Physik\02_Optik\05_Reflexion\05a_Winkelscheibe_leer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6450" y="2086718"/>
              <a:ext cx="2948921" cy="28452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2" descr="C:\Users\tiburskije\Desktop\FlippedClassroom Physik\02_Optik\05_Reflexion\03a_Ebener_Spiegel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5952" y="3513346"/>
              <a:ext cx="2324100" cy="76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C:\Users\tiburskije\Desktop\FlippedClassroom Physik\02_Optik\05_Reflexion\04c_Lot_schmal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6376" y="1528886"/>
              <a:ext cx="819150" cy="2466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5004494"/>
            <a:ext cx="1365250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2664048" y="1405996"/>
            <a:ext cx="4877453" cy="34996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Schülerexperiment zum Brechungsgesetz:</a:t>
            </a:r>
            <a:endParaRPr lang="de-DE" dirty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295896" y="3506316"/>
            <a:ext cx="3957571" cy="1746226"/>
          </a:xfrm>
          <a:prstGeom prst="wedgeEllipseCallout">
            <a:avLst>
              <a:gd name="adj1" fmla="val -43524"/>
              <a:gd name="adj2" fmla="val 5398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Für das Experiment verwenden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wir eine feststehend Lampe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eine drehbare Winkelscheibe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mit Spiegel!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5544368" y="3211661"/>
            <a:ext cx="3311525" cy="1728788"/>
          </a:xfrm>
          <a:prstGeom prst="wedgeEllipseCallout">
            <a:avLst>
              <a:gd name="adj1" fmla="val 46336"/>
              <a:gd name="adj2" fmla="val 7004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Dann brauchen wir bloß die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Scheibe mit dem Spiegel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zu drehen und die Winkel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abzulesen!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1733037" y="3639168"/>
            <a:ext cx="4678894" cy="27311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005987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40712" y="4883844"/>
            <a:ext cx="1152128" cy="251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Reflexion des Lichtes</a:t>
            </a:r>
          </a:p>
        </p:txBody>
      </p:sp>
      <p:pic>
        <p:nvPicPr>
          <p:cNvPr id="2051" name="Picture 3" descr="C:\Users\tiburskije\Desktop\FlippedClassroom Physik\02_Optik\05_Reflexion\00_Lichtquell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928" y="3506315"/>
            <a:ext cx="27622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pieren 1"/>
          <p:cNvGrpSpPr/>
          <p:nvPr/>
        </p:nvGrpSpPr>
        <p:grpSpPr>
          <a:xfrm rot="17566972">
            <a:off x="4616450" y="1792368"/>
            <a:ext cx="2948921" cy="3403079"/>
            <a:chOff x="4616450" y="1528886"/>
            <a:chExt cx="2948921" cy="3403079"/>
          </a:xfrm>
        </p:grpSpPr>
        <p:pic>
          <p:nvPicPr>
            <p:cNvPr id="3074" name="Picture 2" descr="C:\Users\tiburskije\Desktop\FlippedClassroom Physik\02_Optik\05_Reflexion\05a_Winkelscheibe_leer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6450" y="2086718"/>
              <a:ext cx="2948921" cy="28452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2" descr="C:\Users\tiburskije\Desktop\FlippedClassroom Physik\02_Optik\05_Reflexion\03a_Ebener_Spiegel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5952" y="3513346"/>
              <a:ext cx="2324100" cy="76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C:\Users\tiburskije\Desktop\FlippedClassroom Physik\02_Optik\05_Reflexion\04c_Lot_schmal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6376" y="1528886"/>
              <a:ext cx="819150" cy="2466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5004494"/>
            <a:ext cx="1365250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2664048" y="1405996"/>
            <a:ext cx="4877453" cy="34996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Schülerexperiment zum Brechungsgesetz:</a:t>
            </a:r>
            <a:endParaRPr lang="de-DE" dirty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722040" y="4076054"/>
            <a:ext cx="3531427" cy="1176487"/>
          </a:xfrm>
          <a:prstGeom prst="wedgeEllipseCallout">
            <a:avLst>
              <a:gd name="adj1" fmla="val -52155"/>
              <a:gd name="adj2" fmla="val 6154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man kann jederzeit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Winkel ablesen!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5832400" y="3506315"/>
            <a:ext cx="3023493" cy="1434134"/>
          </a:xfrm>
          <a:prstGeom prst="wedgeEllipseCallout">
            <a:avLst>
              <a:gd name="adj1" fmla="val 46336"/>
              <a:gd name="adj2" fmla="val 7004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und so das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Reflexionsgesetz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bestätigen!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1733037" y="3639168"/>
            <a:ext cx="4678894" cy="27311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896296" y="1979637"/>
            <a:ext cx="1473973" cy="166479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39801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40712" y="4883844"/>
            <a:ext cx="1152128" cy="251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Reflexion des Lichtes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5004494"/>
            <a:ext cx="1365250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722040" y="4076054"/>
            <a:ext cx="3531427" cy="1359967"/>
          </a:xfrm>
          <a:prstGeom prst="wedgeEllipseCallout">
            <a:avLst>
              <a:gd name="adj1" fmla="val -52155"/>
              <a:gd name="adj2" fmla="val 4753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Wir werden das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Reflexionsgesetz auf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praktische Beispiele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anwenden!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5832400" y="3506315"/>
            <a:ext cx="3023493" cy="1434134"/>
          </a:xfrm>
          <a:prstGeom prst="wedgeEllipseCallout">
            <a:avLst>
              <a:gd name="adj1" fmla="val 46336"/>
              <a:gd name="adj2" fmla="val 7004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und wie geht es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nun weiter?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4098" name="Picture 2" descr="C:\Users\tiburskije\Desktop\FlippedClassroom Physik\02_Optik\05_Reflexion\woelbspiege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146" y="899517"/>
            <a:ext cx="2206254" cy="2206254"/>
          </a:xfrm>
          <a:prstGeom prst="rect">
            <a:avLst/>
          </a:prstGeom>
          <a:noFill/>
          <a:ln w="254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tiburskije\Desktop\FlippedClassroom Physik\02_Optik\05_Reflexion\diffu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008" y="5936827"/>
            <a:ext cx="3390900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tiburskije\Desktop\FlippedClassroom Physik\02_Optik\05_Reflexion\kerze_1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229" y="1835621"/>
            <a:ext cx="303847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tiburskije\Desktop\FlippedClassroom Physik\02_Optik\05_Reflexion\hund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6" y="1439862"/>
            <a:ext cx="3954287" cy="263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tiburskije\Desktop\FlippedClassroom Physik\02_Optik\05_Reflexion\hohlspiegel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416" y="5151721"/>
            <a:ext cx="2235194" cy="2101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5860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  <p:bldP spid="10" grpId="0" animBg="1"/>
      <p:bldP spid="10" grpId="1" animBg="1"/>
    </p:bld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Benutzerdefiniert</PresentationFormat>
  <Paragraphs>73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Optik</vt:lpstr>
      <vt:lpstr>Optik</vt:lpstr>
      <vt:lpstr>Optik</vt:lpstr>
      <vt:lpstr>Optik</vt:lpstr>
      <vt:lpstr>Optik</vt:lpstr>
      <vt:lpstr>Optik</vt:lpstr>
      <vt:lpstr>Optik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Physik?</dc:title>
  <dc:creator>Jens Tiburski</dc:creator>
  <cp:lastModifiedBy>tiburskije</cp:lastModifiedBy>
  <cp:revision>126</cp:revision>
  <cp:lastPrinted>1601-01-01T00:00:00Z</cp:lastPrinted>
  <dcterms:created xsi:type="dcterms:W3CDTF">2015-08-24T10:17:07Z</dcterms:created>
  <dcterms:modified xsi:type="dcterms:W3CDTF">2016-04-01T12:47:51Z</dcterms:modified>
</cp:coreProperties>
</file>