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258" r:id="rId2"/>
    <p:sldId id="266" r:id="rId3"/>
    <p:sldId id="260" r:id="rId4"/>
    <p:sldId id="270" r:id="rId5"/>
    <p:sldId id="267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69" r:id="rId14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74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918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fld id="{25E0FC88-9FCD-4DFE-A519-EBDB26C0E3D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404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582B846C-95AC-4E41-8C52-508DE29EFA83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3B631E28-E914-4CF6-B718-EA86CD3035E9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10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83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3B631E28-E914-4CF6-B718-EA86CD3035E9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11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83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3B631E28-E914-4CF6-B718-EA86CD3035E9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12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83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3B631E28-E914-4CF6-B718-EA86CD3035E9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13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83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A7114443-B944-4EE3-9B4A-0C5EA489B59F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3B631E28-E914-4CF6-B718-EA86CD3035E9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3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83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3B631E28-E914-4CF6-B718-EA86CD3035E9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4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83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3B631E28-E914-4CF6-B718-EA86CD3035E9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5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83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3B631E28-E914-4CF6-B718-EA86CD3035E9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6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83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3B631E28-E914-4CF6-B718-EA86CD3035E9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7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83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3B631E28-E914-4CF6-B718-EA86CD3035E9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8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83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3B631E28-E914-4CF6-B718-EA86CD3035E9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9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83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A43E3-8E57-48AA-ACDB-01DBE93758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83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04443-7938-4FDF-A24E-02CB18EF7E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98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663BF-4C70-4026-9E1B-3DA12D56F26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691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C9ECE-D70C-4DB7-B8B6-06E0A1688F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1362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80278-6B3C-4261-8DEB-13F045675F0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299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8E8A7-8D67-48B6-8CA5-20748513FF5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189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6A0D1-6ECE-4280-9C6C-837ABF79354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534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8BC9B-9DC3-4FB6-9B64-56C71722971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207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DF03F-9685-4037-A075-B2BE783066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824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ACDC9-EF04-45AE-8A61-ED3ADFEF36F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21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C18F2-AABD-4DD9-B748-CA5E69EA57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9856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BBC5F-9187-487F-A620-B0482450624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0680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fld id="{38D8AEE8-DFD7-43D0-BEF0-DC52F2BA0F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Optik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800" dirty="0" smtClean="0"/>
              <a:t>„Sehstrahlen“ und Spiegelbilder</a:t>
            </a:r>
            <a:endParaRPr lang="de-DE" sz="2800" dirty="0" smtClean="0"/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40" y="3347789"/>
            <a:ext cx="1219200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2304008" y="1913753"/>
            <a:ext cx="3114600" cy="2278056"/>
          </a:xfrm>
          <a:prstGeom prst="wedgeEllipseCallout">
            <a:avLst>
              <a:gd name="adj1" fmla="val -66351"/>
              <a:gd name="adj2" fmla="val 3463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Da wir nun das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Reflexionsgesetz kennen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können wir Anwendungen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der </a:t>
            </a:r>
            <a:r>
              <a:rPr lang="de-DE" b="1" dirty="0" smtClean="0">
                <a:solidFill>
                  <a:srgbClr val="000000"/>
                </a:solidFill>
              </a:rPr>
              <a:t>Reflexion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untersuchen!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Die Spiegelbilder!!!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2" name="Picture 5" descr="C:\Users\tiburskije\Desktop\FlippedClassroom Physik\02_Optik\05_Reflexion\hun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368" y="4396556"/>
            <a:ext cx="4105238" cy="27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456" y="1590416"/>
            <a:ext cx="3424238" cy="2600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5075981"/>
            <a:ext cx="2743200" cy="205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iburskije\Desktop\FlippedClassroom Physik\02_Optik\05_Reflexion\03b_Hohlspieg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32" y="2411685"/>
            <a:ext cx="7335837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Optik</a:t>
            </a:r>
          </a:p>
        </p:txBody>
      </p:sp>
      <p:sp>
        <p:nvSpPr>
          <p:cNvPr id="49158" name="Rectangle 2"/>
          <p:cNvSpPr txBox="1">
            <a:spLocks noChangeArrowheads="1"/>
          </p:cNvSpPr>
          <p:nvPr/>
        </p:nvSpPr>
        <p:spPr bwMode="auto">
          <a:xfrm>
            <a:off x="539750" y="733425"/>
            <a:ext cx="90709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224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/>
            <a:r>
              <a:rPr lang="de-DE" sz="2800" dirty="0"/>
              <a:t>„Sehstrahlen“ und Spiegelbilder</a:t>
            </a:r>
            <a:endParaRPr lang="de-DE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56" y="5039977"/>
            <a:ext cx="1489175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2664048" y="1405996"/>
            <a:ext cx="4877453" cy="34996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Spiegelbilder am </a:t>
            </a:r>
            <a:r>
              <a:rPr lang="de-DE" dirty="0" err="1" smtClean="0"/>
              <a:t>Wölbspiegel</a:t>
            </a:r>
            <a:endParaRPr lang="de-DE" dirty="0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359792" y="2051645"/>
            <a:ext cx="2750933" cy="1881225"/>
          </a:xfrm>
          <a:prstGeom prst="wedgeEllipseCallout">
            <a:avLst>
              <a:gd name="adj1" fmla="val -29231"/>
              <a:gd name="adj2" fmla="val 120369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Und so können am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err="1" smtClean="0">
                <a:solidFill>
                  <a:srgbClr val="000000"/>
                </a:solidFill>
              </a:rPr>
              <a:t>Wölb</a:t>
            </a:r>
            <a:r>
              <a:rPr lang="de-DE" dirty="0" err="1" smtClean="0">
                <a:solidFill>
                  <a:srgbClr val="000000"/>
                </a:solidFill>
              </a:rPr>
              <a:t>spiegel</a:t>
            </a:r>
            <a:endParaRPr lang="de-DE" dirty="0" smtClean="0">
              <a:solidFill>
                <a:srgbClr val="000000"/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Spiegelbilder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entstehen</a:t>
            </a:r>
            <a:r>
              <a:rPr lang="de-DE" dirty="0" smtClean="0">
                <a:solidFill>
                  <a:srgbClr val="000000"/>
                </a:solidFill>
              </a:rPr>
              <a:t>!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087222" y="4931965"/>
            <a:ext cx="377026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M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 bwMode="auto">
          <a:xfrm>
            <a:off x="6439192" y="4787948"/>
            <a:ext cx="5225856" cy="1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 flipH="1">
            <a:off x="6439192" y="3316693"/>
            <a:ext cx="3416678" cy="873659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16"/>
          <p:cNvCxnSpPr/>
          <p:nvPr/>
        </p:nvCxnSpPr>
        <p:spPr bwMode="auto">
          <a:xfrm>
            <a:off x="6192440" y="3779839"/>
            <a:ext cx="5225856" cy="1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21"/>
          <p:cNvCxnSpPr/>
          <p:nvPr/>
        </p:nvCxnSpPr>
        <p:spPr bwMode="auto">
          <a:xfrm flipV="1">
            <a:off x="3579512" y="3779839"/>
            <a:ext cx="2608438" cy="3240358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hteck 9"/>
          <p:cNvSpPr/>
          <p:nvPr/>
        </p:nvSpPr>
        <p:spPr>
          <a:xfrm>
            <a:off x="5184328" y="4931965"/>
            <a:ext cx="32573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F</a:t>
            </a:r>
            <a:endParaRPr lang="de-DE" dirty="0"/>
          </a:p>
        </p:txBody>
      </p:sp>
      <p:sp>
        <p:nvSpPr>
          <p:cNvPr id="3" name="Pfeil nach rechts 2"/>
          <p:cNvSpPr/>
          <p:nvPr/>
        </p:nvSpPr>
        <p:spPr bwMode="auto">
          <a:xfrm rot="16200000">
            <a:off x="7610967" y="4089505"/>
            <a:ext cx="979371" cy="36004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23" name="Pfeil nach rechts 22"/>
          <p:cNvSpPr/>
          <p:nvPr/>
        </p:nvSpPr>
        <p:spPr bwMode="auto">
          <a:xfrm rot="16200000">
            <a:off x="5554023" y="4537878"/>
            <a:ext cx="384432" cy="11571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cxnSp>
        <p:nvCxnSpPr>
          <p:cNvPr id="20" name="Gerade Verbindung 19"/>
          <p:cNvCxnSpPr/>
          <p:nvPr/>
        </p:nvCxnSpPr>
        <p:spPr bwMode="auto">
          <a:xfrm flipV="1">
            <a:off x="6192440" y="539481"/>
            <a:ext cx="2608438" cy="3240358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20"/>
          <p:cNvCxnSpPr/>
          <p:nvPr/>
        </p:nvCxnSpPr>
        <p:spPr bwMode="auto">
          <a:xfrm flipH="1">
            <a:off x="859059" y="4190352"/>
            <a:ext cx="5580133" cy="1442518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23"/>
          <p:cNvCxnSpPr/>
          <p:nvPr/>
        </p:nvCxnSpPr>
        <p:spPr bwMode="auto">
          <a:xfrm>
            <a:off x="1182608" y="4787947"/>
            <a:ext cx="5225856" cy="1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726626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3" descr="C:\Users\tiburskije\Desktop\FlippedClassroom Physik\02_Optik\05_Reflexion\04c_Lot_schm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42750">
            <a:off x="5212434" y="4668096"/>
            <a:ext cx="8191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Gerade Verbindung 41"/>
          <p:cNvCxnSpPr/>
          <p:nvPr/>
        </p:nvCxnSpPr>
        <p:spPr bwMode="auto">
          <a:xfrm>
            <a:off x="5256336" y="2681014"/>
            <a:ext cx="945650" cy="122413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4" name="Picture 3" descr="C:\Users\tiburskije\Desktop\FlippedClassroom Physik\02_Optik\05_Reflexion\04c_Lot_schm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938" y="1888926"/>
            <a:ext cx="8191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tiburskije\Desktop\FlippedClassroom Physik\02_Optik\05_Reflexion\04c_Lot_schm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082" y="1888926"/>
            <a:ext cx="8191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C:\Users\tiburskije\Desktop\FlippedClassroom Physik\02_Optik\05_Reflexion\04c_Lot_schm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034" y="1888926"/>
            <a:ext cx="8191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tiburskije\Desktop\FlippedClassroom Physik\02_Optik\05_Reflexion\04c_Lot_schm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986" y="1888926"/>
            <a:ext cx="8191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Gerade Verbindung 38"/>
          <p:cNvCxnSpPr/>
          <p:nvPr/>
        </p:nvCxnSpPr>
        <p:spPr bwMode="auto">
          <a:xfrm>
            <a:off x="5688384" y="2681014"/>
            <a:ext cx="945650" cy="122413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1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Optik</a:t>
            </a:r>
          </a:p>
        </p:txBody>
      </p:sp>
      <p:sp>
        <p:nvSpPr>
          <p:cNvPr id="49158" name="Rectangle 2"/>
          <p:cNvSpPr txBox="1">
            <a:spLocks noChangeArrowheads="1"/>
          </p:cNvSpPr>
          <p:nvPr/>
        </p:nvSpPr>
        <p:spPr bwMode="auto">
          <a:xfrm>
            <a:off x="539750" y="733425"/>
            <a:ext cx="90709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224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/>
            <a:r>
              <a:rPr lang="de-DE" sz="2800" dirty="0"/>
              <a:t>„Sehstrahlen“ und Spiegelbilder</a:t>
            </a:r>
            <a:endParaRPr lang="de-DE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56" y="5039977"/>
            <a:ext cx="1489175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2664048" y="1405996"/>
            <a:ext cx="4877453" cy="34996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reguläre und diffuse Reflexion</a:t>
            </a:r>
            <a:endParaRPr lang="de-DE" dirty="0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359792" y="2051645"/>
            <a:ext cx="2750933" cy="1881225"/>
          </a:xfrm>
          <a:prstGeom prst="wedgeEllipseCallout">
            <a:avLst>
              <a:gd name="adj1" fmla="val -33877"/>
              <a:gd name="adj2" fmla="val 108348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Warum sehen wir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an einer Mauer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keine Spiegelbilder?!</a:t>
            </a:r>
            <a:endParaRPr lang="de-DE" dirty="0">
              <a:solidFill>
                <a:srgbClr val="000000"/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 bwMode="auto">
          <a:xfrm>
            <a:off x="4968304" y="3905150"/>
            <a:ext cx="3816424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28"/>
          <p:cNvCxnSpPr/>
          <p:nvPr/>
        </p:nvCxnSpPr>
        <p:spPr bwMode="auto">
          <a:xfrm>
            <a:off x="6974982" y="2681014"/>
            <a:ext cx="945650" cy="122413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 flipH="1">
            <a:off x="7920632" y="2681014"/>
            <a:ext cx="792088" cy="122413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171" name="Picture 3" descr="C:\Users\tiburskije\Desktop\FlippedClassroom Physik\02_Optik\05_Reflexion\04c_Lot_schm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584" y="1888926"/>
            <a:ext cx="8191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Gerade Verbindung 32"/>
          <p:cNvCxnSpPr/>
          <p:nvPr/>
        </p:nvCxnSpPr>
        <p:spPr bwMode="auto">
          <a:xfrm>
            <a:off x="6552480" y="2681014"/>
            <a:ext cx="945650" cy="122413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rade Verbindung 33"/>
          <p:cNvCxnSpPr/>
          <p:nvPr/>
        </p:nvCxnSpPr>
        <p:spPr bwMode="auto">
          <a:xfrm flipH="1">
            <a:off x="7498130" y="2681014"/>
            <a:ext cx="792088" cy="122413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Gerade Verbindung 35"/>
          <p:cNvCxnSpPr/>
          <p:nvPr/>
        </p:nvCxnSpPr>
        <p:spPr bwMode="auto">
          <a:xfrm>
            <a:off x="6120432" y="2681014"/>
            <a:ext cx="945650" cy="122413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36"/>
          <p:cNvCxnSpPr/>
          <p:nvPr/>
        </p:nvCxnSpPr>
        <p:spPr bwMode="auto">
          <a:xfrm flipH="1">
            <a:off x="7066082" y="2681014"/>
            <a:ext cx="792088" cy="122413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39"/>
          <p:cNvCxnSpPr/>
          <p:nvPr/>
        </p:nvCxnSpPr>
        <p:spPr bwMode="auto">
          <a:xfrm flipH="1">
            <a:off x="6634034" y="2681014"/>
            <a:ext cx="792088" cy="122413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42"/>
          <p:cNvCxnSpPr/>
          <p:nvPr/>
        </p:nvCxnSpPr>
        <p:spPr bwMode="auto">
          <a:xfrm flipH="1">
            <a:off x="6201986" y="2681014"/>
            <a:ext cx="792088" cy="122413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hteck 11"/>
          <p:cNvSpPr/>
          <p:nvPr/>
        </p:nvSpPr>
        <p:spPr>
          <a:xfrm>
            <a:off x="2911331" y="3730166"/>
            <a:ext cx="2056973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reguläre </a:t>
            </a:r>
            <a:r>
              <a:rPr lang="de-DE" dirty="0" smtClean="0"/>
              <a:t>Reflexion</a:t>
            </a:r>
            <a:endParaRPr lang="de-DE" dirty="0"/>
          </a:p>
        </p:txBody>
      </p:sp>
      <p:cxnSp>
        <p:nvCxnSpPr>
          <p:cNvPr id="46" name="Gerade Verbindung 45"/>
          <p:cNvCxnSpPr/>
          <p:nvPr/>
        </p:nvCxnSpPr>
        <p:spPr bwMode="auto">
          <a:xfrm>
            <a:off x="5256336" y="5219997"/>
            <a:ext cx="945650" cy="122413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Gerade Verbindung 46"/>
          <p:cNvCxnSpPr/>
          <p:nvPr/>
        </p:nvCxnSpPr>
        <p:spPr bwMode="auto">
          <a:xfrm>
            <a:off x="5688384" y="5219997"/>
            <a:ext cx="945650" cy="122413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Gerade Verbindung 47"/>
          <p:cNvCxnSpPr/>
          <p:nvPr/>
        </p:nvCxnSpPr>
        <p:spPr bwMode="auto">
          <a:xfrm>
            <a:off x="6974982" y="5219997"/>
            <a:ext cx="945650" cy="122413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Gerade Verbindung 48"/>
          <p:cNvCxnSpPr/>
          <p:nvPr/>
        </p:nvCxnSpPr>
        <p:spPr bwMode="auto">
          <a:xfrm>
            <a:off x="6552480" y="5219997"/>
            <a:ext cx="945650" cy="122413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Gerade Verbindung 49"/>
          <p:cNvCxnSpPr/>
          <p:nvPr/>
        </p:nvCxnSpPr>
        <p:spPr bwMode="auto">
          <a:xfrm>
            <a:off x="6120432" y="5219997"/>
            <a:ext cx="945650" cy="122413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Gerade Verbindung 50"/>
          <p:cNvCxnSpPr/>
          <p:nvPr/>
        </p:nvCxnSpPr>
        <p:spPr bwMode="auto">
          <a:xfrm flipV="1">
            <a:off x="6101200" y="6354123"/>
            <a:ext cx="231811" cy="18002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Gerade Verbindung 53"/>
          <p:cNvCxnSpPr/>
          <p:nvPr/>
        </p:nvCxnSpPr>
        <p:spPr bwMode="auto">
          <a:xfrm>
            <a:off x="6333011" y="6354123"/>
            <a:ext cx="451280" cy="138583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Gerade Verbindung 55"/>
          <p:cNvCxnSpPr/>
          <p:nvPr/>
        </p:nvCxnSpPr>
        <p:spPr bwMode="auto">
          <a:xfrm>
            <a:off x="6776497" y="6492706"/>
            <a:ext cx="649625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Gerade Verbindung 59"/>
          <p:cNvCxnSpPr/>
          <p:nvPr/>
        </p:nvCxnSpPr>
        <p:spPr bwMode="auto">
          <a:xfrm flipV="1">
            <a:off x="7425008" y="6317919"/>
            <a:ext cx="231811" cy="17478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Gerade Verbindung 60"/>
          <p:cNvCxnSpPr/>
          <p:nvPr/>
        </p:nvCxnSpPr>
        <p:spPr bwMode="auto">
          <a:xfrm>
            <a:off x="7653421" y="6294577"/>
            <a:ext cx="483235" cy="23956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64"/>
          <p:cNvCxnSpPr/>
          <p:nvPr/>
        </p:nvCxnSpPr>
        <p:spPr bwMode="auto">
          <a:xfrm flipV="1">
            <a:off x="5688384" y="6529851"/>
            <a:ext cx="421227" cy="4292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Gerade Verbindung 66"/>
          <p:cNvCxnSpPr/>
          <p:nvPr/>
        </p:nvCxnSpPr>
        <p:spPr bwMode="auto">
          <a:xfrm>
            <a:off x="8136656" y="6529851"/>
            <a:ext cx="360040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Gerade Verbindung 68"/>
          <p:cNvCxnSpPr/>
          <p:nvPr/>
        </p:nvCxnSpPr>
        <p:spPr bwMode="auto">
          <a:xfrm flipH="1">
            <a:off x="7911086" y="6423414"/>
            <a:ext cx="1377698" cy="20719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rade Verbindung 69"/>
          <p:cNvCxnSpPr/>
          <p:nvPr/>
        </p:nvCxnSpPr>
        <p:spPr bwMode="auto">
          <a:xfrm>
            <a:off x="6201986" y="5436021"/>
            <a:ext cx="1286598" cy="1008112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Gerade Verbindung 70"/>
          <p:cNvCxnSpPr/>
          <p:nvPr/>
        </p:nvCxnSpPr>
        <p:spPr bwMode="auto">
          <a:xfrm flipH="1">
            <a:off x="7056536" y="5219997"/>
            <a:ext cx="792088" cy="122413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Gerade Verbindung 71"/>
          <p:cNvCxnSpPr/>
          <p:nvPr/>
        </p:nvCxnSpPr>
        <p:spPr bwMode="auto">
          <a:xfrm flipH="1">
            <a:off x="6624488" y="6084093"/>
            <a:ext cx="2160240" cy="36004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72"/>
          <p:cNvCxnSpPr/>
          <p:nvPr/>
        </p:nvCxnSpPr>
        <p:spPr bwMode="auto">
          <a:xfrm>
            <a:off x="4896296" y="5436021"/>
            <a:ext cx="1296144" cy="1008112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4" name="Picture 3" descr="C:\Users\tiburskije\Desktop\FlippedClassroom Physik\02_Optik\05_Reflexion\04c_Lot_schm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73839">
            <a:off x="6507980" y="4656087"/>
            <a:ext cx="8191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3" descr="C:\Users\tiburskije\Desktop\FlippedClassroom Physik\02_Optik\05_Reflexion\04c_Lot_schm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488" y="4461245"/>
            <a:ext cx="8191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 descr="C:\Users\tiburskije\Desktop\FlippedClassroom Physik\02_Optik\05_Reflexion\04c_Lot_schm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7377">
            <a:off x="6424511" y="4429056"/>
            <a:ext cx="8191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3" descr="C:\Users\tiburskije\Desktop\FlippedClassroom Physik\02_Optik\05_Reflexion\04c_Lot_schm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1847">
            <a:off x="7849729" y="4487126"/>
            <a:ext cx="8191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9" name="Rechteck 7168"/>
          <p:cNvSpPr/>
          <p:nvPr/>
        </p:nvSpPr>
        <p:spPr>
          <a:xfrm>
            <a:off x="3010202" y="6317919"/>
            <a:ext cx="1886094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diffuse Reflexion</a:t>
            </a:r>
          </a:p>
        </p:txBody>
      </p:sp>
    </p:spTree>
    <p:extLst>
      <p:ext uri="{BB962C8B-B14F-4D97-AF65-F5344CB8AC3E}">
        <p14:creationId xmlns:p14="http://schemas.microsoft.com/office/powerpoint/2010/main" val="1851380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322" y="2516440"/>
            <a:ext cx="637974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Optik</a:t>
            </a:r>
          </a:p>
        </p:txBody>
      </p:sp>
      <p:sp>
        <p:nvSpPr>
          <p:cNvPr id="49158" name="Rectangle 2"/>
          <p:cNvSpPr txBox="1">
            <a:spLocks noChangeArrowheads="1"/>
          </p:cNvSpPr>
          <p:nvPr/>
        </p:nvSpPr>
        <p:spPr bwMode="auto">
          <a:xfrm>
            <a:off x="539750" y="733425"/>
            <a:ext cx="90709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224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/>
            <a:r>
              <a:rPr lang="de-DE" sz="2800" dirty="0"/>
              <a:t>„Sehstrahlen“ und Spiegelbilder</a:t>
            </a:r>
            <a:endParaRPr lang="de-DE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5234659"/>
            <a:ext cx="1368152" cy="220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2664048" y="1405996"/>
            <a:ext cx="4877453" cy="34996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reguläre und diffuse Reflexion</a:t>
            </a:r>
            <a:endParaRPr lang="de-DE" dirty="0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893137" y="3347199"/>
            <a:ext cx="2750933" cy="1881225"/>
          </a:xfrm>
          <a:prstGeom prst="wedgeEllipseCallout">
            <a:avLst>
              <a:gd name="adj1" fmla="val -44242"/>
              <a:gd name="adj2" fmla="val 65491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Deshalb sehen wir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an einer Mauer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keine Spiegelbilder!!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928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40712" y="4883844"/>
            <a:ext cx="1152128" cy="251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Optik</a:t>
            </a:r>
          </a:p>
        </p:txBody>
      </p:sp>
      <p:sp>
        <p:nvSpPr>
          <p:cNvPr id="49158" name="Rectangle 2"/>
          <p:cNvSpPr txBox="1">
            <a:spLocks noChangeArrowheads="1"/>
          </p:cNvSpPr>
          <p:nvPr/>
        </p:nvSpPr>
        <p:spPr bwMode="auto">
          <a:xfrm>
            <a:off x="539750" y="733425"/>
            <a:ext cx="90709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224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/>
            <a:r>
              <a:rPr lang="de-DE" sz="2800" dirty="0"/>
              <a:t>„Sehstrahlen“ und Spiegelbilder</a:t>
            </a:r>
            <a:endParaRPr lang="de-DE" sz="2800" dirty="0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5832400" y="3506315"/>
            <a:ext cx="3023493" cy="1434134"/>
          </a:xfrm>
          <a:prstGeom prst="wedgeEllipseCallout">
            <a:avLst>
              <a:gd name="adj1" fmla="val 46336"/>
              <a:gd name="adj2" fmla="val 70046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… </a:t>
            </a:r>
            <a:r>
              <a:rPr lang="de-DE" dirty="0" smtClean="0">
                <a:solidFill>
                  <a:srgbClr val="000000"/>
                </a:solidFill>
              </a:rPr>
              <a:t>und weiter geht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es mit der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Brechung!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8194" name="Picture 2" descr="C:\Users\tiburskije\Desktop\FlippedClassroom Physik\02_Optik\06_Brechung\000_pinguin_gebroch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1759106"/>
            <a:ext cx="4716586" cy="3124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13" descr="http://www.ulfkonrad.de/bilder/grafik/physik/optik/brech-01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133" y="5508029"/>
            <a:ext cx="3762387" cy="13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35860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" y="2339677"/>
            <a:ext cx="9937104" cy="40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Optik</a:t>
            </a:r>
          </a:p>
        </p:txBody>
      </p:sp>
      <p:sp>
        <p:nvSpPr>
          <p:cNvPr id="13315" name="Rectangle 2"/>
          <p:cNvSpPr txBox="1">
            <a:spLocks noChangeArrowheads="1"/>
          </p:cNvSpPr>
          <p:nvPr/>
        </p:nvSpPr>
        <p:spPr bwMode="auto">
          <a:xfrm>
            <a:off x="539750" y="733425"/>
            <a:ext cx="90709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224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/>
            <a:r>
              <a:rPr lang="de-DE" sz="2800" dirty="0" smtClean="0"/>
              <a:t>„Sehstrahlen“ </a:t>
            </a:r>
            <a:r>
              <a:rPr lang="de-DE" sz="2800" dirty="0"/>
              <a:t>und Spiegelbilder</a:t>
            </a:r>
          </a:p>
        </p:txBody>
      </p:sp>
      <p:sp>
        <p:nvSpPr>
          <p:cNvPr id="13317" name="Textfeld 3"/>
          <p:cNvSpPr txBox="1">
            <a:spLocks noChangeArrowheads="1"/>
          </p:cNvSpPr>
          <p:nvPr/>
        </p:nvSpPr>
        <p:spPr bwMode="auto">
          <a:xfrm>
            <a:off x="143769" y="1444043"/>
            <a:ext cx="9793088" cy="60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dirty="0"/>
              <a:t>Als </a:t>
            </a:r>
            <a:r>
              <a:rPr lang="de-DE" b="1" dirty="0"/>
              <a:t>Sehstrahlen</a:t>
            </a:r>
            <a:r>
              <a:rPr lang="de-DE" dirty="0"/>
              <a:t> bezeichnen wir Lichtstrahlen, die von beleuchteten Gegenständen in unser </a:t>
            </a:r>
            <a:endParaRPr lang="de-DE" dirty="0" smtClean="0"/>
          </a:p>
          <a:p>
            <a:r>
              <a:rPr lang="de-DE" dirty="0" smtClean="0"/>
              <a:t>Auge </a:t>
            </a:r>
            <a:r>
              <a:rPr lang="de-DE" dirty="0"/>
              <a:t>reflektiert werden – nur deshalb können wir beleuchtete Gegenstände sehen!</a:t>
            </a:r>
          </a:p>
        </p:txBody>
      </p:sp>
      <p:pic>
        <p:nvPicPr>
          <p:cNvPr id="13318" name="Picture 8" descr="http://www.sn.schule.de/~ms16l/virtuelle_schule/Paul/pauls_webseite/paul_buc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138" y="3165701"/>
            <a:ext cx="917387" cy="169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5184328" y="2123653"/>
            <a:ext cx="3201594" cy="1044451"/>
          </a:xfrm>
          <a:prstGeom prst="wedgeEllipseCallout">
            <a:avLst>
              <a:gd name="adj1" fmla="val 41435"/>
              <a:gd name="adj2" fmla="val 57528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Wir sehen nicht das Objekt,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sondern das Spiegelbild!</a:t>
            </a:r>
            <a:r>
              <a:rPr lang="de-DE" dirty="0" smtClean="0">
                <a:solidFill>
                  <a:srgbClr val="000000"/>
                </a:solidFill>
              </a:rPr>
              <a:t>!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299891" y="6588149"/>
            <a:ext cx="9515746" cy="779316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de-DE" sz="2400" b="1" dirty="0" smtClean="0"/>
              <a:t>Auch </a:t>
            </a:r>
            <a:r>
              <a:rPr lang="de-DE" sz="2400" b="1" dirty="0"/>
              <a:t>bei der Reflexion </a:t>
            </a:r>
            <a:r>
              <a:rPr lang="de-DE" sz="2400" b="1" dirty="0" smtClean="0"/>
              <a:t>von "</a:t>
            </a:r>
            <a:r>
              <a:rPr lang="de-DE" sz="2400" b="1" dirty="0"/>
              <a:t>Sehstrahlen" vom Objekt über den </a:t>
            </a:r>
            <a:endParaRPr lang="de-DE" sz="2400" b="1" dirty="0" smtClean="0"/>
          </a:p>
          <a:p>
            <a:r>
              <a:rPr lang="de-DE" sz="2400" b="1" dirty="0" smtClean="0"/>
              <a:t>ebenen </a:t>
            </a:r>
            <a:r>
              <a:rPr lang="de-DE" sz="2400" b="1" dirty="0"/>
              <a:t>Spiegel zum Auge gilt das Reflexionsgesetz</a:t>
            </a:r>
            <a:r>
              <a:rPr lang="de-DE" sz="2400" b="1" dirty="0" smtClean="0"/>
              <a:t>!</a:t>
            </a:r>
            <a:endParaRPr lang="de-DE" sz="2400" dirty="0"/>
          </a:p>
        </p:txBody>
      </p:sp>
      <p:sp>
        <p:nvSpPr>
          <p:cNvPr id="2" name="Bogen 1"/>
          <p:cNvSpPr/>
          <p:nvPr/>
        </p:nvSpPr>
        <p:spPr bwMode="auto">
          <a:xfrm rot="18900000">
            <a:off x="3799185" y="4463383"/>
            <a:ext cx="765146" cy="761711"/>
          </a:xfrm>
          <a:prstGeom prst="arc">
            <a:avLst>
              <a:gd name="adj1" fmla="val 15939943"/>
              <a:gd name="adj2" fmla="val 18914066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21" name="Bogen 20"/>
          <p:cNvSpPr/>
          <p:nvPr/>
        </p:nvSpPr>
        <p:spPr bwMode="auto">
          <a:xfrm rot="10800000" flipH="1" flipV="1">
            <a:off x="3835777" y="4463837"/>
            <a:ext cx="695587" cy="760804"/>
          </a:xfrm>
          <a:prstGeom prst="arc">
            <a:avLst>
              <a:gd name="adj1" fmla="val 16216283"/>
              <a:gd name="adj2" fmla="val 19088209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4423418" y="3852470"/>
            <a:ext cx="2118928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>
                <a:solidFill>
                  <a:schemeClr val="accent5">
                    <a:lumMod val="50000"/>
                  </a:schemeClr>
                </a:solidFill>
              </a:rPr>
              <a:t>Einfallswinkel </a:t>
            </a:r>
            <a:r>
              <a:rPr lang="el-GR" sz="2000" dirty="0" smtClean="0">
                <a:solidFill>
                  <a:schemeClr val="accent5">
                    <a:lumMod val="50000"/>
                  </a:schemeClr>
                </a:solidFill>
              </a:rPr>
              <a:t>α</a:t>
            </a:r>
            <a:endParaRPr lang="de-DE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1571233" y="3851845"/>
            <a:ext cx="2532975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>
                <a:solidFill>
                  <a:srgbClr val="00B0F0"/>
                </a:solidFill>
              </a:rPr>
              <a:t>Reflexionswinkel </a:t>
            </a:r>
            <a:r>
              <a:rPr lang="el-GR" sz="2000" dirty="0" smtClean="0">
                <a:solidFill>
                  <a:srgbClr val="00B0F0"/>
                </a:solidFill>
              </a:rPr>
              <a:t>α</a:t>
            </a:r>
            <a:r>
              <a:rPr lang="de-DE" sz="2000" dirty="0" smtClean="0">
                <a:solidFill>
                  <a:srgbClr val="00B0F0"/>
                </a:solidFill>
              </a:rPr>
              <a:t>‘</a:t>
            </a:r>
            <a:endParaRPr lang="de-DE" sz="2000" dirty="0">
              <a:solidFill>
                <a:srgbClr val="00B0F0"/>
              </a:solidFill>
            </a:endParaRPr>
          </a:p>
        </p:txBody>
      </p:sp>
      <p:sp>
        <p:nvSpPr>
          <p:cNvPr id="3" name="Pfeil nach rechts 2"/>
          <p:cNvSpPr/>
          <p:nvPr/>
        </p:nvSpPr>
        <p:spPr bwMode="auto">
          <a:xfrm rot="3333845">
            <a:off x="3720095" y="4212973"/>
            <a:ext cx="397623" cy="208676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29" name="Pfeil nach rechts 28"/>
          <p:cNvSpPr/>
          <p:nvPr/>
        </p:nvSpPr>
        <p:spPr bwMode="auto">
          <a:xfrm rot="7207542">
            <a:off x="4246282" y="4238017"/>
            <a:ext cx="370147" cy="208676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18168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" grpId="0" animBg="1"/>
      <p:bldP spid="21" grpId="0" animBg="1"/>
      <p:bldP spid="25" grpId="0"/>
      <p:bldP spid="26" grpId="0"/>
      <p:bldP spid="3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C:\Users\tiburskije\Desktop\FlippedClassroom Physik\02_Optik\05_Reflexion\geodreie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80454" y="3040207"/>
            <a:ext cx="54871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Gerade Verbindung 26"/>
          <p:cNvCxnSpPr>
            <a:endCxn id="25" idx="0"/>
          </p:cNvCxnSpPr>
          <p:nvPr/>
        </p:nvCxnSpPr>
        <p:spPr bwMode="auto">
          <a:xfrm>
            <a:off x="2234490" y="2270125"/>
            <a:ext cx="4357022" cy="348042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915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5236" y="4643933"/>
            <a:ext cx="1152128" cy="251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121593" y="2731248"/>
            <a:ext cx="1980257" cy="1796930"/>
          </a:xfrm>
          <a:prstGeom prst="wedgeEllipseCallout">
            <a:avLst>
              <a:gd name="adj1" fmla="val -1984"/>
              <a:gd name="adj2" fmla="val 64702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Pass auf!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So geht’s …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91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Optik</a:t>
            </a:r>
          </a:p>
        </p:txBody>
      </p:sp>
      <p:sp>
        <p:nvSpPr>
          <p:cNvPr id="49158" name="Rectangle 2"/>
          <p:cNvSpPr txBox="1">
            <a:spLocks noChangeArrowheads="1"/>
          </p:cNvSpPr>
          <p:nvPr/>
        </p:nvSpPr>
        <p:spPr bwMode="auto">
          <a:xfrm>
            <a:off x="539750" y="733425"/>
            <a:ext cx="90709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224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/>
            <a:r>
              <a:rPr lang="de-DE" sz="2800" dirty="0"/>
              <a:t>„Sehstrahlen“ und Spiegelbilder</a:t>
            </a:r>
            <a:endParaRPr lang="de-DE" sz="2800" dirty="0"/>
          </a:p>
        </p:txBody>
      </p:sp>
      <p:pic>
        <p:nvPicPr>
          <p:cNvPr id="2050" name="Picture 2" descr="C:\Users\tiburskije\Desktop\FlippedClassroom Physik\02_Optik\05_Reflexion\03a_Ebener_Spiege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80" y="4396248"/>
            <a:ext cx="3888432" cy="12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iburskije\Desktop\FlippedClassroom Physik\02_Optik\05_Reflexion\00_Lichtquell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213201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iburskije\Desktop\FlippedClassroom Physik\02_Optik\05_Reflexion\04c_Lot_schma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721" y="2387339"/>
            <a:ext cx="8191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eschweifte Klammer links 15"/>
          <p:cNvSpPr/>
          <p:nvPr/>
        </p:nvSpPr>
        <p:spPr bwMode="auto">
          <a:xfrm rot="10800000">
            <a:off x="6696497" y="3001884"/>
            <a:ext cx="226723" cy="1394363"/>
          </a:xfrm>
          <a:prstGeom prst="leftBrac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cxnSp>
        <p:nvCxnSpPr>
          <p:cNvPr id="19" name="Gerade Verbindung 18"/>
          <p:cNvCxnSpPr>
            <a:endCxn id="18" idx="3"/>
          </p:cNvCxnSpPr>
          <p:nvPr/>
        </p:nvCxnSpPr>
        <p:spPr bwMode="auto">
          <a:xfrm flipV="1">
            <a:off x="4896296" y="3018477"/>
            <a:ext cx="1697464" cy="137777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" name="Picture 8" descr="http://www.sn.schule.de/~ms16l/virtuelle_schule/Paul/pauls_webseite/paul_buch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849" y="4854314"/>
            <a:ext cx="1368152" cy="239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erade Verbindung 2"/>
          <p:cNvCxnSpPr/>
          <p:nvPr/>
        </p:nvCxnSpPr>
        <p:spPr bwMode="auto">
          <a:xfrm>
            <a:off x="2258652" y="2286190"/>
            <a:ext cx="2656334" cy="2126123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Ellipse 5"/>
          <p:cNvSpPr/>
          <p:nvPr/>
        </p:nvSpPr>
        <p:spPr bwMode="auto">
          <a:xfrm>
            <a:off x="6624488" y="5765550"/>
            <a:ext cx="72008" cy="82253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8" name="Ellipse 17"/>
          <p:cNvSpPr/>
          <p:nvPr/>
        </p:nvSpPr>
        <p:spPr bwMode="auto">
          <a:xfrm>
            <a:off x="6588488" y="2987749"/>
            <a:ext cx="36000" cy="36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692473" y="6732165"/>
            <a:ext cx="4320480" cy="34996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Konstruktion </a:t>
            </a:r>
            <a:r>
              <a:rPr lang="de-DE" dirty="0" smtClean="0"/>
              <a:t>eines Sehstrahls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Multiplizieren 3"/>
          <p:cNvSpPr/>
          <p:nvPr/>
        </p:nvSpPr>
        <p:spPr bwMode="auto">
          <a:xfrm>
            <a:off x="6516476" y="2872258"/>
            <a:ext cx="216024" cy="216024"/>
          </a:xfrm>
          <a:prstGeom prst="mathMultiply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25" name="Multiplizieren 24"/>
          <p:cNvSpPr/>
          <p:nvPr/>
        </p:nvSpPr>
        <p:spPr bwMode="auto">
          <a:xfrm>
            <a:off x="6539628" y="5698665"/>
            <a:ext cx="216024" cy="216024"/>
          </a:xfrm>
          <a:prstGeom prst="mathMultiply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26" name="Geschweifte Klammer links 25"/>
          <p:cNvSpPr/>
          <p:nvPr/>
        </p:nvSpPr>
        <p:spPr bwMode="auto">
          <a:xfrm rot="10800000">
            <a:off x="6696497" y="4412313"/>
            <a:ext cx="226723" cy="1394363"/>
          </a:xfrm>
          <a:prstGeom prst="leftBrac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31" name="Bogen 30"/>
          <p:cNvSpPr/>
          <p:nvPr/>
        </p:nvSpPr>
        <p:spPr bwMode="auto">
          <a:xfrm rot="18900000">
            <a:off x="4513721" y="4031457"/>
            <a:ext cx="765146" cy="761711"/>
          </a:xfrm>
          <a:prstGeom prst="arc">
            <a:avLst>
              <a:gd name="adj1" fmla="val 15939943"/>
              <a:gd name="adj2" fmla="val 18914066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32" name="Bogen 31"/>
          <p:cNvSpPr/>
          <p:nvPr/>
        </p:nvSpPr>
        <p:spPr bwMode="auto">
          <a:xfrm rot="10800000" flipH="1" flipV="1">
            <a:off x="4564754" y="4031910"/>
            <a:ext cx="695587" cy="760804"/>
          </a:xfrm>
          <a:prstGeom prst="arc">
            <a:avLst>
              <a:gd name="adj1" fmla="val 16216283"/>
              <a:gd name="adj2" fmla="val 19088209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6" grpId="1" animBg="1"/>
      <p:bldP spid="6" grpId="0" animBg="1"/>
      <p:bldP spid="25" grpId="0" animBg="1"/>
      <p:bldP spid="26" grpId="0" animBg="1"/>
      <p:bldP spid="26" grpId="1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erade Verbindung 28"/>
          <p:cNvCxnSpPr>
            <a:endCxn id="41" idx="0"/>
          </p:cNvCxnSpPr>
          <p:nvPr/>
        </p:nvCxnSpPr>
        <p:spPr bwMode="auto">
          <a:xfrm rot="16200000" flipH="1">
            <a:off x="4157654" y="3686288"/>
            <a:ext cx="1349745" cy="1656172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Geschweifte Klammer links 34"/>
          <p:cNvSpPr/>
          <p:nvPr/>
        </p:nvSpPr>
        <p:spPr bwMode="auto">
          <a:xfrm rot="5400000" flipH="1">
            <a:off x="4649289" y="4925131"/>
            <a:ext cx="70236" cy="663513"/>
          </a:xfrm>
          <a:prstGeom prst="leftBrac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cxnSp>
        <p:nvCxnSpPr>
          <p:cNvPr id="36" name="Gerade Verbindung 35"/>
          <p:cNvCxnSpPr>
            <a:endCxn id="39" idx="3"/>
          </p:cNvCxnSpPr>
          <p:nvPr/>
        </p:nvCxnSpPr>
        <p:spPr bwMode="auto">
          <a:xfrm rot="16200000" flipH="1" flipV="1">
            <a:off x="4425429" y="4599209"/>
            <a:ext cx="525851" cy="65561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36"/>
          <p:cNvCxnSpPr/>
          <p:nvPr/>
        </p:nvCxnSpPr>
        <p:spPr bwMode="auto">
          <a:xfrm rot="16200000" flipH="1">
            <a:off x="4106499" y="3752573"/>
            <a:ext cx="822896" cy="1011723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Ellipse 38"/>
          <p:cNvSpPr/>
          <p:nvPr/>
        </p:nvSpPr>
        <p:spPr bwMode="auto">
          <a:xfrm rot="16200000" flipH="1">
            <a:off x="4348914" y="5185321"/>
            <a:ext cx="11152" cy="1713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40" name="Multiplizieren 39"/>
          <p:cNvSpPr/>
          <p:nvPr/>
        </p:nvSpPr>
        <p:spPr bwMode="auto">
          <a:xfrm rot="16200000" flipH="1">
            <a:off x="4308905" y="5148065"/>
            <a:ext cx="66921" cy="102796"/>
          </a:xfrm>
          <a:prstGeom prst="mathMultiply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42" name="Geschweifte Klammer links 41"/>
          <p:cNvSpPr/>
          <p:nvPr/>
        </p:nvSpPr>
        <p:spPr bwMode="auto">
          <a:xfrm rot="5400000" flipH="1">
            <a:off x="5320447" y="4925131"/>
            <a:ext cx="70236" cy="663513"/>
          </a:xfrm>
          <a:prstGeom prst="leftBrac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491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Optik</a:t>
            </a:r>
          </a:p>
        </p:txBody>
      </p:sp>
      <p:sp>
        <p:nvSpPr>
          <p:cNvPr id="49158" name="Rectangle 2"/>
          <p:cNvSpPr txBox="1">
            <a:spLocks noChangeArrowheads="1"/>
          </p:cNvSpPr>
          <p:nvPr/>
        </p:nvSpPr>
        <p:spPr bwMode="auto">
          <a:xfrm>
            <a:off x="539750" y="733425"/>
            <a:ext cx="90709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224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/>
            <a:r>
              <a:rPr lang="de-DE" sz="2800" dirty="0"/>
              <a:t>„Sehstrahlen“ und Spiegelbilder</a:t>
            </a:r>
            <a:endParaRPr lang="de-DE" sz="2800" dirty="0"/>
          </a:p>
        </p:txBody>
      </p:sp>
      <p:pic>
        <p:nvPicPr>
          <p:cNvPr id="21" name="Picture 8" descr="http://www.sn.schule.de/~ms16l/virtuelle_schule/Paul/pauls_webseite/paul_buch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750" y="5312466"/>
            <a:ext cx="1116186" cy="195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952080" y="6444133"/>
            <a:ext cx="4320480" cy="34996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Konstruktion </a:t>
            </a:r>
            <a:r>
              <a:rPr lang="de-DE" dirty="0" smtClean="0"/>
              <a:t>eines Spiegelbildes.</a:t>
            </a:r>
            <a:endParaRPr lang="de-DE" dirty="0"/>
          </a:p>
        </p:txBody>
      </p:sp>
      <p:cxnSp>
        <p:nvCxnSpPr>
          <p:cNvPr id="27" name="Gerade Verbindung 26"/>
          <p:cNvCxnSpPr>
            <a:endCxn id="25" idx="0"/>
          </p:cNvCxnSpPr>
          <p:nvPr/>
        </p:nvCxnSpPr>
        <p:spPr bwMode="auto">
          <a:xfrm rot="16200000">
            <a:off x="4157739" y="2348886"/>
            <a:ext cx="1349746" cy="1656172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Geschweifte Klammer links 15"/>
          <p:cNvSpPr/>
          <p:nvPr/>
        </p:nvSpPr>
        <p:spPr bwMode="auto">
          <a:xfrm rot="5400000">
            <a:off x="4649374" y="2102702"/>
            <a:ext cx="70236" cy="663513"/>
          </a:xfrm>
          <a:prstGeom prst="leftBrac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cxnSp>
        <p:nvCxnSpPr>
          <p:cNvPr id="19" name="Gerade Verbindung 18"/>
          <p:cNvCxnSpPr>
            <a:endCxn id="18" idx="3"/>
          </p:cNvCxnSpPr>
          <p:nvPr/>
        </p:nvCxnSpPr>
        <p:spPr bwMode="auto">
          <a:xfrm rot="16200000" flipV="1">
            <a:off x="4425514" y="2436520"/>
            <a:ext cx="525851" cy="65561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" name="Gerade Verbindung 2"/>
          <p:cNvCxnSpPr/>
          <p:nvPr/>
        </p:nvCxnSpPr>
        <p:spPr bwMode="auto">
          <a:xfrm rot="16200000">
            <a:off x="4106584" y="2927050"/>
            <a:ext cx="822896" cy="1011723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Ellipse 17"/>
          <p:cNvSpPr/>
          <p:nvPr/>
        </p:nvSpPr>
        <p:spPr bwMode="auto">
          <a:xfrm rot="16200000">
            <a:off x="4348999" y="2488894"/>
            <a:ext cx="11152" cy="1713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4" name="Multiplizieren 3"/>
          <p:cNvSpPr/>
          <p:nvPr/>
        </p:nvSpPr>
        <p:spPr bwMode="auto">
          <a:xfrm rot="16200000">
            <a:off x="4308990" y="2440486"/>
            <a:ext cx="66921" cy="102796"/>
          </a:xfrm>
          <a:prstGeom prst="mathMultiply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26" name="Geschweifte Klammer links 25"/>
          <p:cNvSpPr/>
          <p:nvPr/>
        </p:nvSpPr>
        <p:spPr bwMode="auto">
          <a:xfrm rot="5400000">
            <a:off x="5320532" y="2102702"/>
            <a:ext cx="70236" cy="663513"/>
          </a:xfrm>
          <a:prstGeom prst="leftBrac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pic>
        <p:nvPicPr>
          <p:cNvPr id="2050" name="Picture 2" descr="C:\Users\tiburskije\Desktop\FlippedClassroom Physik\02_Optik\05_Reflexion\03a_Ebener_Spiege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90402" y="3893519"/>
            <a:ext cx="3312368" cy="6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Bogen 42"/>
          <p:cNvSpPr/>
          <p:nvPr/>
        </p:nvSpPr>
        <p:spPr bwMode="auto">
          <a:xfrm rot="4083696">
            <a:off x="3209733" y="3477884"/>
            <a:ext cx="765146" cy="761711"/>
          </a:xfrm>
          <a:prstGeom prst="arc">
            <a:avLst>
              <a:gd name="adj1" fmla="val 15939943"/>
              <a:gd name="adj2" fmla="val 18914066"/>
            </a:avLst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cxnSp>
        <p:nvCxnSpPr>
          <p:cNvPr id="14" name="Gerade Verbindung mit Pfeil 13"/>
          <p:cNvCxnSpPr>
            <a:stCxn id="35" idx="2"/>
          </p:cNvCxnSpPr>
          <p:nvPr/>
        </p:nvCxnSpPr>
        <p:spPr bwMode="auto">
          <a:xfrm flipH="1" flipV="1">
            <a:off x="4349916" y="2503037"/>
            <a:ext cx="2735" cy="2718733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Multiplizieren 40"/>
          <p:cNvSpPr/>
          <p:nvPr/>
        </p:nvSpPr>
        <p:spPr bwMode="auto">
          <a:xfrm rot="16200000" flipH="1">
            <a:off x="5653861" y="5155237"/>
            <a:ext cx="66921" cy="102796"/>
          </a:xfrm>
          <a:prstGeom prst="mathMultiply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25" name="Multiplizieren 24"/>
          <p:cNvSpPr/>
          <p:nvPr/>
        </p:nvSpPr>
        <p:spPr bwMode="auto">
          <a:xfrm rot="16200000">
            <a:off x="5653946" y="2433313"/>
            <a:ext cx="66921" cy="102796"/>
          </a:xfrm>
          <a:prstGeom prst="mathMultiply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cxnSp>
        <p:nvCxnSpPr>
          <p:cNvPr id="49" name="Gerade Verbindung mit Pfeil 48"/>
          <p:cNvCxnSpPr/>
          <p:nvPr/>
        </p:nvCxnSpPr>
        <p:spPr bwMode="auto">
          <a:xfrm flipH="1" flipV="1">
            <a:off x="5684586" y="2503037"/>
            <a:ext cx="2735" cy="2718733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hteck 21"/>
          <p:cNvSpPr/>
          <p:nvPr/>
        </p:nvSpPr>
        <p:spPr>
          <a:xfrm>
            <a:off x="2952080" y="3669376"/>
            <a:ext cx="723275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Auge</a:t>
            </a:r>
            <a:endParaRPr lang="de-DE" dirty="0"/>
          </a:p>
        </p:txBody>
      </p:sp>
      <p:sp>
        <p:nvSpPr>
          <p:cNvPr id="23" name="Rechteck 22"/>
          <p:cNvSpPr/>
          <p:nvPr/>
        </p:nvSpPr>
        <p:spPr>
          <a:xfrm>
            <a:off x="4104208" y="5578809"/>
            <a:ext cx="1984261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Wand mit Spiegel</a:t>
            </a:r>
            <a:endParaRPr lang="de-DE" dirty="0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647824" y="3923853"/>
            <a:ext cx="2102098" cy="1006079"/>
          </a:xfrm>
          <a:prstGeom prst="wedgeEllipseCallout">
            <a:avLst>
              <a:gd name="adj1" fmla="val -22284"/>
              <a:gd name="adj2" fmla="val 107116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Pass auf!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So geht’s …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904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2" grpId="0" animBg="1"/>
      <p:bldP spid="42" grpId="1" animBg="1"/>
      <p:bldP spid="16" grpId="0" animBg="1"/>
      <p:bldP spid="16" grpId="1" animBg="1"/>
      <p:bldP spid="26" grpId="0" animBg="1"/>
      <p:bldP spid="26" grpId="1" animBg="1"/>
      <p:bldP spid="41" grpId="0" animBg="1"/>
      <p:bldP spid="25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C:\Users\tiburskije\Desktop\FlippedClassroom Physik\02_Optik\05_Reflexion\hu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06" y="1907629"/>
            <a:ext cx="4105238" cy="27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Optik</a:t>
            </a:r>
          </a:p>
        </p:txBody>
      </p:sp>
      <p:sp>
        <p:nvSpPr>
          <p:cNvPr id="49158" name="Rectangle 2"/>
          <p:cNvSpPr txBox="1">
            <a:spLocks noChangeArrowheads="1"/>
          </p:cNvSpPr>
          <p:nvPr/>
        </p:nvSpPr>
        <p:spPr bwMode="auto">
          <a:xfrm>
            <a:off x="539750" y="733425"/>
            <a:ext cx="90709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224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/>
            <a:r>
              <a:rPr lang="de-DE" sz="2800" dirty="0"/>
              <a:t>„Sehstrahlen“ und Spiegelbilder</a:t>
            </a:r>
            <a:endParaRPr lang="de-DE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20" y="5411743"/>
            <a:ext cx="1224136" cy="214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2664048" y="1405996"/>
            <a:ext cx="4877453" cy="34996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Spiegelbilder konstruieren:</a:t>
            </a:r>
            <a:endParaRPr lang="de-DE" dirty="0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1946214" y="4617251"/>
            <a:ext cx="3310121" cy="1177503"/>
          </a:xfrm>
          <a:prstGeom prst="wedgeEllipseCallout">
            <a:avLst>
              <a:gd name="adj1" fmla="val -58376"/>
              <a:gd name="adj2" fmla="val 29774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… und so kann eine Kerze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auch unter Wasser brennen</a:t>
            </a:r>
            <a:r>
              <a:rPr lang="de-DE" dirty="0" smtClean="0">
                <a:solidFill>
                  <a:srgbClr val="000000"/>
                </a:solidFill>
              </a:rPr>
              <a:t>!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6" name="Picture 4" descr="C:\Users\tiburskije\Desktop\FlippedClassroom Physik\02_Optik\05_Reflexion\kerze_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744" y="2051645"/>
            <a:ext cx="392534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tiburskije\Desktop\FlippedClassroom Physik\02_Optik\05_Reflexion\kerze_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416" y="4644454"/>
            <a:ext cx="3168005" cy="241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/>
        </p:nvGrpSpPr>
        <p:grpSpPr>
          <a:xfrm>
            <a:off x="8208664" y="4211885"/>
            <a:ext cx="1297285" cy="1728192"/>
            <a:chOff x="8280672" y="4427909"/>
            <a:chExt cx="1297285" cy="1728192"/>
          </a:xfrm>
        </p:grpSpPr>
        <p:cxnSp>
          <p:nvCxnSpPr>
            <p:cNvPr id="5" name="Gerade Verbindung 4"/>
            <p:cNvCxnSpPr/>
            <p:nvPr/>
          </p:nvCxnSpPr>
          <p:spPr bwMode="auto">
            <a:xfrm>
              <a:off x="9577957" y="4427909"/>
              <a:ext cx="0" cy="1728192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Gerade Verbindung 19"/>
            <p:cNvCxnSpPr/>
            <p:nvPr/>
          </p:nvCxnSpPr>
          <p:spPr bwMode="auto">
            <a:xfrm>
              <a:off x="8280672" y="4427909"/>
              <a:ext cx="0" cy="1728192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Gerade Verbindung 20"/>
            <p:cNvCxnSpPr/>
            <p:nvPr/>
          </p:nvCxnSpPr>
          <p:spPr bwMode="auto">
            <a:xfrm flipH="1">
              <a:off x="8298426" y="6156101"/>
              <a:ext cx="1279531" cy="0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Gruppieren 10"/>
          <p:cNvGrpSpPr/>
          <p:nvPr/>
        </p:nvGrpSpPr>
        <p:grpSpPr>
          <a:xfrm>
            <a:off x="8208664" y="5652045"/>
            <a:ext cx="1297284" cy="573444"/>
            <a:chOff x="8208664" y="4632087"/>
            <a:chExt cx="1297284" cy="2604134"/>
          </a:xfrm>
        </p:grpSpPr>
        <p:sp>
          <p:nvSpPr>
            <p:cNvPr id="9" name="Rechteck 8"/>
            <p:cNvSpPr/>
            <p:nvPr/>
          </p:nvSpPr>
          <p:spPr bwMode="auto">
            <a:xfrm>
              <a:off x="8226417" y="4632087"/>
              <a:ext cx="1279531" cy="1296144"/>
            </a:xfrm>
            <a:prstGeom prst="rect">
              <a:avLst/>
            </a:prstGeom>
            <a:solidFill>
              <a:srgbClr val="00B8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SimSun" charset="-122"/>
              </a:endParaRPr>
            </a:p>
          </p:txBody>
        </p:sp>
        <p:sp>
          <p:nvSpPr>
            <p:cNvPr id="27" name="Rechteck 26"/>
            <p:cNvSpPr/>
            <p:nvPr/>
          </p:nvSpPr>
          <p:spPr bwMode="auto">
            <a:xfrm>
              <a:off x="8208664" y="5940077"/>
              <a:ext cx="1279531" cy="1296144"/>
            </a:xfrm>
            <a:prstGeom prst="rect">
              <a:avLst/>
            </a:prstGeom>
            <a:solidFill>
              <a:srgbClr val="00B8FF">
                <a:alpha val="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SimSun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05987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Optik</a:t>
            </a:r>
          </a:p>
        </p:txBody>
      </p:sp>
      <p:sp>
        <p:nvSpPr>
          <p:cNvPr id="49158" name="Rectangle 2"/>
          <p:cNvSpPr txBox="1">
            <a:spLocks noChangeArrowheads="1"/>
          </p:cNvSpPr>
          <p:nvPr/>
        </p:nvSpPr>
        <p:spPr bwMode="auto">
          <a:xfrm>
            <a:off x="539750" y="733425"/>
            <a:ext cx="90709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224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/>
            <a:r>
              <a:rPr lang="de-DE" sz="2800" dirty="0"/>
              <a:t>„Sehstrahlen“ und Spiegelbilder</a:t>
            </a:r>
            <a:endParaRPr lang="de-DE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" y="5004494"/>
            <a:ext cx="1365250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2664048" y="1405996"/>
            <a:ext cx="4877453" cy="34996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Spiegelbilder am </a:t>
            </a:r>
            <a:r>
              <a:rPr lang="de-DE" dirty="0" smtClean="0"/>
              <a:t>Hohl- und </a:t>
            </a:r>
            <a:r>
              <a:rPr lang="de-DE" dirty="0" err="1" smtClean="0"/>
              <a:t>Wölbspiegel</a:t>
            </a:r>
            <a:endParaRPr lang="de-DE" dirty="0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863848" y="2123653"/>
            <a:ext cx="3600400" cy="2385281"/>
          </a:xfrm>
          <a:prstGeom prst="wedgeEllipseCallout">
            <a:avLst>
              <a:gd name="adj1" fmla="val -29597"/>
              <a:gd name="adj2" fmla="val 7789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Bisher haben wir nur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b="1" dirty="0" smtClean="0">
                <a:solidFill>
                  <a:srgbClr val="000000"/>
                </a:solidFill>
              </a:rPr>
              <a:t>ebene</a:t>
            </a:r>
            <a:r>
              <a:rPr lang="de-DE" b="1" dirty="0" smtClean="0">
                <a:solidFill>
                  <a:srgbClr val="000000"/>
                </a:solidFill>
              </a:rPr>
              <a:t> Spiegel </a:t>
            </a:r>
            <a:r>
              <a:rPr lang="de-DE" dirty="0" smtClean="0">
                <a:solidFill>
                  <a:srgbClr val="000000"/>
                </a:solidFill>
              </a:rPr>
              <a:t>untersucht!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Aber was passiert bei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gekrümmten Spiegeln?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2050" name="Picture 2" descr="C:\Users\tiburskije\Desktop\FlippedClassroom Physik\02_Optik\05_Reflexion\hohlspiege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846" y="2451629"/>
            <a:ext cx="2945073" cy="276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iburskije\Desktop\FlippedClassroom Physik\02_Optik\05_Reflexion\woelbspiege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759" y="4508934"/>
            <a:ext cx="2621988" cy="262198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298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iburskije\Desktop\FlippedClassroom Physik\02_Optik\05_Reflexion\03b_Hohlspieg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32" y="2411685"/>
            <a:ext cx="7335837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Optik</a:t>
            </a:r>
          </a:p>
        </p:txBody>
      </p:sp>
      <p:sp>
        <p:nvSpPr>
          <p:cNvPr id="49158" name="Rectangle 2"/>
          <p:cNvSpPr txBox="1">
            <a:spLocks noChangeArrowheads="1"/>
          </p:cNvSpPr>
          <p:nvPr/>
        </p:nvSpPr>
        <p:spPr bwMode="auto">
          <a:xfrm>
            <a:off x="539750" y="733425"/>
            <a:ext cx="90709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224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/>
            <a:r>
              <a:rPr lang="de-DE" sz="2800" dirty="0"/>
              <a:t>„Sehstrahlen“ und Spiegelbilder</a:t>
            </a:r>
            <a:endParaRPr lang="de-DE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19680" y="4985724"/>
            <a:ext cx="1330993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2664048" y="1405996"/>
            <a:ext cx="4877453" cy="34996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Spiegelbilder am </a:t>
            </a:r>
            <a:r>
              <a:rPr lang="de-DE" dirty="0" smtClean="0"/>
              <a:t>Hohlspiegel</a:t>
            </a:r>
            <a:endParaRPr lang="de-DE" dirty="0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6187950" y="1907629"/>
            <a:ext cx="3600400" cy="2385281"/>
          </a:xfrm>
          <a:prstGeom prst="wedgeEllipseCallout">
            <a:avLst>
              <a:gd name="adj1" fmla="val 17374"/>
              <a:gd name="adj2" fmla="val 8902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Der Hohlspiegel sammelt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Parallelstrahlen in einem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gemeinsamen Punkt: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dem </a:t>
            </a:r>
            <a:r>
              <a:rPr lang="de-DE" b="1" dirty="0" smtClean="0">
                <a:solidFill>
                  <a:srgbClr val="000000"/>
                </a:solidFill>
              </a:rPr>
              <a:t>Brennpunkt F</a:t>
            </a:r>
            <a:r>
              <a:rPr lang="de-DE" dirty="0" smtClean="0">
                <a:solidFill>
                  <a:srgbClr val="000000"/>
                </a:solidFill>
              </a:rPr>
              <a:t>!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087222" y="4931965"/>
            <a:ext cx="377026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M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 bwMode="auto">
          <a:xfrm>
            <a:off x="1182608" y="4787948"/>
            <a:ext cx="5225856" cy="1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14"/>
          <p:cNvCxnSpPr/>
          <p:nvPr/>
        </p:nvCxnSpPr>
        <p:spPr bwMode="auto">
          <a:xfrm>
            <a:off x="1038592" y="5580036"/>
            <a:ext cx="5225856" cy="1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647824" y="6228109"/>
            <a:ext cx="5225856" cy="1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16"/>
          <p:cNvCxnSpPr/>
          <p:nvPr/>
        </p:nvCxnSpPr>
        <p:spPr bwMode="auto">
          <a:xfrm>
            <a:off x="966584" y="3779837"/>
            <a:ext cx="5225856" cy="1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17"/>
          <p:cNvCxnSpPr/>
          <p:nvPr/>
        </p:nvCxnSpPr>
        <p:spPr bwMode="auto">
          <a:xfrm>
            <a:off x="534536" y="3131764"/>
            <a:ext cx="5225856" cy="1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18"/>
          <p:cNvCxnSpPr/>
          <p:nvPr/>
        </p:nvCxnSpPr>
        <p:spPr bwMode="auto">
          <a:xfrm flipV="1">
            <a:off x="4921980" y="3131767"/>
            <a:ext cx="838412" cy="3600398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21"/>
          <p:cNvCxnSpPr/>
          <p:nvPr/>
        </p:nvCxnSpPr>
        <p:spPr bwMode="auto">
          <a:xfrm flipV="1">
            <a:off x="3579512" y="3779839"/>
            <a:ext cx="2608438" cy="3240358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25"/>
          <p:cNvCxnSpPr/>
          <p:nvPr/>
        </p:nvCxnSpPr>
        <p:spPr bwMode="auto">
          <a:xfrm>
            <a:off x="4824288" y="3203773"/>
            <a:ext cx="1049392" cy="302433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28"/>
          <p:cNvCxnSpPr/>
          <p:nvPr/>
        </p:nvCxnSpPr>
        <p:spPr bwMode="auto">
          <a:xfrm>
            <a:off x="3579512" y="3275781"/>
            <a:ext cx="2684936" cy="230425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hteck 9"/>
          <p:cNvSpPr/>
          <p:nvPr/>
        </p:nvSpPr>
        <p:spPr>
          <a:xfrm>
            <a:off x="5184328" y="4931965"/>
            <a:ext cx="32573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19051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iburskije\Desktop\FlippedClassroom Physik\02_Optik\05_Reflexion\03b_Hohlspieg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32" y="2411685"/>
            <a:ext cx="7335837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Optik</a:t>
            </a:r>
          </a:p>
        </p:txBody>
      </p:sp>
      <p:sp>
        <p:nvSpPr>
          <p:cNvPr id="49158" name="Rectangle 2"/>
          <p:cNvSpPr txBox="1">
            <a:spLocks noChangeArrowheads="1"/>
          </p:cNvSpPr>
          <p:nvPr/>
        </p:nvSpPr>
        <p:spPr bwMode="auto">
          <a:xfrm>
            <a:off x="539750" y="733425"/>
            <a:ext cx="90709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224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/>
            <a:r>
              <a:rPr lang="de-DE" sz="2800" dirty="0"/>
              <a:t>„Sehstrahlen“ und Spiegelbilder</a:t>
            </a:r>
            <a:endParaRPr lang="de-DE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19680" y="4985724"/>
            <a:ext cx="1330993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2664048" y="1405996"/>
            <a:ext cx="4877453" cy="34996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Spiegelbilder am </a:t>
            </a:r>
            <a:r>
              <a:rPr lang="de-DE" dirty="0" smtClean="0"/>
              <a:t>Hohlspiegel</a:t>
            </a:r>
            <a:endParaRPr lang="de-DE" dirty="0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7037416" y="2411685"/>
            <a:ext cx="2750933" cy="1881225"/>
          </a:xfrm>
          <a:prstGeom prst="wedgeEllipseCallout">
            <a:avLst>
              <a:gd name="adj1" fmla="val 10583"/>
              <a:gd name="adj2" fmla="val 968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So können am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Hohlspiegel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Spiegelbilder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entstehen</a:t>
            </a:r>
            <a:r>
              <a:rPr lang="de-DE" dirty="0" smtClean="0">
                <a:solidFill>
                  <a:srgbClr val="000000"/>
                </a:solidFill>
              </a:rPr>
              <a:t>!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087222" y="4931965"/>
            <a:ext cx="377026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M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 bwMode="auto">
          <a:xfrm>
            <a:off x="1182608" y="4787948"/>
            <a:ext cx="5225856" cy="1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719832" y="2483693"/>
            <a:ext cx="5328592" cy="3528392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16"/>
          <p:cNvCxnSpPr/>
          <p:nvPr/>
        </p:nvCxnSpPr>
        <p:spPr bwMode="auto">
          <a:xfrm>
            <a:off x="966584" y="3779837"/>
            <a:ext cx="5225856" cy="1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21"/>
          <p:cNvCxnSpPr/>
          <p:nvPr/>
        </p:nvCxnSpPr>
        <p:spPr bwMode="auto">
          <a:xfrm flipV="1">
            <a:off x="3579512" y="3779839"/>
            <a:ext cx="2608438" cy="3240358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hteck 9"/>
          <p:cNvSpPr/>
          <p:nvPr/>
        </p:nvSpPr>
        <p:spPr>
          <a:xfrm>
            <a:off x="5184328" y="4931965"/>
            <a:ext cx="32573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F</a:t>
            </a:r>
            <a:endParaRPr lang="de-DE" dirty="0"/>
          </a:p>
        </p:txBody>
      </p:sp>
      <p:sp>
        <p:nvSpPr>
          <p:cNvPr id="3" name="Pfeil nach rechts 2"/>
          <p:cNvSpPr/>
          <p:nvPr/>
        </p:nvSpPr>
        <p:spPr bwMode="auto">
          <a:xfrm rot="16200000">
            <a:off x="2174362" y="4118243"/>
            <a:ext cx="979371" cy="36004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23" name="Pfeil nach rechts 22"/>
          <p:cNvSpPr/>
          <p:nvPr/>
        </p:nvSpPr>
        <p:spPr bwMode="auto">
          <a:xfrm rot="5400000">
            <a:off x="4687972" y="4924266"/>
            <a:ext cx="504056" cy="231423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pic>
        <p:nvPicPr>
          <p:cNvPr id="6146" name="Picture 2" descr="C:\Users\tiburskije\Desktop\FlippedClassroom Physik\02_Optik\05_Reflexion\04c_Lot_schma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06223">
            <a:off x="4537647" y="2472827"/>
            <a:ext cx="1211590" cy="364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1445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iburskije\Desktop\FlippedClassroom Physik\02_Optik\05_Reflexion\03b_Hohlspieg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32" y="2411685"/>
            <a:ext cx="7335837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Optik</a:t>
            </a:r>
          </a:p>
        </p:txBody>
      </p:sp>
      <p:sp>
        <p:nvSpPr>
          <p:cNvPr id="49158" name="Rectangle 2"/>
          <p:cNvSpPr txBox="1">
            <a:spLocks noChangeArrowheads="1"/>
          </p:cNvSpPr>
          <p:nvPr/>
        </p:nvSpPr>
        <p:spPr bwMode="auto">
          <a:xfrm>
            <a:off x="539750" y="733425"/>
            <a:ext cx="90709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224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/>
            <a:r>
              <a:rPr lang="de-DE" sz="2800" dirty="0"/>
              <a:t>„Sehstrahlen“ und Spiegelbilder</a:t>
            </a:r>
            <a:endParaRPr lang="de-DE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56" y="4998418"/>
            <a:ext cx="1333303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2664048" y="1405996"/>
            <a:ext cx="4877453" cy="34996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Spiegelbilder am </a:t>
            </a:r>
            <a:r>
              <a:rPr lang="de-DE" dirty="0" err="1" smtClean="0"/>
              <a:t>Wölbspiegel</a:t>
            </a:r>
            <a:endParaRPr lang="de-DE" dirty="0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143768" y="1907629"/>
            <a:ext cx="3600400" cy="2385281"/>
          </a:xfrm>
          <a:prstGeom prst="wedgeEllipseCallout">
            <a:avLst>
              <a:gd name="adj1" fmla="val -17791"/>
              <a:gd name="adj2" fmla="val 86078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Der </a:t>
            </a:r>
            <a:r>
              <a:rPr lang="de-DE" dirty="0" err="1" smtClean="0">
                <a:solidFill>
                  <a:srgbClr val="000000"/>
                </a:solidFill>
              </a:rPr>
              <a:t>Wölbspiegel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b="1" dirty="0" smtClean="0">
                <a:solidFill>
                  <a:srgbClr val="000000"/>
                </a:solidFill>
              </a:rPr>
              <a:t>zerstreut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die Parallelstrahlen in alle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Richtungen!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087222" y="4931965"/>
            <a:ext cx="377026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M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 bwMode="auto">
          <a:xfrm>
            <a:off x="6461036" y="4787947"/>
            <a:ext cx="5225856" cy="1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14"/>
          <p:cNvCxnSpPr/>
          <p:nvPr/>
        </p:nvCxnSpPr>
        <p:spPr bwMode="auto">
          <a:xfrm>
            <a:off x="6264448" y="5580037"/>
            <a:ext cx="5225856" cy="1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5873680" y="6228110"/>
            <a:ext cx="5225856" cy="1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16"/>
          <p:cNvCxnSpPr/>
          <p:nvPr/>
        </p:nvCxnSpPr>
        <p:spPr bwMode="auto">
          <a:xfrm>
            <a:off x="6223168" y="3791544"/>
            <a:ext cx="5225856" cy="1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17"/>
          <p:cNvCxnSpPr/>
          <p:nvPr/>
        </p:nvCxnSpPr>
        <p:spPr bwMode="auto">
          <a:xfrm>
            <a:off x="5760392" y="3131763"/>
            <a:ext cx="5225856" cy="1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18"/>
          <p:cNvCxnSpPr/>
          <p:nvPr/>
        </p:nvCxnSpPr>
        <p:spPr bwMode="auto">
          <a:xfrm flipV="1">
            <a:off x="4921980" y="3131767"/>
            <a:ext cx="838412" cy="3600398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21"/>
          <p:cNvCxnSpPr/>
          <p:nvPr/>
        </p:nvCxnSpPr>
        <p:spPr bwMode="auto">
          <a:xfrm flipV="1">
            <a:off x="3579512" y="3779839"/>
            <a:ext cx="2608438" cy="3240358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25"/>
          <p:cNvCxnSpPr/>
          <p:nvPr/>
        </p:nvCxnSpPr>
        <p:spPr bwMode="auto">
          <a:xfrm>
            <a:off x="4824288" y="3203773"/>
            <a:ext cx="1049392" cy="302433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28"/>
          <p:cNvCxnSpPr/>
          <p:nvPr/>
        </p:nvCxnSpPr>
        <p:spPr bwMode="auto">
          <a:xfrm>
            <a:off x="3579512" y="3275781"/>
            <a:ext cx="2684936" cy="230425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hteck 9"/>
          <p:cNvSpPr/>
          <p:nvPr/>
        </p:nvSpPr>
        <p:spPr>
          <a:xfrm>
            <a:off x="5184328" y="4931965"/>
            <a:ext cx="32573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F</a:t>
            </a:r>
            <a:endParaRPr lang="de-DE" dirty="0"/>
          </a:p>
        </p:txBody>
      </p:sp>
      <p:cxnSp>
        <p:nvCxnSpPr>
          <p:cNvPr id="20" name="Gerade Verbindung 19"/>
          <p:cNvCxnSpPr/>
          <p:nvPr/>
        </p:nvCxnSpPr>
        <p:spPr bwMode="auto">
          <a:xfrm flipV="1">
            <a:off x="5768744" y="-500129"/>
            <a:ext cx="838412" cy="3600398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20"/>
          <p:cNvCxnSpPr/>
          <p:nvPr/>
        </p:nvCxnSpPr>
        <p:spPr bwMode="auto">
          <a:xfrm flipV="1">
            <a:off x="6187950" y="530934"/>
            <a:ext cx="2608438" cy="3240358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6264448" y="5580037"/>
            <a:ext cx="2684936" cy="230425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23"/>
          <p:cNvCxnSpPr/>
          <p:nvPr/>
        </p:nvCxnSpPr>
        <p:spPr bwMode="auto">
          <a:xfrm>
            <a:off x="5881894" y="6246308"/>
            <a:ext cx="1049392" cy="302433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483327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Office PowerPoint</Application>
  <PresentationFormat>Benutzerdefiniert</PresentationFormat>
  <Paragraphs>108</Paragraphs>
  <Slides>13</Slides>
  <Notes>13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</vt:lpstr>
      <vt:lpstr>Optik</vt:lpstr>
      <vt:lpstr>Optik</vt:lpstr>
      <vt:lpstr>Optik</vt:lpstr>
      <vt:lpstr>Optik</vt:lpstr>
      <vt:lpstr>Optik</vt:lpstr>
      <vt:lpstr>Optik</vt:lpstr>
      <vt:lpstr>Optik</vt:lpstr>
      <vt:lpstr>Optik</vt:lpstr>
      <vt:lpstr>Optik</vt:lpstr>
      <vt:lpstr>Optik</vt:lpstr>
      <vt:lpstr>Optik</vt:lpstr>
      <vt:lpstr>Optik</vt:lpstr>
      <vt:lpstr>Optik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ist Physik?</dc:title>
  <dc:creator>Jens Tiburski</dc:creator>
  <cp:lastModifiedBy>tiburskije</cp:lastModifiedBy>
  <cp:revision>156</cp:revision>
  <cp:lastPrinted>1601-01-01T00:00:00Z</cp:lastPrinted>
  <dcterms:created xsi:type="dcterms:W3CDTF">2015-08-24T10:17:07Z</dcterms:created>
  <dcterms:modified xsi:type="dcterms:W3CDTF">2016-04-29T11:43:40Z</dcterms:modified>
</cp:coreProperties>
</file>