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sldIdLst>
    <p:sldId id="256" r:id="rId2"/>
    <p:sldId id="290" r:id="rId3"/>
    <p:sldId id="291" r:id="rId4"/>
    <p:sldId id="292" r:id="rId5"/>
    <p:sldId id="293" r:id="rId6"/>
    <p:sldId id="294" r:id="rId7"/>
    <p:sldId id="262" r:id="rId8"/>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918"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noProof="0"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de-DE"/>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de-DE"/>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de-DE"/>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fld id="{D96E1DC1-A2C7-4F20-98C8-804D08BFD016}" type="slidenum">
              <a:rPr lang="de-DE"/>
              <a:pPr>
                <a:defRPr/>
              </a:pPr>
              <a:t>‹Nr.›</a:t>
            </a:fld>
            <a:endParaRPr lang="de-DE"/>
          </a:p>
        </p:txBody>
      </p:sp>
    </p:spTree>
    <p:extLst>
      <p:ext uri="{BB962C8B-B14F-4D97-AF65-F5344CB8AC3E}">
        <p14:creationId xmlns:p14="http://schemas.microsoft.com/office/powerpoint/2010/main" val="65262061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CDFA0E7F-4551-455F-BFA2-66FA41EB8479}" type="slidenum">
              <a:rPr lang="de-DE" smtClean="0">
                <a:solidFill>
                  <a:srgbClr val="000000"/>
                </a:solidFill>
                <a:latin typeface="Times New Roman" pitchFamily="18" charset="0"/>
              </a:rPr>
              <a:pPr eaLnBrk="1">
                <a:buFont typeface="Times New Roman" pitchFamily="18" charset="0"/>
                <a:buNone/>
              </a:pPr>
              <a:t>1</a:t>
            </a:fld>
            <a:endParaRPr lang="de-DE" smtClean="0">
              <a:solidFill>
                <a:srgbClr val="000000"/>
              </a:solidFill>
              <a:latin typeface="Times New Roman" pitchFamily="18" charset="0"/>
            </a:endParaRPr>
          </a:p>
        </p:txBody>
      </p:sp>
      <p:sp>
        <p:nvSpPr>
          <p:cNvPr id="1024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CDFA0E7F-4551-455F-BFA2-66FA41EB8479}" type="slidenum">
              <a:rPr lang="de-DE" smtClean="0">
                <a:solidFill>
                  <a:srgbClr val="000000"/>
                </a:solidFill>
                <a:latin typeface="Times New Roman" pitchFamily="18" charset="0"/>
              </a:rPr>
              <a:pPr eaLnBrk="1">
                <a:buFont typeface="Times New Roman" pitchFamily="18" charset="0"/>
                <a:buNone/>
              </a:pPr>
              <a:t>2</a:t>
            </a:fld>
            <a:endParaRPr lang="de-DE" smtClean="0">
              <a:solidFill>
                <a:srgbClr val="000000"/>
              </a:solidFill>
              <a:latin typeface="Times New Roman" pitchFamily="18" charset="0"/>
            </a:endParaRPr>
          </a:p>
        </p:txBody>
      </p:sp>
      <p:sp>
        <p:nvSpPr>
          <p:cNvPr id="1024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buFont typeface="Times New Roman" pitchFamily="18" charset="0"/>
              <a:buNone/>
            </a:pPr>
            <a:fld id="{7C064106-F36F-4F3E-9A87-CACABD14C175}" type="slidenum">
              <a:rPr lang="de-DE" smtClean="0">
                <a:solidFill>
                  <a:srgbClr val="000000"/>
                </a:solidFill>
                <a:latin typeface="Times New Roman" pitchFamily="18" charset="0"/>
              </a:rPr>
              <a:pPr eaLnBrk="1">
                <a:buFont typeface="Times New Roman" pitchFamily="18" charset="0"/>
                <a:buNone/>
              </a:pPr>
              <a:t>7</a:t>
            </a:fld>
            <a:endParaRPr lang="de-DE" smtClean="0">
              <a:solidFill>
                <a:srgbClr val="000000"/>
              </a:solidFill>
              <a:latin typeface="Times New Roman" pitchFamily="18" charset="0"/>
            </a:endParaRPr>
          </a:p>
        </p:txBody>
      </p:sp>
      <p:sp>
        <p:nvSpPr>
          <p:cNvPr id="163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434AFDE8-D97F-4FC7-B989-8E2B6F73F0E8}" type="slidenum">
              <a:rPr lang="de-DE"/>
              <a:pPr>
                <a:defRPr/>
              </a:pPr>
              <a:t>‹Nr.›</a:t>
            </a:fld>
            <a:endParaRPr lang="de-DE"/>
          </a:p>
        </p:txBody>
      </p:sp>
    </p:spTree>
    <p:extLst>
      <p:ext uri="{BB962C8B-B14F-4D97-AF65-F5344CB8AC3E}">
        <p14:creationId xmlns:p14="http://schemas.microsoft.com/office/powerpoint/2010/main" val="242317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57662770-66D3-439E-A509-239876D97796}" type="slidenum">
              <a:rPr lang="de-DE"/>
              <a:pPr>
                <a:defRPr/>
              </a:pPr>
              <a:t>‹Nr.›</a:t>
            </a:fld>
            <a:endParaRPr lang="de-DE"/>
          </a:p>
        </p:txBody>
      </p:sp>
    </p:spTree>
    <p:extLst>
      <p:ext uri="{BB962C8B-B14F-4D97-AF65-F5344CB8AC3E}">
        <p14:creationId xmlns:p14="http://schemas.microsoft.com/office/powerpoint/2010/main" val="137483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05675" y="301625"/>
            <a:ext cx="2266950" cy="64547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3238" y="301625"/>
            <a:ext cx="6650037" cy="64547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7CD0EA48-228D-4F83-BC3B-852B0111A7D0}" type="slidenum">
              <a:rPr lang="de-DE"/>
              <a:pPr>
                <a:defRPr/>
              </a:pPr>
              <a:t>‹Nr.›</a:t>
            </a:fld>
            <a:endParaRPr lang="de-DE"/>
          </a:p>
        </p:txBody>
      </p:sp>
    </p:spTree>
    <p:extLst>
      <p:ext uri="{BB962C8B-B14F-4D97-AF65-F5344CB8AC3E}">
        <p14:creationId xmlns:p14="http://schemas.microsoft.com/office/powerpoint/2010/main" val="185440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3238" y="301625"/>
            <a:ext cx="9069387" cy="1260475"/>
          </a:xfrm>
        </p:spPr>
        <p:txBody>
          <a:bodyPr/>
          <a:lstStyle/>
          <a:p>
            <a:r>
              <a:rPr lang="de-DE" smtClean="0"/>
              <a:t>Titelmasterformat durch Klicken bearbeiten</a:t>
            </a:r>
            <a:endParaRPr lang="de-DE"/>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4"/>
          <p:cNvSpPr>
            <a:spLocks noGrp="1" noChangeArrowheads="1"/>
          </p:cNvSpPr>
          <p:nvPr>
            <p:ph type="ftr" idx="11"/>
          </p:nvPr>
        </p:nvSpPr>
        <p:spPr>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pPr>
              <a:defRPr/>
            </a:pPr>
            <a:fld id="{F2D0557E-A7D4-4DBC-BFAF-B36B7A10D0CD}" type="slidenum">
              <a:rPr lang="de-DE"/>
              <a:pPr>
                <a:defRPr/>
              </a:pPr>
              <a:t>‹Nr.›</a:t>
            </a:fld>
            <a:endParaRPr lang="de-DE"/>
          </a:p>
        </p:txBody>
      </p:sp>
    </p:spTree>
    <p:extLst>
      <p:ext uri="{BB962C8B-B14F-4D97-AF65-F5344CB8AC3E}">
        <p14:creationId xmlns:p14="http://schemas.microsoft.com/office/powerpoint/2010/main" val="45191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09165305-92F3-41F3-B7D2-6F7668D24E45}" type="slidenum">
              <a:rPr lang="de-DE"/>
              <a:pPr>
                <a:defRPr/>
              </a:pPr>
              <a:t>‹Nr.›</a:t>
            </a:fld>
            <a:endParaRPr lang="de-DE"/>
          </a:p>
        </p:txBody>
      </p:sp>
    </p:spTree>
    <p:extLst>
      <p:ext uri="{BB962C8B-B14F-4D97-AF65-F5344CB8AC3E}">
        <p14:creationId xmlns:p14="http://schemas.microsoft.com/office/powerpoint/2010/main" val="132524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4"/>
          <p:cNvSpPr>
            <a:spLocks noGrp="1" noChangeArrowheads="1"/>
          </p:cNvSpPr>
          <p:nvPr>
            <p:ph type="ftr" idx="11"/>
          </p:nvPr>
        </p:nvSpPr>
        <p:spPr>
          <a:ln/>
        </p:spPr>
        <p:txBody>
          <a:bodyPr/>
          <a:lstStyle>
            <a:lvl1pPr>
              <a:defRPr/>
            </a:lvl1pPr>
          </a:lstStyle>
          <a:p>
            <a:pPr>
              <a:defRPr/>
            </a:pPr>
            <a:endParaRPr lang="de-DE"/>
          </a:p>
        </p:txBody>
      </p:sp>
      <p:sp>
        <p:nvSpPr>
          <p:cNvPr id="6" name="Rectangle 5"/>
          <p:cNvSpPr>
            <a:spLocks noGrp="1" noChangeArrowheads="1"/>
          </p:cNvSpPr>
          <p:nvPr>
            <p:ph type="sldNum" idx="12"/>
          </p:nvPr>
        </p:nvSpPr>
        <p:spPr>
          <a:ln/>
        </p:spPr>
        <p:txBody>
          <a:bodyPr/>
          <a:lstStyle>
            <a:lvl1pPr>
              <a:defRPr/>
            </a:lvl1pPr>
          </a:lstStyle>
          <a:p>
            <a:pPr>
              <a:defRPr/>
            </a:pPr>
            <a:fld id="{989A9885-68FD-4301-9EFA-ABA272F10C32}" type="slidenum">
              <a:rPr lang="de-DE"/>
              <a:pPr>
                <a:defRPr/>
              </a:pPr>
              <a:t>‹Nr.›</a:t>
            </a:fld>
            <a:endParaRPr lang="de-DE"/>
          </a:p>
        </p:txBody>
      </p:sp>
    </p:spTree>
    <p:extLst>
      <p:ext uri="{BB962C8B-B14F-4D97-AF65-F5344CB8AC3E}">
        <p14:creationId xmlns:p14="http://schemas.microsoft.com/office/powerpoint/2010/main" val="162078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78366A0E-88AC-494A-82A3-80C4314AF783}" type="slidenum">
              <a:rPr lang="de-DE"/>
              <a:pPr>
                <a:defRPr/>
              </a:pPr>
              <a:t>‹Nr.›</a:t>
            </a:fld>
            <a:endParaRPr lang="de-DE"/>
          </a:p>
        </p:txBody>
      </p:sp>
    </p:spTree>
    <p:extLst>
      <p:ext uri="{BB962C8B-B14F-4D97-AF65-F5344CB8AC3E}">
        <p14:creationId xmlns:p14="http://schemas.microsoft.com/office/powerpoint/2010/main" val="253415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
          <p:cNvSpPr>
            <a:spLocks noGrp="1" noChangeArrowheads="1"/>
          </p:cNvSpPr>
          <p:nvPr>
            <p:ph type="dt" idx="10"/>
          </p:nvPr>
        </p:nvSpPr>
        <p:spPr>
          <a:ln/>
        </p:spPr>
        <p:txBody>
          <a:bodyPr/>
          <a:lstStyle>
            <a:lvl1pPr>
              <a:defRPr/>
            </a:lvl1pPr>
          </a:lstStyle>
          <a:p>
            <a:pPr>
              <a:defRPr/>
            </a:pPr>
            <a:endParaRPr lang="de-DE"/>
          </a:p>
        </p:txBody>
      </p:sp>
      <p:sp>
        <p:nvSpPr>
          <p:cNvPr id="8" name="Rectangle 4"/>
          <p:cNvSpPr>
            <a:spLocks noGrp="1" noChangeArrowheads="1"/>
          </p:cNvSpPr>
          <p:nvPr>
            <p:ph type="ftr" idx="11"/>
          </p:nvPr>
        </p:nvSpPr>
        <p:spPr>
          <a:ln/>
        </p:spPr>
        <p:txBody>
          <a:bodyPr/>
          <a:lstStyle>
            <a:lvl1pPr>
              <a:defRPr/>
            </a:lvl1pPr>
          </a:lstStyle>
          <a:p>
            <a:pPr>
              <a:defRPr/>
            </a:pPr>
            <a:endParaRPr lang="de-DE"/>
          </a:p>
        </p:txBody>
      </p:sp>
      <p:sp>
        <p:nvSpPr>
          <p:cNvPr id="9" name="Rectangle 5"/>
          <p:cNvSpPr>
            <a:spLocks noGrp="1" noChangeArrowheads="1"/>
          </p:cNvSpPr>
          <p:nvPr>
            <p:ph type="sldNum" idx="12"/>
          </p:nvPr>
        </p:nvSpPr>
        <p:spPr>
          <a:ln/>
        </p:spPr>
        <p:txBody>
          <a:bodyPr/>
          <a:lstStyle>
            <a:lvl1pPr>
              <a:defRPr/>
            </a:lvl1pPr>
          </a:lstStyle>
          <a:p>
            <a:pPr>
              <a:defRPr/>
            </a:pPr>
            <a:fld id="{CAF93069-62FB-4875-A53C-E913D1D46F57}" type="slidenum">
              <a:rPr lang="de-DE"/>
              <a:pPr>
                <a:defRPr/>
              </a:pPr>
              <a:t>‹Nr.›</a:t>
            </a:fld>
            <a:endParaRPr lang="de-DE"/>
          </a:p>
        </p:txBody>
      </p:sp>
    </p:spTree>
    <p:extLst>
      <p:ext uri="{BB962C8B-B14F-4D97-AF65-F5344CB8AC3E}">
        <p14:creationId xmlns:p14="http://schemas.microsoft.com/office/powerpoint/2010/main" val="161849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
          <p:cNvSpPr>
            <a:spLocks noGrp="1" noChangeArrowheads="1"/>
          </p:cNvSpPr>
          <p:nvPr>
            <p:ph type="dt" idx="10"/>
          </p:nvPr>
        </p:nvSpPr>
        <p:spPr>
          <a:ln/>
        </p:spPr>
        <p:txBody>
          <a:bodyPr/>
          <a:lstStyle>
            <a:lvl1pPr>
              <a:defRPr/>
            </a:lvl1pPr>
          </a:lstStyle>
          <a:p>
            <a:pPr>
              <a:defRPr/>
            </a:pPr>
            <a:endParaRPr lang="de-DE"/>
          </a:p>
        </p:txBody>
      </p:sp>
      <p:sp>
        <p:nvSpPr>
          <p:cNvPr id="4" name="Rectangle 4"/>
          <p:cNvSpPr>
            <a:spLocks noGrp="1" noChangeArrowheads="1"/>
          </p:cNvSpPr>
          <p:nvPr>
            <p:ph type="ftr" idx="11"/>
          </p:nvPr>
        </p:nvSpPr>
        <p:spPr>
          <a:ln/>
        </p:spPr>
        <p:txBody>
          <a:bodyPr/>
          <a:lstStyle>
            <a:lvl1pPr>
              <a:defRPr/>
            </a:lvl1pPr>
          </a:lstStyle>
          <a:p>
            <a:pPr>
              <a:defRPr/>
            </a:pPr>
            <a:endParaRPr lang="de-DE"/>
          </a:p>
        </p:txBody>
      </p:sp>
      <p:sp>
        <p:nvSpPr>
          <p:cNvPr id="5" name="Rectangle 5"/>
          <p:cNvSpPr>
            <a:spLocks noGrp="1" noChangeArrowheads="1"/>
          </p:cNvSpPr>
          <p:nvPr>
            <p:ph type="sldNum" idx="12"/>
          </p:nvPr>
        </p:nvSpPr>
        <p:spPr>
          <a:ln/>
        </p:spPr>
        <p:txBody>
          <a:bodyPr/>
          <a:lstStyle>
            <a:lvl1pPr>
              <a:defRPr/>
            </a:lvl1pPr>
          </a:lstStyle>
          <a:p>
            <a:pPr>
              <a:defRPr/>
            </a:pPr>
            <a:fld id="{546ADFA8-DEA0-48FC-9D45-5C72A0B2293D}" type="slidenum">
              <a:rPr lang="de-DE"/>
              <a:pPr>
                <a:defRPr/>
              </a:pPr>
              <a:t>‹Nr.›</a:t>
            </a:fld>
            <a:endParaRPr lang="de-DE"/>
          </a:p>
        </p:txBody>
      </p:sp>
    </p:spTree>
    <p:extLst>
      <p:ext uri="{BB962C8B-B14F-4D97-AF65-F5344CB8AC3E}">
        <p14:creationId xmlns:p14="http://schemas.microsoft.com/office/powerpoint/2010/main" val="409672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p>
        </p:txBody>
      </p:sp>
      <p:sp>
        <p:nvSpPr>
          <p:cNvPr id="3" name="Rectangle 4"/>
          <p:cNvSpPr>
            <a:spLocks noGrp="1" noChangeArrowheads="1"/>
          </p:cNvSpPr>
          <p:nvPr>
            <p:ph type="ftr" idx="11"/>
          </p:nvPr>
        </p:nvSpPr>
        <p:spPr>
          <a:ln/>
        </p:spPr>
        <p:txBody>
          <a:bodyPr/>
          <a:lstStyle>
            <a:lvl1pPr>
              <a:defRPr/>
            </a:lvl1pPr>
          </a:lstStyle>
          <a:p>
            <a:pPr>
              <a:defRPr/>
            </a:pPr>
            <a:endParaRPr lang="de-DE"/>
          </a:p>
        </p:txBody>
      </p:sp>
      <p:sp>
        <p:nvSpPr>
          <p:cNvPr id="4" name="Rectangle 5"/>
          <p:cNvSpPr>
            <a:spLocks noGrp="1" noChangeArrowheads="1"/>
          </p:cNvSpPr>
          <p:nvPr>
            <p:ph type="sldNum" idx="12"/>
          </p:nvPr>
        </p:nvSpPr>
        <p:spPr>
          <a:ln/>
        </p:spPr>
        <p:txBody>
          <a:bodyPr/>
          <a:lstStyle>
            <a:lvl1pPr>
              <a:defRPr/>
            </a:lvl1pPr>
          </a:lstStyle>
          <a:p>
            <a:pPr>
              <a:defRPr/>
            </a:pPr>
            <a:fld id="{552FA8DD-2A91-415E-AEC7-696F07C959F8}" type="slidenum">
              <a:rPr lang="de-DE"/>
              <a:pPr>
                <a:defRPr/>
              </a:pPr>
              <a:t>‹Nr.›</a:t>
            </a:fld>
            <a:endParaRPr lang="de-DE"/>
          </a:p>
        </p:txBody>
      </p:sp>
    </p:spTree>
    <p:extLst>
      <p:ext uri="{BB962C8B-B14F-4D97-AF65-F5344CB8AC3E}">
        <p14:creationId xmlns:p14="http://schemas.microsoft.com/office/powerpoint/2010/main" val="120490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736F09C7-A145-4B08-B76F-DDBDDEED21BE}" type="slidenum">
              <a:rPr lang="de-DE"/>
              <a:pPr>
                <a:defRPr/>
              </a:pPr>
              <a:t>‹Nr.›</a:t>
            </a:fld>
            <a:endParaRPr lang="de-DE"/>
          </a:p>
        </p:txBody>
      </p:sp>
    </p:spTree>
    <p:extLst>
      <p:ext uri="{BB962C8B-B14F-4D97-AF65-F5344CB8AC3E}">
        <p14:creationId xmlns:p14="http://schemas.microsoft.com/office/powerpoint/2010/main" val="221119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3"/>
          <p:cNvSpPr>
            <a:spLocks noGrp="1" noChangeArrowheads="1"/>
          </p:cNvSpPr>
          <p:nvPr>
            <p:ph type="dt" idx="10"/>
          </p:nvPr>
        </p:nvSpPr>
        <p:spPr>
          <a:ln/>
        </p:spPr>
        <p:txBody>
          <a:bodyPr/>
          <a:lstStyle>
            <a:lvl1pPr>
              <a:defRPr/>
            </a:lvl1pPr>
          </a:lstStyle>
          <a:p>
            <a:pPr>
              <a:defRPr/>
            </a:pPr>
            <a:endParaRPr lang="de-DE"/>
          </a:p>
        </p:txBody>
      </p:sp>
      <p:sp>
        <p:nvSpPr>
          <p:cNvPr id="6" name="Rectangle 4"/>
          <p:cNvSpPr>
            <a:spLocks noGrp="1" noChangeArrowheads="1"/>
          </p:cNvSpPr>
          <p:nvPr>
            <p:ph type="ftr" idx="11"/>
          </p:nvPr>
        </p:nvSpPr>
        <p:spPr>
          <a:ln/>
        </p:spPr>
        <p:txBody>
          <a:bodyPr/>
          <a:lstStyle>
            <a:lvl1pPr>
              <a:defRPr/>
            </a:lvl1pPr>
          </a:lstStyle>
          <a:p>
            <a:pPr>
              <a:defRPr/>
            </a:pPr>
            <a:endParaRPr lang="de-DE"/>
          </a:p>
        </p:txBody>
      </p:sp>
      <p:sp>
        <p:nvSpPr>
          <p:cNvPr id="7" name="Rectangle 5"/>
          <p:cNvSpPr>
            <a:spLocks noGrp="1" noChangeArrowheads="1"/>
          </p:cNvSpPr>
          <p:nvPr>
            <p:ph type="sldNum" idx="12"/>
          </p:nvPr>
        </p:nvSpPr>
        <p:spPr>
          <a:ln/>
        </p:spPr>
        <p:txBody>
          <a:bodyPr/>
          <a:lstStyle>
            <a:lvl1pPr>
              <a:defRPr/>
            </a:lvl1pPr>
          </a:lstStyle>
          <a:p>
            <a:pPr>
              <a:defRPr/>
            </a:pPr>
            <a:fld id="{0135D8E6-2616-414A-BB86-8D7D7127A6AA}" type="slidenum">
              <a:rPr lang="de-DE"/>
              <a:pPr>
                <a:defRPr/>
              </a:pPr>
              <a:t>‹Nr.›</a:t>
            </a:fld>
            <a:endParaRPr lang="de-DE"/>
          </a:p>
        </p:txBody>
      </p:sp>
    </p:spTree>
    <p:extLst>
      <p:ext uri="{BB962C8B-B14F-4D97-AF65-F5344CB8AC3E}">
        <p14:creationId xmlns:p14="http://schemas.microsoft.com/office/powerpoint/2010/main" val="191895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Klicken Sie, um das Format des Titeltextes zu bearbeiten</a:t>
            </a:r>
          </a:p>
        </p:txBody>
      </p:sp>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SimSun" charset="-122"/>
              </a:defRPr>
            </a:lvl1pPr>
          </a:lstStyle>
          <a:p>
            <a:pPr>
              <a:defRPr/>
            </a:pPr>
            <a:endParaRPr lang="de-DE"/>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de-DE"/>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SimSun" charset="-122"/>
              </a:defRPr>
            </a:lvl1pPr>
          </a:lstStyle>
          <a:p>
            <a:pPr>
              <a:defRPr/>
            </a:pPr>
            <a:fld id="{F9B41E6E-4DCB-430E-B309-D2D5E815D18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dirty="0" smtClean="0"/>
              <a:t>Elektrizitätslehre</a:t>
            </a:r>
          </a:p>
        </p:txBody>
      </p:sp>
      <p:sp>
        <p:nvSpPr>
          <p:cNvPr id="2051"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400" dirty="0" smtClean="0"/>
              <a:t>Modell der Wasserströmung</a:t>
            </a:r>
            <a:endParaRPr lang="de-DE" sz="2400"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788" y="2776538"/>
            <a:ext cx="1619250" cy="3343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8" name="AutoShape 6"/>
          <p:cNvSpPr>
            <a:spLocks noChangeArrowheads="1"/>
          </p:cNvSpPr>
          <p:nvPr/>
        </p:nvSpPr>
        <p:spPr bwMode="auto">
          <a:xfrm>
            <a:off x="5580063" y="1619250"/>
            <a:ext cx="3420689" cy="1296491"/>
          </a:xfrm>
          <a:prstGeom prst="wedgeEllipseCallout">
            <a:avLst>
              <a:gd name="adj1" fmla="val -51270"/>
              <a:gd name="adj2" fmla="val 87297"/>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723900" algn="l"/>
                <a:tab pos="1447800" algn="l"/>
                <a:tab pos="2171700" algn="l"/>
              </a:tabLst>
            </a:pPr>
            <a:r>
              <a:rPr lang="de-DE" dirty="0" smtClean="0">
                <a:solidFill>
                  <a:srgbClr val="000000"/>
                </a:solidFill>
              </a:rPr>
              <a:t>Wie funktioniert das</a:t>
            </a:r>
          </a:p>
          <a:p>
            <a:pPr algn="ctr">
              <a:tabLst>
                <a:tab pos="723900" algn="l"/>
                <a:tab pos="1447800" algn="l"/>
                <a:tab pos="2171700" algn="l"/>
              </a:tabLst>
            </a:pPr>
            <a:r>
              <a:rPr lang="de-DE" dirty="0" smtClean="0">
                <a:solidFill>
                  <a:srgbClr val="000000"/>
                </a:solidFill>
              </a:rPr>
              <a:t>nun mit dem</a:t>
            </a:r>
          </a:p>
          <a:p>
            <a:pPr algn="ctr">
              <a:tabLst>
                <a:tab pos="723900" algn="l"/>
                <a:tab pos="1447800" algn="l"/>
                <a:tab pos="2171700" algn="l"/>
              </a:tabLst>
            </a:pPr>
            <a:r>
              <a:rPr lang="de-DE" dirty="0" smtClean="0">
                <a:solidFill>
                  <a:srgbClr val="000000"/>
                </a:solidFill>
              </a:rPr>
              <a:t>elektrischen Strom?</a:t>
            </a:r>
            <a:endParaRPr lang="de-DE" dirty="0">
              <a:solidFill>
                <a:srgbClr val="000000"/>
              </a:solidFill>
            </a:endParaRPr>
          </a:p>
        </p:txBody>
      </p:sp>
      <p:sp>
        <p:nvSpPr>
          <p:cNvPr id="12" name="AutoShape 6"/>
          <p:cNvSpPr>
            <a:spLocks noChangeArrowheads="1"/>
          </p:cNvSpPr>
          <p:nvPr/>
        </p:nvSpPr>
        <p:spPr bwMode="auto">
          <a:xfrm>
            <a:off x="143768" y="1692275"/>
            <a:ext cx="3744020" cy="2663825"/>
          </a:xfrm>
          <a:prstGeom prst="wedgeEllipseCallout">
            <a:avLst>
              <a:gd name="adj1" fmla="val 65773"/>
              <a:gd name="adj2" fmla="val 12810"/>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723900" algn="l"/>
                <a:tab pos="1447800" algn="l"/>
                <a:tab pos="2171700" algn="l"/>
              </a:tabLst>
            </a:pPr>
            <a:r>
              <a:rPr lang="de-DE" dirty="0" smtClean="0">
                <a:solidFill>
                  <a:srgbClr val="000000"/>
                </a:solidFill>
              </a:rPr>
              <a:t>Für die Untersuchung von</a:t>
            </a:r>
          </a:p>
          <a:p>
            <a:pPr algn="ctr">
              <a:tabLst>
                <a:tab pos="723900" algn="l"/>
                <a:tab pos="1447800" algn="l"/>
                <a:tab pos="2171700" algn="l"/>
              </a:tabLst>
            </a:pPr>
            <a:r>
              <a:rPr lang="de-DE" dirty="0" smtClean="0">
                <a:solidFill>
                  <a:srgbClr val="000000"/>
                </a:solidFill>
              </a:rPr>
              <a:t>Gesetzmäßigkeiten brauchen</a:t>
            </a:r>
          </a:p>
          <a:p>
            <a:pPr algn="ctr">
              <a:tabLst>
                <a:tab pos="723900" algn="l"/>
                <a:tab pos="1447800" algn="l"/>
                <a:tab pos="2171700" algn="l"/>
              </a:tabLst>
            </a:pPr>
            <a:r>
              <a:rPr lang="de-DE" dirty="0" smtClean="0">
                <a:solidFill>
                  <a:srgbClr val="000000"/>
                </a:solidFill>
              </a:rPr>
              <a:t>wir das Modell </a:t>
            </a:r>
            <a:r>
              <a:rPr lang="de-DE" dirty="0" smtClean="0">
                <a:solidFill>
                  <a:srgbClr val="000000"/>
                </a:solidFill>
              </a:rPr>
              <a:t>der </a:t>
            </a:r>
          </a:p>
          <a:p>
            <a:pPr algn="ctr">
              <a:tabLst>
                <a:tab pos="723900" algn="l"/>
                <a:tab pos="1447800" algn="l"/>
                <a:tab pos="2171700" algn="l"/>
              </a:tabLst>
            </a:pPr>
            <a:r>
              <a:rPr lang="de-DE" dirty="0" smtClean="0">
                <a:solidFill>
                  <a:srgbClr val="000000"/>
                </a:solidFill>
              </a:rPr>
              <a:t>Elektronenströmung!</a:t>
            </a:r>
          </a:p>
          <a:p>
            <a:pPr algn="ctr">
              <a:tabLst>
                <a:tab pos="723900" algn="l"/>
                <a:tab pos="1447800" algn="l"/>
                <a:tab pos="2171700" algn="l"/>
              </a:tabLst>
            </a:pPr>
            <a:r>
              <a:rPr lang="de-DE" dirty="0" smtClean="0">
                <a:solidFill>
                  <a:srgbClr val="000000"/>
                </a:solidFill>
              </a:rPr>
              <a:t>Und das leitet sich von der</a:t>
            </a:r>
          </a:p>
          <a:p>
            <a:pPr algn="ctr">
              <a:tabLst>
                <a:tab pos="723900" algn="l"/>
                <a:tab pos="1447800" algn="l"/>
                <a:tab pos="2171700" algn="l"/>
              </a:tabLst>
            </a:pPr>
            <a:r>
              <a:rPr lang="de-DE" dirty="0" smtClean="0">
                <a:solidFill>
                  <a:srgbClr val="000000"/>
                </a:solidFill>
              </a:rPr>
              <a:t>Wasserströmung ab …</a:t>
            </a:r>
            <a:endParaRPr lang="de-DE" dirty="0">
              <a:solidFill>
                <a:srgbClr val="0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61038" y="4139877"/>
            <a:ext cx="4148925" cy="30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075"/>
                                        </p:tgtEl>
                                        <p:attrNameLst>
                                          <p:attrName>style.visibility</p:attrName>
                                        </p:attrNameLst>
                                      </p:cBhvr>
                                      <p:to>
                                        <p:strVal val="visible"/>
                                      </p:to>
                                    </p:set>
                                    <p:anim calcmode="lin" valueType="num">
                                      <p:cBhvr additive="repl">
                                        <p:cTn id="7" dur="500" fill="hold"/>
                                        <p:tgtEl>
                                          <p:spTgt spid="3075"/>
                                        </p:tgtEl>
                                        <p:attrNameLst>
                                          <p:attrName>ppt_x</p:attrName>
                                        </p:attrNameLst>
                                      </p:cBhvr>
                                      <p:tavLst>
                                        <p:tav tm="100000">
                                          <p:val>
                                            <p:strVal val="#ppt_x"/>
                                          </p:val>
                                        </p:tav>
                                        <p:tav>
                                          <p:val>
                                            <p:strVal val="#ppt_x"/>
                                          </p:val>
                                        </p:tav>
                                      </p:tavLst>
                                    </p:anim>
                                    <p:anim calcmode="lin" valueType="num">
                                      <p:cBhvr additive="repl">
                                        <p:cTn id="8" dur="500" fill="hold"/>
                                        <p:tgtEl>
                                          <p:spTgt spid="3075"/>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wipe(down)">
                                      <p:cBhvr>
                                        <p:cTn id="13" dur="500"/>
                                        <p:tgtEl>
                                          <p:spTgt spid="307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xit" presetSubtype="4" fill="hold" grpId="1" nodeType="clickEffect">
                                  <p:stCondLst>
                                    <p:cond delay="0"/>
                                  </p:stCondLst>
                                  <p:childTnLst>
                                    <p:animEffect transition="out" filter="wipe(down)">
                                      <p:cBhvr>
                                        <p:cTn id="17" dur="500"/>
                                        <p:tgtEl>
                                          <p:spTgt spid="3078"/>
                                        </p:tgtEl>
                                      </p:cBhvr>
                                    </p:animEffect>
                                    <p:set>
                                      <p:cBhvr>
                                        <p:cTn id="18" dur="1" fill="hold">
                                          <p:stCondLst>
                                            <p:cond delay="499"/>
                                          </p:stCondLst>
                                        </p:cTn>
                                        <p:tgtEl>
                                          <p:spTgt spid="307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additive="repl">
                                        <p:cTn id="22" dur="1" fill="hold">
                                          <p:stCondLst>
                                            <p:cond delay="0"/>
                                          </p:stCondLst>
                                        </p:cTn>
                                        <p:tgtEl>
                                          <p:spTgt spid="12"/>
                                        </p:tgtEl>
                                        <p:attrNameLst>
                                          <p:attrName>style.visibility</p:attrName>
                                        </p:attrNameLst>
                                      </p:cBhvr>
                                      <p:to>
                                        <p:strVal val="visible"/>
                                      </p:to>
                                    </p:set>
                                    <p:animEffect transition="in" filter="wipe(down)">
                                      <p:cBhvr additive="repl">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4" fill="hold" grpId="0" nodeType="clickEffect">
                                  <p:stCondLst>
                                    <p:cond delay="0"/>
                                  </p:stCondLst>
                                  <p:childTnLst>
                                    <p:animEffect transition="out" filter="wipe(down)">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8" grpId="1"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dirty="0" smtClean="0"/>
              <a:t>Elektrizitätslehre</a:t>
            </a:r>
          </a:p>
        </p:txBody>
      </p:sp>
      <p:sp>
        <p:nvSpPr>
          <p:cNvPr id="2051" name="Rectangle 2"/>
          <p:cNvSpPr>
            <a:spLocks noGrp="1" noChangeArrowheads="1"/>
          </p:cNvSpPr>
          <p:nvPr>
            <p:ph type="subTitle" idx="4294967295"/>
          </p:nvPr>
        </p:nvSpPr>
        <p:spPr>
          <a:xfrm>
            <a:off x="539750" y="733425"/>
            <a:ext cx="9070975" cy="706438"/>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400" dirty="0"/>
              <a:t>Modell der Wasserströmung</a:t>
            </a:r>
          </a:p>
        </p:txBody>
      </p:sp>
      <p:pic>
        <p:nvPicPr>
          <p:cNvPr id="13" name="Picture 7" descr="http://www.sn.schule.de/~ms16l/virtuelle_schule/Paul/pauls_webseite/paul_lies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4356100"/>
            <a:ext cx="1439862"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6"/>
          <p:cNvSpPr>
            <a:spLocks noChangeArrowheads="1"/>
          </p:cNvSpPr>
          <p:nvPr/>
        </p:nvSpPr>
        <p:spPr bwMode="auto">
          <a:xfrm>
            <a:off x="503808" y="1935162"/>
            <a:ext cx="3384550" cy="1728788"/>
          </a:xfrm>
          <a:prstGeom prst="wedgeEllipseCallout">
            <a:avLst>
              <a:gd name="adj1" fmla="val -28150"/>
              <a:gd name="adj2" fmla="val 107616"/>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723900" algn="l"/>
                <a:tab pos="1447800" algn="l"/>
                <a:tab pos="2171700" algn="l"/>
              </a:tabLst>
            </a:pPr>
            <a:r>
              <a:rPr lang="de-DE" dirty="0" smtClean="0">
                <a:solidFill>
                  <a:srgbClr val="000000"/>
                </a:solidFill>
              </a:rPr>
              <a:t>In einem geschlossenen</a:t>
            </a:r>
          </a:p>
          <a:p>
            <a:pPr algn="ctr">
              <a:tabLst>
                <a:tab pos="723900" algn="l"/>
                <a:tab pos="1447800" algn="l"/>
                <a:tab pos="2171700" algn="l"/>
              </a:tabLst>
            </a:pPr>
            <a:r>
              <a:rPr lang="de-DE" dirty="0" smtClean="0">
                <a:solidFill>
                  <a:srgbClr val="000000"/>
                </a:solidFill>
              </a:rPr>
              <a:t>Stromkreis fließt </a:t>
            </a:r>
          </a:p>
          <a:p>
            <a:pPr algn="ctr">
              <a:tabLst>
                <a:tab pos="723900" algn="l"/>
                <a:tab pos="1447800" algn="l"/>
                <a:tab pos="2171700" algn="l"/>
              </a:tabLst>
            </a:pPr>
            <a:r>
              <a:rPr lang="de-DE" dirty="0" smtClean="0">
                <a:solidFill>
                  <a:srgbClr val="000000"/>
                </a:solidFill>
              </a:rPr>
              <a:t>elektrischer Strom!</a:t>
            </a:r>
            <a:endParaRPr lang="de-DE" dirty="0">
              <a:solidFill>
                <a:srgbClr val="000000"/>
              </a:solidFill>
            </a:endParaRPr>
          </a:p>
        </p:txBody>
      </p:sp>
      <p:sp>
        <p:nvSpPr>
          <p:cNvPr id="2" name="Flussdiagramm: Daten 1"/>
          <p:cNvSpPr/>
          <p:nvPr/>
        </p:nvSpPr>
        <p:spPr bwMode="auto">
          <a:xfrm rot="16200000">
            <a:off x="4608264" y="3663950"/>
            <a:ext cx="2808312" cy="907975"/>
          </a:xfrm>
          <a:prstGeom prst="flowChartInputOutput">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smtClean="0">
              <a:ln>
                <a:noFill/>
              </a:ln>
              <a:effectLst/>
              <a:latin typeface="Arial" charset="0"/>
              <a:ea typeface="SimSun" charset="-122"/>
            </a:endParaRPr>
          </a:p>
        </p:txBody>
      </p:sp>
      <p:sp>
        <p:nvSpPr>
          <p:cNvPr id="18" name="Flussdiagramm: Daten 17"/>
          <p:cNvSpPr/>
          <p:nvPr/>
        </p:nvSpPr>
        <p:spPr bwMode="auto">
          <a:xfrm rot="16200000">
            <a:off x="6394400" y="3726080"/>
            <a:ext cx="2808312" cy="907975"/>
          </a:xfrm>
          <a:prstGeom prst="flowChartInputOutput">
            <a:avLst/>
          </a:prstGeom>
          <a:solidFill>
            <a:schemeClr val="bg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smtClean="0">
              <a:ln>
                <a:noFill/>
              </a:ln>
              <a:effectLst/>
              <a:latin typeface="Arial" charset="0"/>
              <a:ea typeface="SimSun" charset="-122"/>
            </a:endParaRPr>
          </a:p>
        </p:txBody>
      </p:sp>
      <p:grpSp>
        <p:nvGrpSpPr>
          <p:cNvPr id="5" name="Gruppieren 4"/>
          <p:cNvGrpSpPr/>
          <p:nvPr/>
        </p:nvGrpSpPr>
        <p:grpSpPr>
          <a:xfrm>
            <a:off x="7499351" y="3848199"/>
            <a:ext cx="187324" cy="177801"/>
            <a:chOff x="7418388" y="4160836"/>
            <a:chExt cx="187324" cy="177801"/>
          </a:xfrm>
        </p:grpSpPr>
        <p:sp>
          <p:nvSpPr>
            <p:cNvPr id="21" name="Oval 12"/>
            <p:cNvSpPr>
              <a:spLocks noChangeArrowheads="1"/>
            </p:cNvSpPr>
            <p:nvPr/>
          </p:nvSpPr>
          <p:spPr bwMode="auto">
            <a:xfrm>
              <a:off x="7418388" y="4160836"/>
              <a:ext cx="187324" cy="177801"/>
            </a:xfrm>
            <a:prstGeom prst="ellipse">
              <a:avLst/>
            </a:prstGeom>
            <a:solidFill>
              <a:schemeClr val="accent1">
                <a:lumMod val="40000"/>
                <a:lumOff val="60000"/>
              </a:schemeClr>
            </a:solidFill>
            <a:ln w="9525">
              <a:solidFill>
                <a:srgbClr val="000000"/>
              </a:solidFill>
              <a:round/>
              <a:headEnd/>
              <a:tailEnd/>
            </a:ln>
          </p:spPr>
          <p:txBody>
            <a:bodyPr/>
            <a:lstStyle/>
            <a:p>
              <a:pPr>
                <a:defRPr/>
              </a:pPr>
              <a:endParaRPr lang="de-DE"/>
            </a:p>
          </p:txBody>
        </p:sp>
        <p:sp>
          <p:nvSpPr>
            <p:cNvPr id="22" name="Plus 21"/>
            <p:cNvSpPr/>
            <p:nvPr/>
          </p:nvSpPr>
          <p:spPr bwMode="auto">
            <a:xfrm>
              <a:off x="7431088" y="4168775"/>
              <a:ext cx="161925" cy="161925"/>
            </a:xfrm>
            <a:prstGeom prst="mathPlus">
              <a:avLst/>
            </a:prstGeom>
            <a:solidFill>
              <a:srgbClr val="00B0F0"/>
            </a:solidFill>
            <a:ln w="9525">
              <a:solidFill>
                <a:srgbClr val="000000"/>
              </a:solidFill>
              <a:round/>
              <a:headEnd/>
              <a:tailEnd/>
            </a:ln>
          </p:spPr>
          <p:txBody>
            <a:bodyPr/>
            <a:lstStyle/>
            <a:p>
              <a:pPr algn="ctr">
                <a:defRPr/>
              </a:pPr>
              <a:endParaRPr lang="de-DE"/>
            </a:p>
          </p:txBody>
        </p:sp>
      </p:grpSp>
      <p:grpSp>
        <p:nvGrpSpPr>
          <p:cNvPr id="3" name="Gruppieren 2"/>
          <p:cNvGrpSpPr/>
          <p:nvPr/>
        </p:nvGrpSpPr>
        <p:grpSpPr>
          <a:xfrm>
            <a:off x="5763976" y="3131765"/>
            <a:ext cx="179387" cy="179388"/>
            <a:chOff x="7396163" y="2892425"/>
            <a:chExt cx="179387" cy="179388"/>
          </a:xfrm>
          <a:solidFill>
            <a:schemeClr val="accent5"/>
          </a:solidFill>
        </p:grpSpPr>
        <p:sp>
          <p:nvSpPr>
            <p:cNvPr id="23"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24" name="Minus 23"/>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28" name="Gruppieren 27"/>
          <p:cNvGrpSpPr/>
          <p:nvPr/>
        </p:nvGrpSpPr>
        <p:grpSpPr>
          <a:xfrm>
            <a:off x="6233714" y="3757712"/>
            <a:ext cx="179387" cy="179388"/>
            <a:chOff x="7396163" y="2892425"/>
            <a:chExt cx="179387" cy="179388"/>
          </a:xfrm>
          <a:solidFill>
            <a:schemeClr val="accent5"/>
          </a:solidFill>
        </p:grpSpPr>
        <p:sp>
          <p:nvSpPr>
            <p:cNvPr id="29"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30" name="Minus 29"/>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31" name="Gruppieren 30"/>
          <p:cNvGrpSpPr/>
          <p:nvPr/>
        </p:nvGrpSpPr>
        <p:grpSpPr>
          <a:xfrm>
            <a:off x="5743339" y="4079081"/>
            <a:ext cx="179387" cy="179388"/>
            <a:chOff x="7396163" y="2892425"/>
            <a:chExt cx="179387" cy="179388"/>
          </a:xfrm>
          <a:solidFill>
            <a:schemeClr val="accent5"/>
          </a:solidFill>
        </p:grpSpPr>
        <p:sp>
          <p:nvSpPr>
            <p:cNvPr id="32"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33" name="Minus 32"/>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34" name="Gruppieren 33"/>
          <p:cNvGrpSpPr/>
          <p:nvPr/>
        </p:nvGrpSpPr>
        <p:grpSpPr>
          <a:xfrm>
            <a:off x="6213077" y="4427909"/>
            <a:ext cx="179387" cy="179388"/>
            <a:chOff x="7396163" y="2892425"/>
            <a:chExt cx="179387" cy="179388"/>
          </a:xfrm>
          <a:solidFill>
            <a:schemeClr val="accent5"/>
          </a:solidFill>
        </p:grpSpPr>
        <p:sp>
          <p:nvSpPr>
            <p:cNvPr id="35"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36" name="Minus 35"/>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37" name="Gruppieren 36"/>
          <p:cNvGrpSpPr/>
          <p:nvPr/>
        </p:nvGrpSpPr>
        <p:grpSpPr>
          <a:xfrm>
            <a:off x="5833033" y="4715941"/>
            <a:ext cx="179387" cy="179388"/>
            <a:chOff x="7396163" y="2892425"/>
            <a:chExt cx="179387" cy="179388"/>
          </a:xfrm>
          <a:solidFill>
            <a:schemeClr val="accent5"/>
          </a:solidFill>
        </p:grpSpPr>
        <p:sp>
          <p:nvSpPr>
            <p:cNvPr id="38"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39" name="Minus 38"/>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40" name="Gruppieren 39"/>
          <p:cNvGrpSpPr/>
          <p:nvPr/>
        </p:nvGrpSpPr>
        <p:grpSpPr>
          <a:xfrm>
            <a:off x="6192440" y="5075981"/>
            <a:ext cx="179387" cy="179388"/>
            <a:chOff x="7396163" y="2892425"/>
            <a:chExt cx="179387" cy="179388"/>
          </a:xfrm>
          <a:solidFill>
            <a:schemeClr val="accent5"/>
          </a:solidFill>
        </p:grpSpPr>
        <p:sp>
          <p:nvSpPr>
            <p:cNvPr id="41"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42" name="Minus 41"/>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43" name="Gruppieren 42"/>
          <p:cNvGrpSpPr/>
          <p:nvPr/>
        </p:nvGrpSpPr>
        <p:grpSpPr>
          <a:xfrm>
            <a:off x="5873423" y="3642142"/>
            <a:ext cx="179387" cy="179388"/>
            <a:chOff x="7396163" y="2892425"/>
            <a:chExt cx="179387" cy="179388"/>
          </a:xfrm>
          <a:solidFill>
            <a:schemeClr val="accent5"/>
          </a:solidFill>
        </p:grpSpPr>
        <p:sp>
          <p:nvSpPr>
            <p:cNvPr id="44"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45" name="Minus 44"/>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46" name="Gruppieren 45"/>
          <p:cNvGrpSpPr/>
          <p:nvPr/>
        </p:nvGrpSpPr>
        <p:grpSpPr>
          <a:xfrm>
            <a:off x="7767956" y="4407325"/>
            <a:ext cx="187324" cy="177801"/>
            <a:chOff x="7418388" y="4160836"/>
            <a:chExt cx="187324" cy="177801"/>
          </a:xfrm>
        </p:grpSpPr>
        <p:sp>
          <p:nvSpPr>
            <p:cNvPr id="47" name="Oval 12"/>
            <p:cNvSpPr>
              <a:spLocks noChangeArrowheads="1"/>
            </p:cNvSpPr>
            <p:nvPr/>
          </p:nvSpPr>
          <p:spPr bwMode="auto">
            <a:xfrm>
              <a:off x="7418388" y="4160836"/>
              <a:ext cx="187324" cy="177801"/>
            </a:xfrm>
            <a:prstGeom prst="ellipse">
              <a:avLst/>
            </a:prstGeom>
            <a:solidFill>
              <a:schemeClr val="accent1">
                <a:lumMod val="40000"/>
                <a:lumOff val="60000"/>
              </a:schemeClr>
            </a:solidFill>
            <a:ln w="9525">
              <a:solidFill>
                <a:srgbClr val="000000"/>
              </a:solidFill>
              <a:round/>
              <a:headEnd/>
              <a:tailEnd/>
            </a:ln>
          </p:spPr>
          <p:txBody>
            <a:bodyPr/>
            <a:lstStyle/>
            <a:p>
              <a:pPr>
                <a:defRPr/>
              </a:pPr>
              <a:endParaRPr lang="de-DE"/>
            </a:p>
          </p:txBody>
        </p:sp>
        <p:sp>
          <p:nvSpPr>
            <p:cNvPr id="48" name="Plus 47"/>
            <p:cNvSpPr/>
            <p:nvPr/>
          </p:nvSpPr>
          <p:spPr bwMode="auto">
            <a:xfrm>
              <a:off x="7431088" y="4168775"/>
              <a:ext cx="161925" cy="161925"/>
            </a:xfrm>
            <a:prstGeom prst="mathPlus">
              <a:avLst/>
            </a:prstGeom>
            <a:solidFill>
              <a:srgbClr val="00B0F0"/>
            </a:solidFill>
            <a:ln w="9525">
              <a:solidFill>
                <a:srgbClr val="000000"/>
              </a:solidFill>
              <a:round/>
              <a:headEnd/>
              <a:tailEnd/>
            </a:ln>
          </p:spPr>
          <p:txBody>
            <a:bodyPr/>
            <a:lstStyle/>
            <a:p>
              <a:pPr algn="ctr">
                <a:defRPr/>
              </a:pPr>
              <a:endParaRPr lang="de-DE"/>
            </a:p>
          </p:txBody>
        </p:sp>
      </p:grpSp>
      <p:grpSp>
        <p:nvGrpSpPr>
          <p:cNvPr id="49" name="Gruppieren 48"/>
          <p:cNvGrpSpPr/>
          <p:nvPr/>
        </p:nvGrpSpPr>
        <p:grpSpPr>
          <a:xfrm>
            <a:off x="7934327" y="3927950"/>
            <a:ext cx="187324" cy="177801"/>
            <a:chOff x="7418388" y="4160836"/>
            <a:chExt cx="187324" cy="177801"/>
          </a:xfrm>
        </p:grpSpPr>
        <p:sp>
          <p:nvSpPr>
            <p:cNvPr id="50" name="Oval 12"/>
            <p:cNvSpPr>
              <a:spLocks noChangeArrowheads="1"/>
            </p:cNvSpPr>
            <p:nvPr/>
          </p:nvSpPr>
          <p:spPr bwMode="auto">
            <a:xfrm>
              <a:off x="7418388" y="4160836"/>
              <a:ext cx="187324" cy="177801"/>
            </a:xfrm>
            <a:prstGeom prst="ellipse">
              <a:avLst/>
            </a:prstGeom>
            <a:solidFill>
              <a:schemeClr val="accent1">
                <a:lumMod val="40000"/>
                <a:lumOff val="60000"/>
              </a:schemeClr>
            </a:solidFill>
            <a:ln w="9525">
              <a:solidFill>
                <a:srgbClr val="000000"/>
              </a:solidFill>
              <a:round/>
              <a:headEnd/>
              <a:tailEnd/>
            </a:ln>
          </p:spPr>
          <p:txBody>
            <a:bodyPr/>
            <a:lstStyle/>
            <a:p>
              <a:pPr>
                <a:defRPr/>
              </a:pPr>
              <a:endParaRPr lang="de-DE"/>
            </a:p>
          </p:txBody>
        </p:sp>
        <p:sp>
          <p:nvSpPr>
            <p:cNvPr id="51" name="Plus 50"/>
            <p:cNvSpPr/>
            <p:nvPr/>
          </p:nvSpPr>
          <p:spPr bwMode="auto">
            <a:xfrm>
              <a:off x="7431088" y="4168775"/>
              <a:ext cx="161925" cy="161925"/>
            </a:xfrm>
            <a:prstGeom prst="mathPlus">
              <a:avLst/>
            </a:prstGeom>
            <a:solidFill>
              <a:srgbClr val="00B0F0"/>
            </a:solidFill>
            <a:ln w="9525">
              <a:solidFill>
                <a:srgbClr val="000000"/>
              </a:solidFill>
              <a:round/>
              <a:headEnd/>
              <a:tailEnd/>
            </a:ln>
          </p:spPr>
          <p:txBody>
            <a:bodyPr/>
            <a:lstStyle/>
            <a:p>
              <a:pPr algn="ctr">
                <a:defRPr/>
              </a:pPr>
              <a:endParaRPr lang="de-DE"/>
            </a:p>
          </p:txBody>
        </p:sp>
      </p:grpSp>
      <p:grpSp>
        <p:nvGrpSpPr>
          <p:cNvPr id="52" name="Gruppieren 51"/>
          <p:cNvGrpSpPr/>
          <p:nvPr/>
        </p:nvGrpSpPr>
        <p:grpSpPr>
          <a:xfrm>
            <a:off x="7474271" y="4806428"/>
            <a:ext cx="187324" cy="177801"/>
            <a:chOff x="7418388" y="4160836"/>
            <a:chExt cx="187324" cy="177801"/>
          </a:xfrm>
        </p:grpSpPr>
        <p:sp>
          <p:nvSpPr>
            <p:cNvPr id="53" name="Oval 12"/>
            <p:cNvSpPr>
              <a:spLocks noChangeArrowheads="1"/>
            </p:cNvSpPr>
            <p:nvPr/>
          </p:nvSpPr>
          <p:spPr bwMode="auto">
            <a:xfrm>
              <a:off x="7418388" y="4160836"/>
              <a:ext cx="187324" cy="177801"/>
            </a:xfrm>
            <a:prstGeom prst="ellipse">
              <a:avLst/>
            </a:prstGeom>
            <a:solidFill>
              <a:schemeClr val="accent1">
                <a:lumMod val="40000"/>
                <a:lumOff val="60000"/>
              </a:schemeClr>
            </a:solidFill>
            <a:ln w="9525">
              <a:solidFill>
                <a:srgbClr val="000000"/>
              </a:solidFill>
              <a:round/>
              <a:headEnd/>
              <a:tailEnd/>
            </a:ln>
          </p:spPr>
          <p:txBody>
            <a:bodyPr/>
            <a:lstStyle/>
            <a:p>
              <a:pPr>
                <a:defRPr/>
              </a:pPr>
              <a:endParaRPr lang="de-DE"/>
            </a:p>
          </p:txBody>
        </p:sp>
        <p:sp>
          <p:nvSpPr>
            <p:cNvPr id="54" name="Plus 53"/>
            <p:cNvSpPr/>
            <p:nvPr/>
          </p:nvSpPr>
          <p:spPr bwMode="auto">
            <a:xfrm>
              <a:off x="7431088" y="4168775"/>
              <a:ext cx="161925" cy="161925"/>
            </a:xfrm>
            <a:prstGeom prst="mathPlus">
              <a:avLst/>
            </a:prstGeom>
            <a:solidFill>
              <a:srgbClr val="00B0F0"/>
            </a:solidFill>
            <a:ln w="9525">
              <a:solidFill>
                <a:srgbClr val="000000"/>
              </a:solidFill>
              <a:round/>
              <a:headEnd/>
              <a:tailEnd/>
            </a:ln>
          </p:spPr>
          <p:txBody>
            <a:bodyPr/>
            <a:lstStyle/>
            <a:p>
              <a:pPr algn="ctr">
                <a:defRPr/>
              </a:pPr>
              <a:endParaRPr lang="de-DE"/>
            </a:p>
          </p:txBody>
        </p:sp>
      </p:grpSp>
      <p:grpSp>
        <p:nvGrpSpPr>
          <p:cNvPr id="55" name="Gruppieren 54"/>
          <p:cNvGrpSpPr/>
          <p:nvPr/>
        </p:nvGrpSpPr>
        <p:grpSpPr>
          <a:xfrm>
            <a:off x="8015289" y="5075981"/>
            <a:ext cx="187324" cy="177801"/>
            <a:chOff x="7418388" y="4160836"/>
            <a:chExt cx="187324" cy="177801"/>
          </a:xfrm>
        </p:grpSpPr>
        <p:sp>
          <p:nvSpPr>
            <p:cNvPr id="56" name="Oval 12"/>
            <p:cNvSpPr>
              <a:spLocks noChangeArrowheads="1"/>
            </p:cNvSpPr>
            <p:nvPr/>
          </p:nvSpPr>
          <p:spPr bwMode="auto">
            <a:xfrm>
              <a:off x="7418388" y="4160836"/>
              <a:ext cx="187324" cy="177801"/>
            </a:xfrm>
            <a:prstGeom prst="ellipse">
              <a:avLst/>
            </a:prstGeom>
            <a:solidFill>
              <a:schemeClr val="accent1">
                <a:lumMod val="40000"/>
                <a:lumOff val="60000"/>
              </a:schemeClr>
            </a:solidFill>
            <a:ln w="9525">
              <a:solidFill>
                <a:srgbClr val="000000"/>
              </a:solidFill>
              <a:round/>
              <a:headEnd/>
              <a:tailEnd/>
            </a:ln>
          </p:spPr>
          <p:txBody>
            <a:bodyPr/>
            <a:lstStyle/>
            <a:p>
              <a:pPr>
                <a:defRPr/>
              </a:pPr>
              <a:endParaRPr lang="de-DE"/>
            </a:p>
          </p:txBody>
        </p:sp>
        <p:sp>
          <p:nvSpPr>
            <p:cNvPr id="57" name="Plus 56"/>
            <p:cNvSpPr/>
            <p:nvPr/>
          </p:nvSpPr>
          <p:spPr bwMode="auto">
            <a:xfrm>
              <a:off x="7431088" y="4168775"/>
              <a:ext cx="161925" cy="161925"/>
            </a:xfrm>
            <a:prstGeom prst="mathPlus">
              <a:avLst/>
            </a:prstGeom>
            <a:solidFill>
              <a:srgbClr val="00B0F0"/>
            </a:solidFill>
            <a:ln w="9525">
              <a:solidFill>
                <a:srgbClr val="000000"/>
              </a:solidFill>
              <a:round/>
              <a:headEnd/>
              <a:tailEnd/>
            </a:ln>
          </p:spPr>
          <p:txBody>
            <a:bodyPr/>
            <a:lstStyle/>
            <a:p>
              <a:pPr algn="ctr">
                <a:defRPr/>
              </a:pPr>
              <a:endParaRPr lang="de-DE"/>
            </a:p>
          </p:txBody>
        </p:sp>
      </p:grpSp>
      <p:grpSp>
        <p:nvGrpSpPr>
          <p:cNvPr id="58" name="Gruppieren 57"/>
          <p:cNvGrpSpPr/>
          <p:nvPr/>
        </p:nvGrpSpPr>
        <p:grpSpPr>
          <a:xfrm>
            <a:off x="7642226" y="3351895"/>
            <a:ext cx="187324" cy="177801"/>
            <a:chOff x="7418388" y="4160836"/>
            <a:chExt cx="187324" cy="177801"/>
          </a:xfrm>
        </p:grpSpPr>
        <p:sp>
          <p:nvSpPr>
            <p:cNvPr id="59" name="Oval 12"/>
            <p:cNvSpPr>
              <a:spLocks noChangeArrowheads="1"/>
            </p:cNvSpPr>
            <p:nvPr/>
          </p:nvSpPr>
          <p:spPr bwMode="auto">
            <a:xfrm>
              <a:off x="7418388" y="4160836"/>
              <a:ext cx="187324" cy="177801"/>
            </a:xfrm>
            <a:prstGeom prst="ellipse">
              <a:avLst/>
            </a:prstGeom>
            <a:solidFill>
              <a:schemeClr val="accent1">
                <a:lumMod val="40000"/>
                <a:lumOff val="60000"/>
              </a:schemeClr>
            </a:solidFill>
            <a:ln w="9525">
              <a:solidFill>
                <a:srgbClr val="000000"/>
              </a:solidFill>
              <a:round/>
              <a:headEnd/>
              <a:tailEnd/>
            </a:ln>
          </p:spPr>
          <p:txBody>
            <a:bodyPr/>
            <a:lstStyle/>
            <a:p>
              <a:pPr>
                <a:defRPr/>
              </a:pPr>
              <a:endParaRPr lang="de-DE"/>
            </a:p>
          </p:txBody>
        </p:sp>
        <p:sp>
          <p:nvSpPr>
            <p:cNvPr id="60" name="Plus 59"/>
            <p:cNvSpPr/>
            <p:nvPr/>
          </p:nvSpPr>
          <p:spPr bwMode="auto">
            <a:xfrm>
              <a:off x="7431088" y="4168775"/>
              <a:ext cx="161925" cy="161925"/>
            </a:xfrm>
            <a:prstGeom prst="mathPlus">
              <a:avLst/>
            </a:prstGeom>
            <a:solidFill>
              <a:srgbClr val="00B0F0"/>
            </a:solidFill>
            <a:ln w="9525">
              <a:solidFill>
                <a:srgbClr val="000000"/>
              </a:solidFill>
              <a:round/>
              <a:headEnd/>
              <a:tailEnd/>
            </a:ln>
          </p:spPr>
          <p:txBody>
            <a:bodyPr/>
            <a:lstStyle/>
            <a:p>
              <a:pPr algn="ctr">
                <a:defRPr/>
              </a:pPr>
              <a:endParaRPr lang="de-DE"/>
            </a:p>
          </p:txBody>
        </p:sp>
      </p:grpSp>
      <p:grpSp>
        <p:nvGrpSpPr>
          <p:cNvPr id="61" name="Gruppieren 60"/>
          <p:cNvGrpSpPr/>
          <p:nvPr/>
        </p:nvGrpSpPr>
        <p:grpSpPr>
          <a:xfrm>
            <a:off x="8015289" y="3440796"/>
            <a:ext cx="187324" cy="177801"/>
            <a:chOff x="7418388" y="4160836"/>
            <a:chExt cx="187324" cy="177801"/>
          </a:xfrm>
        </p:grpSpPr>
        <p:sp>
          <p:nvSpPr>
            <p:cNvPr id="62" name="Oval 12"/>
            <p:cNvSpPr>
              <a:spLocks noChangeArrowheads="1"/>
            </p:cNvSpPr>
            <p:nvPr/>
          </p:nvSpPr>
          <p:spPr bwMode="auto">
            <a:xfrm>
              <a:off x="7418388" y="4160836"/>
              <a:ext cx="187324" cy="177801"/>
            </a:xfrm>
            <a:prstGeom prst="ellipse">
              <a:avLst/>
            </a:prstGeom>
            <a:solidFill>
              <a:schemeClr val="accent1">
                <a:lumMod val="40000"/>
                <a:lumOff val="60000"/>
              </a:schemeClr>
            </a:solidFill>
            <a:ln w="9525">
              <a:solidFill>
                <a:srgbClr val="000000"/>
              </a:solidFill>
              <a:round/>
              <a:headEnd/>
              <a:tailEnd/>
            </a:ln>
          </p:spPr>
          <p:txBody>
            <a:bodyPr/>
            <a:lstStyle/>
            <a:p>
              <a:pPr>
                <a:defRPr/>
              </a:pPr>
              <a:endParaRPr lang="de-DE"/>
            </a:p>
          </p:txBody>
        </p:sp>
        <p:sp>
          <p:nvSpPr>
            <p:cNvPr id="63" name="Plus 62"/>
            <p:cNvSpPr/>
            <p:nvPr/>
          </p:nvSpPr>
          <p:spPr bwMode="auto">
            <a:xfrm>
              <a:off x="7431088" y="4168775"/>
              <a:ext cx="161925" cy="161925"/>
            </a:xfrm>
            <a:prstGeom prst="mathPlus">
              <a:avLst/>
            </a:prstGeom>
            <a:solidFill>
              <a:srgbClr val="00B0F0"/>
            </a:solidFill>
            <a:ln w="9525">
              <a:solidFill>
                <a:srgbClr val="000000"/>
              </a:solidFill>
              <a:round/>
              <a:headEnd/>
              <a:tailEnd/>
            </a:ln>
          </p:spPr>
          <p:txBody>
            <a:bodyPr/>
            <a:lstStyle/>
            <a:p>
              <a:pPr algn="ctr">
                <a:defRPr/>
              </a:pPr>
              <a:endParaRPr lang="de-DE"/>
            </a:p>
          </p:txBody>
        </p:sp>
      </p:grpSp>
      <p:pic>
        <p:nvPicPr>
          <p:cNvPr id="66" name="Picture 7" descr="C:\Users\tiburskije\Desktop\FlippedClassroom Physik\Elektrizitaetslehre\Reibungselektrititaet\aniband_ladungenmittel_ver[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96096" y="3759570"/>
            <a:ext cx="1125538"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Gekrümmte Verbindung 66"/>
          <p:cNvCxnSpPr>
            <a:stCxn id="69" idx="3"/>
          </p:cNvCxnSpPr>
          <p:nvPr/>
        </p:nvCxnSpPr>
        <p:spPr bwMode="auto">
          <a:xfrm>
            <a:off x="7521885" y="1996494"/>
            <a:ext cx="412442" cy="1135271"/>
          </a:xfrm>
          <a:prstGeom prst="curvedConnector2">
            <a:avLst/>
          </a:prstGeom>
          <a:solidFill>
            <a:srgbClr val="00B8FF"/>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krümmte Verbindung 67"/>
          <p:cNvCxnSpPr>
            <a:stCxn id="69" idx="1"/>
          </p:cNvCxnSpPr>
          <p:nvPr/>
        </p:nvCxnSpPr>
        <p:spPr bwMode="auto">
          <a:xfrm rot="10800000" flipV="1">
            <a:off x="6012421" y="1996493"/>
            <a:ext cx="80714" cy="998119"/>
          </a:xfrm>
          <a:prstGeom prst="curvedConnector2">
            <a:avLst/>
          </a:prstGeom>
          <a:solidFill>
            <a:srgbClr val="00B8FF"/>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9"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3135" y="1234494"/>
            <a:ext cx="1428749" cy="15239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Gekrümmte Verbindung 6"/>
          <p:cNvCxnSpPr>
            <a:stCxn id="66" idx="0"/>
            <a:endCxn id="2" idx="0"/>
          </p:cNvCxnSpPr>
          <p:nvPr/>
        </p:nvCxnSpPr>
        <p:spPr bwMode="auto">
          <a:xfrm rot="16200000" flipH="1">
            <a:off x="4569880" y="2848554"/>
            <a:ext cx="77537" cy="1899568"/>
          </a:xfrm>
          <a:prstGeom prst="curvedConnector4">
            <a:avLst>
              <a:gd name="adj1" fmla="val -294827"/>
              <a:gd name="adj2" fmla="val 69824"/>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krümmte Verbindung 10"/>
          <p:cNvCxnSpPr>
            <a:endCxn id="18" idx="2"/>
          </p:cNvCxnSpPr>
          <p:nvPr/>
        </p:nvCxnSpPr>
        <p:spPr bwMode="auto">
          <a:xfrm flipV="1">
            <a:off x="3312120" y="5303393"/>
            <a:ext cx="4486437" cy="583428"/>
          </a:xfrm>
          <a:prstGeom prst="curvedConnector2">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8" name="Gruppieren 87"/>
          <p:cNvGrpSpPr/>
          <p:nvPr/>
        </p:nvGrpSpPr>
        <p:grpSpPr>
          <a:xfrm>
            <a:off x="3569171" y="3610660"/>
            <a:ext cx="179387" cy="179388"/>
            <a:chOff x="7396163" y="2892425"/>
            <a:chExt cx="179387" cy="179388"/>
          </a:xfrm>
          <a:solidFill>
            <a:schemeClr val="accent5"/>
          </a:solidFill>
        </p:grpSpPr>
        <p:sp>
          <p:nvSpPr>
            <p:cNvPr id="89"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90" name="Minus 89"/>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91" name="Gruppieren 90"/>
          <p:cNvGrpSpPr/>
          <p:nvPr/>
        </p:nvGrpSpPr>
        <p:grpSpPr>
          <a:xfrm>
            <a:off x="5916376" y="3284165"/>
            <a:ext cx="179387" cy="179388"/>
            <a:chOff x="7396163" y="2892425"/>
            <a:chExt cx="179387" cy="179388"/>
          </a:xfrm>
          <a:solidFill>
            <a:schemeClr val="accent5"/>
          </a:solidFill>
        </p:grpSpPr>
        <p:sp>
          <p:nvSpPr>
            <p:cNvPr id="92"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93" name="Minus 92"/>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94" name="Gruppieren 93"/>
          <p:cNvGrpSpPr/>
          <p:nvPr/>
        </p:nvGrpSpPr>
        <p:grpSpPr>
          <a:xfrm>
            <a:off x="7857333" y="2994612"/>
            <a:ext cx="179387" cy="179388"/>
            <a:chOff x="7396163" y="2892425"/>
            <a:chExt cx="179387" cy="179388"/>
          </a:xfrm>
          <a:solidFill>
            <a:schemeClr val="accent5"/>
          </a:solidFill>
        </p:grpSpPr>
        <p:sp>
          <p:nvSpPr>
            <p:cNvPr id="95"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96" name="Minus 95"/>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97" name="Gruppieren 96"/>
          <p:cNvGrpSpPr/>
          <p:nvPr/>
        </p:nvGrpSpPr>
        <p:grpSpPr>
          <a:xfrm>
            <a:off x="3222426" y="5720631"/>
            <a:ext cx="179387" cy="179388"/>
            <a:chOff x="7396163" y="2892425"/>
            <a:chExt cx="179387" cy="179388"/>
          </a:xfrm>
          <a:solidFill>
            <a:schemeClr val="accent5"/>
          </a:solidFill>
        </p:grpSpPr>
        <p:sp>
          <p:nvSpPr>
            <p:cNvPr id="98"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99" name="Minus 98"/>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spTree>
    <p:extLst>
      <p:ext uri="{BB962C8B-B14F-4D97-AF65-F5344CB8AC3E}">
        <p14:creationId xmlns:p14="http://schemas.microsoft.com/office/powerpoint/2010/main" val="6076471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endCondLst>
                                    <p:cond evt="onNext" delay="0">
                                      <p:tgtEl>
                                        <p:sldTgt/>
                                      </p:tgtEl>
                                    </p:cond>
                                  </p:endCondLst>
                                  <p:childTnLst>
                                    <p:animMotion origin="layout" path="M -3.78702E-6 -4.82889E-8 C 0.00851 -0.00777 0.01528 -0.00693 0.02647 -0.00777 C 0.03923 -0.01449 0.04899 -0.01239 0.06443 -0.01302 C 0.115 -0.01155 0.09531 -0.01386 0.12209 -0.00525 C 0.12933 0.00105 0.13737 0.00231 0.1454 0.00525 C 0.15044 0.00714 0.15328 0.01092 0.15816 0.01301 C 0.16163 0.01469 0.17187 0.01532 0.17376 0.01553 C 0.17959 0.01469 0.18542 0.01448 0.19124 0.01301 C 0.19518 0.01196 0.19723 0.00693 0.20101 0.00525 C 0.20794 -0.00168 0.2155 -0.0084 0.22149 -0.01701 C 0.22338 -0.02436 0.22511 -0.03129 0.22842 -0.03779 C 0.23393 -0.06425 0.23267 -0.08986 0.23425 -0.11716 C 0.23472 -0.13458 0.23189 -0.16586 0.24102 -0.18203 C 0.24386 -0.19274 0.24323 -0.21751 0.25473 -0.21856 C 0.26387 -0.2194 0.27284 -0.2194 0.28198 -0.21982 C 0.30656 -0.23011 0.34232 -0.22276 0.36784 -0.2173 C 0.37099 -0.2131 0.37461 -0.21373 0.37855 -0.21205 C 0.38186 -0.20911 0.38548 -0.20638 0.38831 -0.20282 C 0.39099 -0.19946 0.39619 -0.19253 0.39619 -0.19253 C 0.39761 -0.18665 0.40076 -0.17867 0.40391 -0.17426 C 0.40596 -0.16712 0.40927 -0.16104 0.41084 -0.15348 C 0.41242 -0.1455 0.41273 -0.13752 0.41572 -0.13017 C 0.41919 -0.07684 0.41903 -0.10162 0.41761 -0.05606 C 0.41887 0.00546 0.41809 0.02204 0.42455 0.0676 C 0.42644 0.09888 0.42707 0.13185 0.42155 0.1625 C 0.42029 0.17888 0.41966 0.19567 0.41084 0.20806 C 0.40911 0.21499 0.40611 0.21541 0.40107 0.21709 C 0.39903 0.2257 0.39462 0.22507 0.38831 0.22612 C 0.38375 0.22842 0.38186 0.23031 0.37666 0.23136 C 0.37099 0.23535 0.36531 0.23661 0.35917 0.23787 C 0.35287 0.24354 0.34137 0.24417 0.33381 0.24564 C 0.32341 0.24963 0.31538 0.25215 0.30451 0.25362 C 0.29254 0.2574 0.27883 0.25635 0.26639 0.2574 C 0.25945 0.26349 0.25 0.26055 0.24197 0.26391 C 0.23409 0.27084 0.21881 0.27084 0.20983 0.27168 C 0.1862 0.27608 0.16226 0.27251 0.13863 0.27692 C 0.11468 0.287 0.08916 0.28721 0.06443 0.2912 C 0.05404 0.29582 0.03655 0.2954 0.02537 0.29645 C 0.01056 0.30296 -3.78702E-6 0.29687 -0.0126 0.2912 C -0.01654 0.28637 -0.02567 0.28616 -0.03119 0.28469 C -0.03497 0.28238 -0.03843 0.28133 -0.0419 0.27818 C -0.04426 0.26895 -0.04474 0.25929 -0.04867 0.25089 C -0.05025 0.24354 -0.05088 0.23598 -0.05261 0.22884 C -0.05198 0.1984 -0.05907 0.18182 -0.03796 0.17804 C -0.0304 0.17468 -0.02394 0.17405 -0.01748 0.16775 C -0.01323 0.15599 -0.01008 0.15095 -0.00772 0.13773 C -0.00835 0.10581 -0.00362 0.09532 -0.01654 0.07663 C -0.0178 0.0718 -0.02032 0.06403 -0.02237 0.05983 C -0.02725 0.03254 -0.02347 0.01742 -0.00772 0.00525 C -0.00488 0.00315 -0.00331 -4.82889E-8 -3.78702E-6 -4.82889E-8 Z " pathEditMode="relative" ptsTypes="ffffffffffffffffffffffffffffffffffffffffffffffffff">
                                      <p:cBhvr>
                                        <p:cTn id="6" dur="3000" fill="hold"/>
                                        <p:tgtEl>
                                          <p:spTgt spid="88"/>
                                        </p:tgtEl>
                                        <p:attrNameLst>
                                          <p:attrName>ppt_x</p:attrName>
                                          <p:attrName>ppt_y</p:attrName>
                                        </p:attrNameLst>
                                      </p:cBhvr>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5.98614E-7 2.89733E-7 C -0.00063 -0.03213 -0.00174 -0.05039 -0.003 -0.07936 C -0.00237 -0.09448 -0.00284 -0.11233 -5.98614E-7 -0.12744 C 0.00094 -0.13248 0.0022 -0.13731 0.00393 -0.14193 C 0.00504 -0.14466 0.00772 -0.1497 0.00772 -0.1497 C 0.00835 -0.1539 0.00835 -0.15999 0.01165 -0.16272 C 0.01591 -0.16628 0.03906 -0.16754 0.0419 -0.16775 C 0.05529 -0.17972 0.04915 -0.17573 0.07215 -0.17699 C 0.07545 -0.17825 0.0786 -0.17951 0.08191 -0.18077 C 0.0868 -0.18266 0.09656 -0.18602 0.09656 -0.18602 C 0.10349 -0.19316 0.10129 -0.19274 0.11515 -0.18854 C 0.11736 -0.18791 0.11877 -0.18434 0.12098 -0.1835 C 0.12444 -0.18014 0.12775 -0.17993 0.13169 -0.17825 C 0.13516 -0.17363 0.13941 -0.1709 0.14429 -0.16922 C 0.14524 -0.16796 0.1465 -0.1667 0.14729 -0.16523 C 0.14792 -0.16398 0.1476 -0.1623 0.14823 -0.16125 C 0.15028 -0.15831 0.15296 -0.15621 0.15516 -0.15348 C 0.15658 -0.1518 0.15784 -0.15012 0.15894 -0.14823 C 0.16099 -0.14487 0.16493 -0.13794 0.16493 -0.13794 C 0.16729 -0.12471 0.16383 -0.14025 0.16871 -0.12891 C 0.16934 -0.12744 0.16934 -0.12534 0.16981 -0.12366 C 0.17029 -0.12219 0.17107 -0.12094 0.1717 -0.11968 C 0.17296 -0.11254 0.1769 -0.10456 0.17942 -0.09763 C 0.17974 -0.09532 0.18084 -0.08503 0.18147 -0.08209 C 0.18194 -0.07936 0.18336 -0.07412 0.18336 -0.07412 C 0.18415 -0.06026 0.18635 -0.04976 0.18824 -0.03653 C 0.18935 0.0254 0.1895 0.08755 0.1873 0.14948 C 0.18683 0.16166 0.18588 0.17363 0.18541 0.1858 C 0.18415 0.21646 0.18415 0.24081 0.16777 0.26265 C 0.1643 0.26727 0.16005 0.27335 0.15516 0.27566 C 0.14099 0.28217 0.12255 0.27965 0.10822 0.2807 C 0.09058 0.28301 0.07325 0.28469 0.0556 0.28595 C 0.0419 0.29162 0.02867 0.29876 0.01465 0.30296 C 0.01055 0.30632 0.0063 0.30569 0.00189 0.308 C -0.0082 0.31262 -0.01875 0.31513 -0.0293 0.31723 C -0.0386 0.32122 -0.02852 0.31723 -0.05073 0.31975 C -0.06585 0.32143 -0.08145 0.32521 -0.09657 0.32752 C -0.10712 0.33151 -0.1191 0.33067 -0.12981 0.33151 C -0.13674 0.33466 -0.14493 0.33424 -0.15218 0.33529 C -0.19518 0.33466 -0.21141 0.33466 -0.24496 0.33151 C -0.24953 0.33025 -0.25315 0.3292 -0.25757 0.32752 C -0.26056 0.32206 -0.26434 0.31996 -0.26733 0.3145 C -0.26969 0.29876 -0.26639 0.31408 -0.27033 0.30527 C -0.27411 0.29729 -0.27379 0.28994 -0.27915 0.28343 C -0.28025 0.2786 -0.28088 0.27377 -0.28198 0.26916 C -0.28135 0.24102 -0.28576 0.22989 -0.27316 0.2131 C -0.27048 0.20407 -0.26576 0.19714 -0.26245 0.18853 C -0.25898 0.17951 -0.26276 0.18412 -0.25757 0.1793 C -0.25567 0.17279 -0.25237 0.16754 -0.2478 0.16376 C -0.2415 0.14633 -0.25111 0.1709 -0.24197 0.15473 C -0.23961 0.15053 -0.23913 0.14276 -0.23803 0.13773 C -0.23835 0.12261 -0.23803 0.10728 -0.23913 0.09217 C -0.23929 0.08986 -0.24291 0.08629 -0.24402 0.0844 C -0.24701 0.07957 -0.24843 0.07453 -0.24985 0.06886 C -0.24906 0.05584 -0.25158 0.05039 -0.24291 0.04682 C -0.2415 0.04472 -0.23819 0.03821 -0.23614 0.03758 C -0.22102 0.03254 -0.20243 0.03191 -0.18731 0.03107 C -0.16005 0.02792 -0.1306 0.02078 -0.10445 0.03233 C -0.09342 0.04703 -0.07467 0.04829 -0.0605 0.04934 C -0.05215 0.05374 -0.0438 0.05102 -0.03513 0.04934 C -0.03041 0.04724 -0.03104 0.04556 -0.02537 0.04409 C -0.02143 0.03884 -0.0167 0.03527 -0.01276 0.02981 C -0.01119 0.02414 -0.00851 0.02036 -0.00583 0.01553 C -0.0052 0.01301 -0.00426 0.01049 -0.00394 0.00777 C -0.00363 0.00462 -0.00426 0.00105 -0.003 -0.00147 C -0.00237 -0.00273 -0.00095 -0.00042 -5.98614E-7 2.89733E-7 Z " pathEditMode="relative" ptsTypes="ffffffffffffffffffffffffffffffffffffffffffffffffffffffffffffffffff">
                                      <p:cBhvr>
                                        <p:cTn id="8" dur="3000" fill="hold"/>
                                        <p:tgtEl>
                                          <p:spTgt spid="91"/>
                                        </p:tgtEl>
                                        <p:attrNameLst>
                                          <p:attrName>ppt_x</p:attrName>
                                          <p:attrName>ppt_y</p:attrName>
                                        </p:attrNameLst>
                                      </p:cBhvr>
                                    </p:animMotion>
                                  </p:childTnLst>
                                </p:cTn>
                              </p:par>
                              <p:par>
                                <p:cTn id="9" presetID="0" presetClass="path" presetSubtype="0" repeatCount="indefinite" fill="hold" nodeType="withEffect">
                                  <p:stCondLst>
                                    <p:cond delay="0"/>
                                  </p:stCondLst>
                                  <p:endCondLst>
                                    <p:cond evt="onNext" delay="0">
                                      <p:tgtEl>
                                        <p:sldTgt/>
                                      </p:tgtEl>
                                    </p:cond>
                                  </p:endCondLst>
                                  <p:childTnLst>
                                    <p:animMotion origin="layout" path="M 2.35035E-6 -8.35818E-6 C -0.00079 0.00608 -0.00252 0.01196 -0.00299 0.01805 C -0.00661 0.06949 -0.00189 0.03527 -0.00488 0.05584 C -0.00614 0.09846 -0.00976 0.14066 -0.01181 0.18328 C -0.01244 0.20911 -0.01228 0.23262 -0.0167 0.2574 C -0.01748 0.26726 -0.01638 0.27293 -0.02158 0.27944 C -0.02363 0.29666 -0.03119 0.30212 -0.04206 0.30946 C -0.04631 0.3124 -0.05025 0.31723 -0.05466 0.31975 C -0.06049 0.32311 -0.07026 0.32353 -0.07624 0.325 C -0.08128 0.32983 -0.08774 0.32899 -0.09373 0.33025 C -0.10712 0.33319 -0.12019 0.3334 -0.13374 0.33403 C -0.14461 0.33529 -0.15753 0.33823 -0.16887 0.33928 C -0.18194 0.34054 -0.20794 0.34201 -0.20794 0.34201 C -0.22085 0.34767 -0.21172 0.34432 -0.23613 0.34579 C -0.24464 0.34725 -0.25283 0.34893 -0.2615 0.34977 C -0.2741 0.35313 -0.2867 0.35376 -0.29962 0.35502 C -0.33743 0.36321 -0.38185 0.35964 -0.41761 0.36006 C -0.42864 0.35964 -0.43982 0.36069 -0.45085 0.3588 C -0.45668 0.35775 -0.45746 0.35082 -0.45967 0.34579 C -0.46077 0.34306 -0.46345 0.33802 -0.46345 0.33802 C -0.46377 0.33634 -0.46424 0.33445 -0.46455 0.33277 C -0.46503 0.33025 -0.46503 0.32752 -0.4655 0.325 C -0.46597 0.32227 -0.46739 0.31723 -0.46739 0.31723 C -0.4677 0.30589 -0.46833 0.29477 -0.46833 0.28343 C -0.46833 0.27524 -0.46786 0.26684 -0.46739 0.25866 C -0.46613 0.23892 -0.44754 0.24375 -0.43714 0.24312 C -0.4351 0.2385 -0.43163 0.23514 -0.43037 0.2301 C -0.42879 0.2238 -0.42927 0.21708 -0.42832 0.21058 C -0.42801 0.20848 -0.42785 0.20617 -0.42738 0.20407 C -0.4269 0.20134 -0.42549 0.1963 -0.42549 0.1963 C -0.42564 0.19252 -0.42533 0.16544 -0.42832 0.15599 C -0.42848 0.15557 -0.4332 0.14633 -0.43431 0.14423 C -0.43557 0.14171 -0.43809 0.13646 -0.43809 0.13646 C -0.4384 0.12953 -0.43919 0.12261 -0.43919 0.11568 C -0.43919 0.10959 -0.43903 0.10329 -0.43809 0.09741 C -0.43588 0.08335 -0.42423 0.08146 -0.41572 0.07936 C -0.41099 0.07495 -0.40485 0.07306 -0.39918 0.07138 C -0.39051 0.06571 -0.38154 0.06697 -0.37177 0.06634 C -0.36499 0.06487 -0.35806 0.06445 -0.35129 0.06235 C -0.29804 0.06361 -0.30734 0.06382 -0.27331 0.06886 C -0.26575 0.07642 -0.26197 0.07558 -0.25173 0.07663 C -0.2437 0.07621 -0.2355 0.07663 -0.22747 0.07537 C -0.22653 0.07516 -0.22621 0.07348 -0.22542 0.07285 C -0.21566 0.06487 -0.21345 0.06193 -0.20589 0.05185 C -0.204 0.03695 -0.20195 0.0191 -0.19518 0.0065 C -0.1936 -0.0042 -0.19266 -0.01449 -0.19029 -0.02478 C -0.18982 -0.05375 -0.19061 -0.08462 -0.18541 -0.11317 C -0.1851 -0.12052 -0.18494 -0.12787 -0.18447 -0.13521 C -0.18431 -0.13689 -0.18273 -0.14802 -0.18053 -0.14823 C -0.16603 -0.14991 -0.15138 -0.14928 -0.13673 -0.1497 C -0.09341 -0.14697 -0.12602 -0.14781 -0.10743 -0.14445 C -0.08995 -0.1413 -0.0723 -0.14151 -0.05466 -0.14046 C -0.04915 -0.13962 -0.04442 -0.13815 -0.03906 -0.13668 C -0.03607 -0.13584 -0.03024 -0.13395 -0.03024 -0.13395 C -0.02694 -0.13102 -0.02725 -0.12829 -0.02441 -0.12493 C -0.02237 -0.1159 -0.02489 -0.12598 -0.02158 -0.11716 C -0.01843 -0.10897 -0.01874 -0.10162 -0.0137 -0.0949 C -0.01213 -0.08441 -0.01071 -0.07412 -0.00882 -0.06383 C -0.00787 -0.04661 -0.00693 -0.02583 -0.00299 -0.00924 C -0.00268 -0.00798 -0.00142 -0.00756 -0.0011 -0.00651 C -0.00047 -0.00441 -0.00031 -0.0021 2.35035E-6 -8.35818E-6 Z " pathEditMode="relative" ptsTypes="fffffffffffffffffffffffffffffffffffffffffffffffffffffffffffff">
                                      <p:cBhvr>
                                        <p:cTn id="10" dur="3000" fill="hold"/>
                                        <p:tgtEl>
                                          <p:spTgt spid="94"/>
                                        </p:tgtEl>
                                        <p:attrNameLst>
                                          <p:attrName>ppt_x</p:attrName>
                                          <p:attrName>ppt_y</p:attrName>
                                        </p:attrNameLst>
                                      </p:cBhvr>
                                    </p:animMotion>
                                  </p:childTnLst>
                                </p:cTn>
                              </p:par>
                              <p:par>
                                <p:cTn id="11" presetID="0" presetClass="path" presetSubtype="0" repeatCount="indefinite" fill="hold" nodeType="withEffect">
                                  <p:stCondLst>
                                    <p:cond delay="0"/>
                                  </p:stCondLst>
                                  <p:endCondLst>
                                    <p:cond evt="onNext" delay="0">
                                      <p:tgtEl>
                                        <p:sldTgt/>
                                      </p:tgtEl>
                                    </p:cond>
                                  </p:endCondLst>
                                  <p:childTnLst>
                                    <p:animMotion origin="layout" path="M -5.98614E-7 -3.26265E-6 C -0.00252 -0.00315 -0.00536 -0.00441 -0.00788 -0.00776 C -0.01024 -0.01427 -0.01166 -0.02141 -0.01465 -0.0275 C -0.0156 -0.03254 -0.01639 -0.0359 -0.01859 -0.04031 C -0.01938 -0.04451 -0.01969 -0.04913 -0.02048 -0.05332 C -0.02095 -0.05626 -0.02253 -0.06109 -0.02253 -0.06109 C -0.02158 -0.07411 -0.0219 -0.07663 -0.0156 -0.0844 C -0.01528 -0.08566 -0.01544 -0.08755 -0.01465 -0.08839 C -0.00993 -0.0928 0.00205 -0.09406 0.00677 -0.09489 C 0.00866 -0.09531 0.01071 -0.09573 0.0126 -0.09615 C 0.01764 -0.10035 0.01638 -0.10371 0.01748 -0.11169 C 0.01906 -0.12282 0.02252 -0.13332 0.02442 -0.14423 C 0.02331 -0.18517 0.03276 -0.1858 0.01465 -0.18979 C 0.01496 -0.20449 0.01465 -0.21919 0.01559 -0.23388 C 0.01575 -0.23766 0.01922 -0.23976 0.02048 -0.24312 C 0.02442 -0.25362 0.02709 -0.26433 0.03213 -0.27419 C 0.03324 -0.2786 0.04064 -0.28322 0.04489 -0.28343 C 0.07026 -0.28427 0.09562 -0.28427 0.12098 -0.28469 C 0.13469 -0.28637 0.14745 -0.28784 0.16099 -0.28469 C 0.17549 -0.27272 0.20983 -0.28007 0.22542 -0.2807 C 0.23661 -0.28658 0.24716 -0.29519 0.2585 -0.30023 C 0.2637 -0.30716 0.26433 -0.31681 0.26922 -0.32374 C 0.27331 -0.34012 0.2667 -0.31555 0.27221 -0.33025 C 0.27615 -0.34096 0.27694 -0.35503 0.27804 -0.36657 C 0.27678 -0.39597 0.27568 -0.42578 0.27221 -0.45496 C 0.27363 -0.47302 0.27268 -0.48582 0.28481 -0.49527 C 0.28591 -0.49611 0.28654 -0.49779 0.28781 -0.498 C 0.29395 -0.49905 0.30025 -0.49884 0.30639 -0.49926 C 0.32703 -0.50367 0.34877 -0.50178 0.36972 -0.50325 C 0.38043 -0.50136 0.3913 -0.49968 0.40201 -0.498 C 0.41745 -0.4875 0.39855 -0.49926 0.41367 -0.49275 C 0.41572 -0.49191 0.41745 -0.48981 0.4195 -0.48876 C 0.42659 -0.47617 0.42391 -0.48226 0.42832 -0.47071 C 0.43068 -0.4579 0.42722 -0.47365 0.43226 -0.46021 C 0.43289 -0.45853 0.43242 -0.45643 0.43321 -0.45496 C 0.43431 -0.45265 0.43683 -0.45223 0.43809 -0.44992 C 0.44502 -0.43691 0.43982 -0.44216 0.44581 -0.43691 C 0.44691 -0.43103 0.44896 -0.42662 0.45069 -0.42116 C 0.45368 -0.41213 0.45479 -0.40226 0.45652 -0.39261 C 0.45857 -0.36027 0.45936 -0.32311 0.45368 -0.2912 C 0.45274 -0.26601 0.44707 -0.23409 0.45557 -0.21058 C 0.45683 -0.19189 0.46172 -0.15263 0.45557 -0.13773 C 0.45431 -0.13479 0.45195 -0.1329 0.45069 -0.12996 C 0.44801 -0.12408 0.44628 -0.11946 0.44187 -0.11568 C 0.44061 -0.10644 0.4384 -0.09762 0.43714 -0.08839 C 0.43651 -0.07789 0.43825 -0.055 0.42832 -0.0506 C 0.42249 -0.04346 0.41052 -0.04451 0.4039 -0.04409 C 0.37145 -0.04199 0.36925 -0.04199 0.34152 -0.04031 C 0.33176 -0.038 0.32152 -0.03716 0.31222 -0.03233 C 0.30797 -0.02708 0.29741 -0.02687 0.29174 -0.02582 C 0.28544 -0.0233 0.27977 -0.02099 0.27315 -0.01952 C 0.25913 -0.01301 0.26134 -0.01532 0.23992 -0.01427 C 0.21613 -0.00818 0.19029 -0.01196 0.16588 -0.01028 C 0.15926 -0.00902 0.15406 -0.00735 0.14729 -0.00651 C 0.13012 -0.00126 0.11216 -0.00147 0.09467 -3.26265E-6 C 0.08443 0.00714 0.07278 0.0063 0.06143 0.00798 C 0.05482 0.01218 0.04631 0.01449 0.03907 0.01575 C 0.02851 0.01428 0.01953 0.00945 0.00882 0.00798 C 0.00488 0.00651 0.00299 0.00399 -0.00095 0.00273 C -0.00363 -0.00084 -0.00394 -3.26265E-6 -5.98614E-7 -3.26265E-6 Z " pathEditMode="relative" ptsTypes="ffffffffffffffffffffffffffffffffffffffffffffffffffffffffffff">
                                      <p:cBhvr>
                                        <p:cTn id="12" dur="3000" fill="hold"/>
                                        <p:tgtEl>
                                          <p:spTgt spid="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503238" y="-14288"/>
            <a:ext cx="9070975" cy="117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808"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mtClean="0"/>
              <a:t>Elektrizitätslehre</a:t>
            </a:r>
            <a:endParaRPr lang="de-DE" dirty="0" smtClean="0"/>
          </a:p>
        </p:txBody>
      </p:sp>
      <p:sp>
        <p:nvSpPr>
          <p:cNvPr id="4" name="Rectangle 2"/>
          <p:cNvSpPr txBox="1">
            <a:spLocks noChangeArrowheads="1"/>
          </p:cNvSpPr>
          <p:nvPr/>
        </p:nvSpPr>
        <p:spPr bwMode="auto">
          <a:xfrm>
            <a:off x="539750" y="733425"/>
            <a:ext cx="9070975"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ctr"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400" dirty="0"/>
              <a:t>Modell der Wasserströmung</a:t>
            </a:r>
          </a:p>
        </p:txBody>
      </p:sp>
      <p:pic>
        <p:nvPicPr>
          <p:cNvPr id="1026" name="Picture 2" descr="C:\Users\tiburskije\Desktop\FlippedClassroom Physik\03_Elektrizitaetslehre\01_Reibungselektrititaet\04_Stromkreise\Wasserstroemung\WS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725" y="1619597"/>
            <a:ext cx="7200000" cy="5373362"/>
          </a:xfrm>
          <a:prstGeom prst="rect">
            <a:avLst/>
          </a:prstGeom>
          <a:noFill/>
          <a:extLst>
            <a:ext uri="{909E8E84-426E-40DD-AFC4-6F175D3DCCD1}">
              <a14:hiddenFill xmlns:a14="http://schemas.microsoft.com/office/drawing/2010/main">
                <a:solidFill>
                  <a:srgbClr val="FFFFFF"/>
                </a:solidFill>
              </a14:hiddenFill>
            </a:ext>
          </a:extLst>
        </p:spPr>
      </p:pic>
      <p:sp>
        <p:nvSpPr>
          <p:cNvPr id="5" name="Gleichschenkliges Dreieck 4">
            <a:hlinkClick r:id="" action="ppaction://hlinkshowjump?jump=nextslide"/>
          </p:cNvPr>
          <p:cNvSpPr/>
          <p:nvPr/>
        </p:nvSpPr>
        <p:spPr bwMode="auto">
          <a:xfrm rot="5400000">
            <a:off x="719832" y="4067869"/>
            <a:ext cx="504056" cy="432048"/>
          </a:xfrm>
          <a:prstGeom prst="triangle">
            <a:avLst/>
          </a:prstGeom>
          <a:solidFill>
            <a:srgbClr val="FF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smtClean="0">
              <a:ln>
                <a:noFill/>
              </a:ln>
              <a:effectLst/>
              <a:latin typeface="Arial" charset="0"/>
              <a:ea typeface="SimSun" charset="-122"/>
            </a:endParaRPr>
          </a:p>
        </p:txBody>
      </p:sp>
      <p:sp>
        <p:nvSpPr>
          <p:cNvPr id="6" name="Abgerundetes Rechteck 5"/>
          <p:cNvSpPr/>
          <p:nvPr/>
        </p:nvSpPr>
        <p:spPr bwMode="auto">
          <a:xfrm>
            <a:off x="143768" y="4031865"/>
            <a:ext cx="504056" cy="504056"/>
          </a:xfrm>
          <a:prstGeom prst="roundRect">
            <a:avLst/>
          </a:prstGeom>
          <a:solidFill>
            <a:srgbClr val="00B050"/>
          </a:solidFill>
          <a:ln w="9525"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smtClean="0">
              <a:ln>
                <a:noFill/>
              </a:ln>
              <a:effectLst/>
              <a:latin typeface="Arial" charset="0"/>
              <a:ea typeface="SimSun" charset="-122"/>
            </a:endParaRPr>
          </a:p>
        </p:txBody>
      </p:sp>
    </p:spTree>
    <p:extLst>
      <p:ext uri="{BB962C8B-B14F-4D97-AF65-F5344CB8AC3E}">
        <p14:creationId xmlns:p14="http://schemas.microsoft.com/office/powerpoint/2010/main" val="3648130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503238" y="-14288"/>
            <a:ext cx="9070975" cy="117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808"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mtClean="0"/>
              <a:t>Elektrizitätslehre</a:t>
            </a:r>
            <a:endParaRPr lang="de-DE" dirty="0" smtClean="0"/>
          </a:p>
        </p:txBody>
      </p:sp>
      <p:sp>
        <p:nvSpPr>
          <p:cNvPr id="4" name="Rectangle 2"/>
          <p:cNvSpPr txBox="1">
            <a:spLocks noChangeArrowheads="1"/>
          </p:cNvSpPr>
          <p:nvPr/>
        </p:nvSpPr>
        <p:spPr bwMode="auto">
          <a:xfrm>
            <a:off x="539750" y="733425"/>
            <a:ext cx="9070975"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ctr"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400" dirty="0"/>
              <a:t>Modell der Wasserströmung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8725" y="1619597"/>
            <a:ext cx="7200000" cy="5373361"/>
          </a:xfrm>
          <a:prstGeom prst="rect">
            <a:avLst/>
          </a:prstGeom>
          <a:noFill/>
          <a:extLst>
            <a:ext uri="{909E8E84-426E-40DD-AFC4-6F175D3DCCD1}">
              <a14:hiddenFill xmlns:a14="http://schemas.microsoft.com/office/drawing/2010/main">
                <a:solidFill>
                  <a:srgbClr val="FFFFFF"/>
                </a:solidFill>
              </a14:hiddenFill>
            </a:ext>
          </a:extLst>
        </p:spPr>
      </p:pic>
      <p:sp>
        <p:nvSpPr>
          <p:cNvPr id="5" name="Gleichschenkliges Dreieck 4"/>
          <p:cNvSpPr/>
          <p:nvPr/>
        </p:nvSpPr>
        <p:spPr bwMode="auto">
          <a:xfrm rot="5400000">
            <a:off x="719832" y="4067869"/>
            <a:ext cx="504056" cy="432048"/>
          </a:xfrm>
          <a:prstGeom prst="triangle">
            <a:avLst/>
          </a:prstGeom>
          <a:solidFill>
            <a:srgbClr val="00B050"/>
          </a:solidFill>
          <a:ln w="9525"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smtClean="0">
              <a:ln>
                <a:noFill/>
              </a:ln>
              <a:effectLst/>
              <a:latin typeface="Arial" charset="0"/>
              <a:ea typeface="SimSun" charset="-122"/>
            </a:endParaRPr>
          </a:p>
        </p:txBody>
      </p:sp>
      <p:sp>
        <p:nvSpPr>
          <p:cNvPr id="6" name="Abgerundetes Rechteck 5">
            <a:hlinkClick r:id="" action="ppaction://hlinkshowjump?jump=previousslide"/>
          </p:cNvPr>
          <p:cNvSpPr/>
          <p:nvPr/>
        </p:nvSpPr>
        <p:spPr bwMode="auto">
          <a:xfrm>
            <a:off x="143768" y="4031865"/>
            <a:ext cx="504056" cy="504056"/>
          </a:xfrm>
          <a:prstGeom prst="roundRect">
            <a:avLst/>
          </a:prstGeom>
          <a:solidFill>
            <a:srgbClr val="FF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smtClean="0">
              <a:ln>
                <a:noFill/>
              </a:ln>
              <a:effectLst/>
              <a:latin typeface="Arial" charset="0"/>
              <a:ea typeface="SimSun" charset="-122"/>
            </a:endParaRPr>
          </a:p>
        </p:txBody>
      </p:sp>
    </p:spTree>
    <p:extLst>
      <p:ext uri="{BB962C8B-B14F-4D97-AF65-F5344CB8AC3E}">
        <p14:creationId xmlns:p14="http://schemas.microsoft.com/office/powerpoint/2010/main" val="4196522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503238" y="-14288"/>
            <a:ext cx="9070975" cy="117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808"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mtClean="0"/>
              <a:t>Elektrizitätslehre</a:t>
            </a:r>
            <a:endParaRPr lang="de-DE" dirty="0" smtClean="0"/>
          </a:p>
        </p:txBody>
      </p:sp>
      <p:sp>
        <p:nvSpPr>
          <p:cNvPr id="4" name="Rectangle 2"/>
          <p:cNvSpPr txBox="1">
            <a:spLocks noChangeArrowheads="1"/>
          </p:cNvSpPr>
          <p:nvPr/>
        </p:nvSpPr>
        <p:spPr bwMode="auto">
          <a:xfrm>
            <a:off x="539750" y="733425"/>
            <a:ext cx="9070975"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ctr"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400" dirty="0"/>
              <a:t>Modell der Wasserströmung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8725" y="1619597"/>
            <a:ext cx="7199998" cy="537336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ieren 9"/>
          <p:cNvGrpSpPr/>
          <p:nvPr/>
        </p:nvGrpSpPr>
        <p:grpSpPr>
          <a:xfrm>
            <a:off x="5544368" y="5075981"/>
            <a:ext cx="179387" cy="179388"/>
            <a:chOff x="7396163" y="2892425"/>
            <a:chExt cx="179387" cy="179388"/>
          </a:xfrm>
          <a:solidFill>
            <a:schemeClr val="accent5"/>
          </a:solidFill>
        </p:grpSpPr>
        <p:sp>
          <p:nvSpPr>
            <p:cNvPr id="11"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12" name="Minus 11"/>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13" name="Gruppieren 12"/>
          <p:cNvGrpSpPr/>
          <p:nvPr/>
        </p:nvGrpSpPr>
        <p:grpSpPr>
          <a:xfrm>
            <a:off x="3816176" y="5075981"/>
            <a:ext cx="179387" cy="179388"/>
            <a:chOff x="7396163" y="2892425"/>
            <a:chExt cx="179387" cy="179388"/>
          </a:xfrm>
          <a:solidFill>
            <a:schemeClr val="accent5"/>
          </a:solidFill>
        </p:grpSpPr>
        <p:sp>
          <p:nvSpPr>
            <p:cNvPr id="14"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15" name="Minus 14"/>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16" name="Gruppieren 15"/>
          <p:cNvGrpSpPr/>
          <p:nvPr/>
        </p:nvGrpSpPr>
        <p:grpSpPr>
          <a:xfrm>
            <a:off x="2520032" y="3779837"/>
            <a:ext cx="179387" cy="179388"/>
            <a:chOff x="7396163" y="2892425"/>
            <a:chExt cx="179387" cy="179388"/>
          </a:xfrm>
          <a:solidFill>
            <a:schemeClr val="accent5"/>
          </a:solidFill>
        </p:grpSpPr>
        <p:sp>
          <p:nvSpPr>
            <p:cNvPr id="17"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18" name="Minus 17"/>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19" name="Gruppieren 18"/>
          <p:cNvGrpSpPr/>
          <p:nvPr/>
        </p:nvGrpSpPr>
        <p:grpSpPr>
          <a:xfrm>
            <a:off x="5256336" y="3275781"/>
            <a:ext cx="179387" cy="179388"/>
            <a:chOff x="7396163" y="2892425"/>
            <a:chExt cx="179387" cy="179388"/>
          </a:xfrm>
          <a:solidFill>
            <a:schemeClr val="accent5"/>
          </a:solidFill>
        </p:grpSpPr>
        <p:sp>
          <p:nvSpPr>
            <p:cNvPr id="20"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21" name="Minus 20"/>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grpSp>
        <p:nvGrpSpPr>
          <p:cNvPr id="22" name="Gruppieren 21"/>
          <p:cNvGrpSpPr/>
          <p:nvPr/>
        </p:nvGrpSpPr>
        <p:grpSpPr>
          <a:xfrm>
            <a:off x="7416576" y="4643933"/>
            <a:ext cx="179387" cy="179388"/>
            <a:chOff x="7396163" y="2892425"/>
            <a:chExt cx="179387" cy="179388"/>
          </a:xfrm>
          <a:solidFill>
            <a:schemeClr val="accent5"/>
          </a:solidFill>
        </p:grpSpPr>
        <p:sp>
          <p:nvSpPr>
            <p:cNvPr id="23" name="Oval 19"/>
            <p:cNvSpPr>
              <a:spLocks noChangeArrowheads="1"/>
            </p:cNvSpPr>
            <p:nvPr/>
          </p:nvSpPr>
          <p:spPr bwMode="auto">
            <a:xfrm>
              <a:off x="7396163" y="2892425"/>
              <a:ext cx="179387" cy="179388"/>
            </a:xfrm>
            <a:prstGeom prst="ellipse">
              <a:avLst/>
            </a:prstGeom>
            <a:grpFill/>
            <a:ln w="9525">
              <a:solidFill>
                <a:srgbClr val="000000"/>
              </a:solidFill>
              <a:round/>
              <a:headEnd/>
              <a:tailEnd/>
            </a:ln>
          </p:spPr>
          <p:txBody>
            <a:bodyPr/>
            <a:lstStyle/>
            <a:p>
              <a:pPr>
                <a:defRPr/>
              </a:pPr>
              <a:endParaRPr lang="de-DE"/>
            </a:p>
          </p:txBody>
        </p:sp>
        <p:sp>
          <p:nvSpPr>
            <p:cNvPr id="24" name="Minus 23"/>
            <p:cNvSpPr/>
            <p:nvPr/>
          </p:nvSpPr>
          <p:spPr bwMode="auto">
            <a:xfrm>
              <a:off x="7416800" y="2916238"/>
              <a:ext cx="139700" cy="131762"/>
            </a:xfrm>
            <a:prstGeom prst="mathMinus">
              <a:avLst/>
            </a:prstGeom>
            <a:solidFill>
              <a:srgbClr val="00B050"/>
            </a:solidFill>
            <a:ln w="9525">
              <a:solidFill>
                <a:srgbClr val="000000"/>
              </a:solidFill>
              <a:round/>
              <a:headEnd/>
              <a:tailEnd/>
            </a:ln>
          </p:spPr>
          <p:txBody>
            <a:bodyPr/>
            <a:lstStyle/>
            <a:p>
              <a:pPr algn="ctr">
                <a:defRPr/>
              </a:pPr>
              <a:endParaRPr lang="de-DE"/>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0" y="4211885"/>
            <a:ext cx="15621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utoShape 6"/>
          <p:cNvSpPr>
            <a:spLocks noChangeArrowheads="1"/>
          </p:cNvSpPr>
          <p:nvPr/>
        </p:nvSpPr>
        <p:spPr bwMode="auto">
          <a:xfrm>
            <a:off x="71760" y="1439863"/>
            <a:ext cx="3384550" cy="1728788"/>
          </a:xfrm>
          <a:prstGeom prst="wedgeEllipseCallout">
            <a:avLst>
              <a:gd name="adj1" fmla="val -28150"/>
              <a:gd name="adj2" fmla="val 107616"/>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723900" algn="l"/>
                <a:tab pos="1447800" algn="l"/>
                <a:tab pos="2171700" algn="l"/>
              </a:tabLst>
            </a:pPr>
            <a:r>
              <a:rPr lang="de-DE" dirty="0" smtClean="0">
                <a:solidFill>
                  <a:srgbClr val="000000"/>
                </a:solidFill>
              </a:rPr>
              <a:t>Hier fließen jetzt die</a:t>
            </a:r>
          </a:p>
          <a:p>
            <a:pPr algn="ctr">
              <a:tabLst>
                <a:tab pos="723900" algn="l"/>
                <a:tab pos="1447800" algn="l"/>
                <a:tab pos="2171700" algn="l"/>
              </a:tabLst>
            </a:pPr>
            <a:r>
              <a:rPr lang="de-DE" dirty="0" smtClean="0">
                <a:solidFill>
                  <a:srgbClr val="000000"/>
                </a:solidFill>
              </a:rPr>
              <a:t>Elektronen anstelle</a:t>
            </a:r>
          </a:p>
          <a:p>
            <a:pPr algn="ctr">
              <a:tabLst>
                <a:tab pos="723900" algn="l"/>
                <a:tab pos="1447800" algn="l"/>
                <a:tab pos="2171700" algn="l"/>
              </a:tabLst>
            </a:pPr>
            <a:r>
              <a:rPr lang="de-DE" dirty="0" smtClean="0">
                <a:solidFill>
                  <a:srgbClr val="000000"/>
                </a:solidFill>
              </a:rPr>
              <a:t>des Wasser durch die</a:t>
            </a:r>
          </a:p>
          <a:p>
            <a:pPr algn="ctr">
              <a:tabLst>
                <a:tab pos="723900" algn="l"/>
                <a:tab pos="1447800" algn="l"/>
                <a:tab pos="2171700" algn="l"/>
              </a:tabLst>
            </a:pPr>
            <a:r>
              <a:rPr lang="de-DE" dirty="0" smtClean="0">
                <a:solidFill>
                  <a:srgbClr val="000000"/>
                </a:solidFill>
              </a:rPr>
              <a:t>Leitungen</a:t>
            </a:r>
            <a:r>
              <a:rPr lang="de-DE" dirty="0" smtClean="0">
                <a:solidFill>
                  <a:srgbClr val="000000"/>
                </a:solidFill>
              </a:rPr>
              <a:t>!</a:t>
            </a:r>
            <a:endParaRPr lang="de-DE" dirty="0">
              <a:solidFill>
                <a:srgbClr val="000000"/>
              </a:solidFill>
            </a:endParaRPr>
          </a:p>
        </p:txBody>
      </p:sp>
    </p:spTree>
    <p:extLst>
      <p:ext uri="{BB962C8B-B14F-4D97-AF65-F5344CB8AC3E}">
        <p14:creationId xmlns:p14="http://schemas.microsoft.com/office/powerpoint/2010/main" val="38924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endCondLst>
                                    <p:cond evt="onNext" delay="0">
                                      <p:tgtEl>
                                        <p:sldTgt/>
                                      </p:tgtEl>
                                    </p:cond>
                                  </p:endCondLst>
                                  <p:childTnLst>
                                    <p:animMotion origin="layout" path="M 0.00095 -0.04808 L 0.03514 -0.06886 L 0.20889 -0.0676 L 0.27427 -0.0676 L 0.46251 -0.06613 L 0.49371 -0.0506 L 0.49575 -0.02729 L 0.48977 -0.00252 L 0.51718 0.03527 L 0.52694 0.06131 L 0.51135 0.08986 L 0.48599 0.10813 L 0.48788 0.15474 L 0.46645 0.17174 L 0.32783 0.17048 L 0.19818 0.173 L 0.08397 0.17573 L 0.02537 0.16775 L 0.00205 0.15747 L -0.00094 0.13143 L -0.00094 0.10162 L -0.02047 0.08986 L -0.03402 0.05207 L -0.02441 0.02751 L 5.05986E-6 4.346E-7 " pathEditMode="relative" ptsTypes="AAAAAAAAAAAAAAAAAAAAAAAAA">
                                      <p:cBhvr>
                                        <p:cTn id="6" dur="5000" fill="hold"/>
                                        <p:tgtEl>
                                          <p:spTgt spid="16"/>
                                        </p:tgtEl>
                                        <p:attrNameLst>
                                          <p:attrName>ppt_x</p:attrName>
                                          <p:attrName>ppt_y</p:attrName>
                                        </p:attrNameLst>
                                      </p:cBhvr>
                                    </p:animMotion>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0.15612 0.00399 L 0.20007 0.00777 L 0.21377 0.02729 L 0.21771 0.0676 L 0.23913 0.1014 L 0.24985 0.11694 L 0.24796 0.14046 L 0.22259 0.16376 L 0.21661 0.18727 L 0.20495 0.23661 L 0.08791 0.24186 L -0.03607 0.23934 L -0.16477 0.23934 L -0.25157 0.23787 L -0.26622 0.21331 L -0.27804 0.1625 L -0.30245 0.14046 L -0.30041 0.09889 L -0.26922 0.07663 L -0.26622 0.00777 L -0.19502 -3.38022E-7 L -0.10239 -0.00126 L -2.39445E-7 -3.38022E-7 " pathEditMode="relative" ptsTypes="AAAAAAAAAAAAAAAAAAAAAAA">
                                      <p:cBhvr>
                                        <p:cTn id="8" dur="5000" fill="hold"/>
                                        <p:tgtEl>
                                          <p:spTgt spid="19"/>
                                        </p:tgtEl>
                                        <p:attrNameLst>
                                          <p:attrName>ppt_x</p:attrName>
                                          <p:attrName>ppt_y</p:attrName>
                                        </p:attrNameLst>
                                      </p:cBhvr>
                                    </p:animMotion>
                                  </p:childTnLst>
                                </p:cTn>
                              </p:par>
                              <p:par>
                                <p:cTn id="9" presetID="0" presetClass="path" presetSubtype="0" repeatCount="indefinite" fill="hold" nodeType="withEffect">
                                  <p:stCondLst>
                                    <p:cond delay="0"/>
                                  </p:stCondLst>
                                  <p:endCondLst>
                                    <p:cond evt="onNext" delay="0">
                                      <p:tgtEl>
                                        <p:sldTgt/>
                                      </p:tgtEl>
                                    </p:cond>
                                  </p:endCondLst>
                                  <p:childTnLst>
                                    <p:animMotion origin="layout" path="M -0.01748 0.05983 L -0.13264 0.05605 L -0.27221 0.05983 L -0.42832 0.05605 L -0.48188 0.04828 L -0.49259 -0.0063 L -0.51323 -0.03381 L -0.52284 -0.0611 L -0.51024 -0.08692 L -0.48787 -0.10141 L -0.48298 -0.17028 L -0.45164 -0.18203 L -0.31222 -0.18203 L -0.1873 -0.18203 L -0.09467 -0.18329 L -0.02442 -0.17804 L -4.78891E-7 -0.15726 L 0.00882 -0.10393 L 0.02536 -0.08189 L 0.03718 -0.05312 L 0.01859 -0.0273 L -4.78891E-7 4.82889E-7 " pathEditMode="relative" ptsTypes="AAAAAAAAAAAAAAAAAAAAAA">
                                      <p:cBhvr>
                                        <p:cTn id="10" dur="5000" fill="hold"/>
                                        <p:tgtEl>
                                          <p:spTgt spid="22"/>
                                        </p:tgtEl>
                                        <p:attrNameLst>
                                          <p:attrName>ppt_x</p:attrName>
                                          <p:attrName>ppt_y</p:attrName>
                                        </p:attrNameLst>
                                      </p:cBhvr>
                                    </p:animMotion>
                                  </p:childTnLst>
                                </p:cTn>
                              </p:par>
                              <p:par>
                                <p:cTn id="11" presetID="0" presetClass="path" presetSubtype="0" repeatCount="indefinite" fill="hold" nodeType="withEffect">
                                  <p:stCondLst>
                                    <p:cond delay="0"/>
                                  </p:stCondLst>
                                  <p:endCondLst>
                                    <p:cond evt="onNext" delay="0">
                                      <p:tgtEl>
                                        <p:sldTgt/>
                                      </p:tgtEl>
                                    </p:cond>
                                  </p:endCondLst>
                                  <p:childTnLst>
                                    <p:animMotion origin="layout" path="M -0.13359 2.41444E-7 L -0.27899 0.00126 L -0.30246 -0.01952 L -0.30151 -0.06508 L -0.319 -0.08335 L -0.3327 -0.11442 L -0.32593 -0.1392 L -0.30435 -0.16397 L -0.30057 -0.21856 L -0.29663 -0.23283 L -0.27505 -0.2406 L -0.11909 -0.2406 L 0.00394 -0.23934 L 0.11122 -0.23661 L 0.17265 -0.23535 L 0.18825 -0.22234 L 0.18935 -0.16775 L 0.21077 -0.14948 L 0.22542 -0.12492 L 0.2166 -0.09112 L 0.19313 -0.07159 L 0.18825 -0.02078 L 0.16588 0.00525 L 0.07514 2.41444E-7 L 4.82042E-6 2.41444E-7 " pathEditMode="relative" ptsTypes="AAAAAAAAAAAAAAAAAAAAAAAAA">
                                      <p:cBhvr>
                                        <p:cTn id="12" dur="5000" fill="hold"/>
                                        <p:tgtEl>
                                          <p:spTgt spid="10"/>
                                        </p:tgtEl>
                                        <p:attrNameLst>
                                          <p:attrName>ppt_x</p:attrName>
                                          <p:attrName>ppt_y</p:attrName>
                                        </p:attrNameLst>
                                      </p:cBhvr>
                                    </p:animMotion>
                                  </p:childTnLst>
                                </p:cTn>
                              </p:par>
                              <p:par>
                                <p:cTn id="13" presetID="0" presetClass="path" presetSubtype="0" repeatCount="indefinite" fill="hold" nodeType="withEffect">
                                  <p:stCondLst>
                                    <p:cond delay="0"/>
                                  </p:stCondLst>
                                  <p:endCondLst>
                                    <p:cond evt="onNext" delay="0">
                                      <p:tgtEl>
                                        <p:sldTgt/>
                                      </p:tgtEl>
                                    </p:cond>
                                  </p:endCondLst>
                                  <p:childTnLst>
                                    <p:animMotion origin="layout" path="M -0.10822 -0.00126 L -0.12776 -0.01301 L -0.13264 -0.04304 L -0.13358 -0.07537 L -0.15406 -0.08587 L -0.16572 -0.10539 L -0.15989 -0.13521 L -0.13752 -0.15599 L -0.13075 -0.19903 L -0.11988 -0.22758 L -0.08475 -0.23934 L 0.03135 -0.23808 L 0.11516 -0.23661 L 0.21771 -0.24312 L 0.30939 -0.23661 L 0.34641 -0.23157 L 0.35712 -0.21583 L 0.36201 -0.17048 L 0.36783 -0.15095 L 0.38642 -0.1392 L 0.39036 -0.1119 L 0.3787 -0.08713 L 0.35917 -0.07285 L 0.36106 -0.02078 L 0.3494 -0.00273 L 0.28403 0.00378 L 0.12792 0.00651 L 0.02347 -0.00126 L 1.99118E-6 2.41444E-7 " pathEditMode="relative" ptsTypes="AAAAAAAAAAAAAAAAAAAAAAAAAAAAA">
                                      <p:cBhvr>
                                        <p:cTn id="14" dur="5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68" y="519585"/>
            <a:ext cx="1152128" cy="160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txBox="1">
            <a:spLocks noChangeArrowheads="1"/>
          </p:cNvSpPr>
          <p:nvPr/>
        </p:nvSpPr>
        <p:spPr bwMode="auto">
          <a:xfrm>
            <a:off x="503238" y="-14288"/>
            <a:ext cx="9070975" cy="117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808"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mtClean="0"/>
              <a:t>Elektrizitätslehre</a:t>
            </a:r>
            <a:endParaRPr lang="de-DE" dirty="0" smtClean="0"/>
          </a:p>
        </p:txBody>
      </p:sp>
      <p:sp>
        <p:nvSpPr>
          <p:cNvPr id="4" name="Rectangle 2"/>
          <p:cNvSpPr txBox="1">
            <a:spLocks noChangeArrowheads="1"/>
          </p:cNvSpPr>
          <p:nvPr/>
        </p:nvSpPr>
        <p:spPr bwMode="auto">
          <a:xfrm>
            <a:off x="539750" y="733425"/>
            <a:ext cx="9070975"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ctr"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400" dirty="0"/>
              <a:t>Modell der Wasserströmung</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2342001"/>
            <a:ext cx="3376657" cy="25199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16183" y="2358233"/>
            <a:ext cx="3376657" cy="25199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noCrop="1"/>
          </p:cNvPicPr>
          <p:nvPr/>
        </p:nvPicPr>
        <p:blipFill>
          <a:blip r:embed="rId4" cstate="print">
            <a:extLst>
              <a:ext uri="{28A0092B-C50C-407E-A947-70E740481C1C}">
                <a14:useLocalDpi xmlns:a14="http://schemas.microsoft.com/office/drawing/2010/main" val="0"/>
              </a:ext>
            </a:extLst>
          </a:blip>
          <a:stretch>
            <a:fillRect/>
          </a:stretch>
        </p:blipFill>
        <p:spPr bwMode="auto">
          <a:xfrm>
            <a:off x="6344175" y="2699717"/>
            <a:ext cx="3384000" cy="1442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87784" y="2342001"/>
            <a:ext cx="3096344" cy="349968"/>
          </a:xfrm>
          <a:prstGeom prst="rect">
            <a:avLst/>
          </a:prstGeom>
          <a:solidFill>
            <a:srgbClr val="00B0F0"/>
          </a:solidFill>
        </p:spPr>
        <p:txBody>
          <a:bodyPr wrap="square" rtlCol="0">
            <a:spAutoFit/>
          </a:bodyPr>
          <a:lstStyle/>
          <a:p>
            <a:pPr algn="ctr"/>
            <a:r>
              <a:rPr lang="de-DE" dirty="0" smtClean="0"/>
              <a:t>Modell der Wasserströmung</a:t>
            </a:r>
            <a:endParaRPr lang="de-DE" dirty="0"/>
          </a:p>
        </p:txBody>
      </p:sp>
      <p:sp>
        <p:nvSpPr>
          <p:cNvPr id="27" name="Textfeld 26"/>
          <p:cNvSpPr txBox="1"/>
          <p:nvPr/>
        </p:nvSpPr>
        <p:spPr>
          <a:xfrm>
            <a:off x="6480472" y="2339677"/>
            <a:ext cx="3384376" cy="349968"/>
          </a:xfrm>
          <a:prstGeom prst="rect">
            <a:avLst/>
          </a:prstGeom>
          <a:solidFill>
            <a:srgbClr val="92D050"/>
          </a:solidFill>
        </p:spPr>
        <p:txBody>
          <a:bodyPr wrap="square" rtlCol="0">
            <a:spAutoFit/>
          </a:bodyPr>
          <a:lstStyle/>
          <a:p>
            <a:pPr algn="ctr"/>
            <a:r>
              <a:rPr lang="de-DE" dirty="0" smtClean="0"/>
              <a:t>Modell der Elektronenströmung</a:t>
            </a:r>
            <a:endParaRPr lang="de-DE"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160" y="2843733"/>
            <a:ext cx="2580352" cy="142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feld 27"/>
          <p:cNvSpPr txBox="1"/>
          <p:nvPr/>
        </p:nvSpPr>
        <p:spPr>
          <a:xfrm>
            <a:off x="3672160" y="2339677"/>
            <a:ext cx="2520280" cy="349968"/>
          </a:xfrm>
          <a:prstGeom prst="rect">
            <a:avLst/>
          </a:prstGeom>
          <a:solidFill>
            <a:schemeClr val="bg1">
              <a:lumMod val="75000"/>
            </a:schemeClr>
          </a:solidFill>
        </p:spPr>
        <p:txBody>
          <a:bodyPr wrap="square" rtlCol="0">
            <a:spAutoFit/>
          </a:bodyPr>
          <a:lstStyle/>
          <a:p>
            <a:pPr algn="ctr"/>
            <a:r>
              <a:rPr lang="de-DE" dirty="0" smtClean="0"/>
              <a:t>elektrischer Schaltplan</a:t>
            </a:r>
            <a:endParaRPr lang="de-DE" dirty="0"/>
          </a:p>
        </p:txBody>
      </p:sp>
      <p:sp>
        <p:nvSpPr>
          <p:cNvPr id="29" name="Textfeld 28"/>
          <p:cNvSpPr txBox="1"/>
          <p:nvPr/>
        </p:nvSpPr>
        <p:spPr>
          <a:xfrm>
            <a:off x="791840" y="3419797"/>
            <a:ext cx="1152128" cy="292709"/>
          </a:xfrm>
          <a:prstGeom prst="rect">
            <a:avLst/>
          </a:prstGeom>
          <a:solidFill>
            <a:schemeClr val="bg1"/>
          </a:solidFill>
        </p:spPr>
        <p:txBody>
          <a:bodyPr wrap="square" rtlCol="0">
            <a:spAutoFit/>
          </a:bodyPr>
          <a:lstStyle/>
          <a:p>
            <a:pPr algn="ctr"/>
            <a:endParaRPr lang="de-DE" sz="1400" dirty="0"/>
          </a:p>
        </p:txBody>
      </p:sp>
      <p:sp>
        <p:nvSpPr>
          <p:cNvPr id="30" name="Textfeld 29"/>
          <p:cNvSpPr txBox="1"/>
          <p:nvPr/>
        </p:nvSpPr>
        <p:spPr>
          <a:xfrm>
            <a:off x="1511920" y="3419797"/>
            <a:ext cx="1152128" cy="292709"/>
          </a:xfrm>
          <a:prstGeom prst="rect">
            <a:avLst/>
          </a:prstGeom>
          <a:solidFill>
            <a:schemeClr val="bg1"/>
          </a:solidFill>
        </p:spPr>
        <p:txBody>
          <a:bodyPr wrap="square" rtlCol="0">
            <a:spAutoFit/>
          </a:bodyPr>
          <a:lstStyle/>
          <a:p>
            <a:pPr algn="ctr"/>
            <a:endParaRPr lang="de-DE" sz="1400" dirty="0"/>
          </a:p>
        </p:txBody>
      </p:sp>
      <p:sp>
        <p:nvSpPr>
          <p:cNvPr id="31" name="Textfeld 30"/>
          <p:cNvSpPr txBox="1"/>
          <p:nvPr/>
        </p:nvSpPr>
        <p:spPr>
          <a:xfrm>
            <a:off x="1871960" y="2699717"/>
            <a:ext cx="1152128" cy="292709"/>
          </a:xfrm>
          <a:prstGeom prst="rect">
            <a:avLst/>
          </a:prstGeom>
          <a:solidFill>
            <a:schemeClr val="bg1"/>
          </a:solidFill>
        </p:spPr>
        <p:txBody>
          <a:bodyPr wrap="square" rtlCol="0">
            <a:spAutoFit/>
          </a:bodyPr>
          <a:lstStyle/>
          <a:p>
            <a:pPr algn="ctr"/>
            <a:endParaRPr lang="de-DE" sz="1400" dirty="0"/>
          </a:p>
        </p:txBody>
      </p:sp>
      <p:sp>
        <p:nvSpPr>
          <p:cNvPr id="32" name="Textfeld 31"/>
          <p:cNvSpPr txBox="1"/>
          <p:nvPr/>
        </p:nvSpPr>
        <p:spPr>
          <a:xfrm>
            <a:off x="7056536" y="3487128"/>
            <a:ext cx="1152128" cy="292709"/>
          </a:xfrm>
          <a:prstGeom prst="rect">
            <a:avLst/>
          </a:prstGeom>
          <a:solidFill>
            <a:schemeClr val="bg1"/>
          </a:solidFill>
        </p:spPr>
        <p:txBody>
          <a:bodyPr wrap="square" rtlCol="0">
            <a:spAutoFit/>
          </a:bodyPr>
          <a:lstStyle/>
          <a:p>
            <a:pPr algn="ctr"/>
            <a:endParaRPr lang="de-DE" sz="1400" dirty="0"/>
          </a:p>
        </p:txBody>
      </p:sp>
      <p:sp>
        <p:nvSpPr>
          <p:cNvPr id="33" name="Textfeld 32"/>
          <p:cNvSpPr txBox="1"/>
          <p:nvPr/>
        </p:nvSpPr>
        <p:spPr>
          <a:xfrm>
            <a:off x="7920632" y="3419797"/>
            <a:ext cx="1152128" cy="292709"/>
          </a:xfrm>
          <a:prstGeom prst="rect">
            <a:avLst/>
          </a:prstGeom>
          <a:solidFill>
            <a:schemeClr val="bg1"/>
          </a:solidFill>
        </p:spPr>
        <p:txBody>
          <a:bodyPr wrap="square" rtlCol="0">
            <a:spAutoFit/>
          </a:bodyPr>
          <a:lstStyle/>
          <a:p>
            <a:pPr algn="ctr"/>
            <a:endParaRPr lang="de-DE" sz="1400" dirty="0"/>
          </a:p>
        </p:txBody>
      </p:sp>
      <p:sp>
        <p:nvSpPr>
          <p:cNvPr id="34" name="Textfeld 33"/>
          <p:cNvSpPr txBox="1"/>
          <p:nvPr/>
        </p:nvSpPr>
        <p:spPr>
          <a:xfrm>
            <a:off x="8280672" y="2699717"/>
            <a:ext cx="1152128" cy="292709"/>
          </a:xfrm>
          <a:prstGeom prst="rect">
            <a:avLst/>
          </a:prstGeom>
          <a:solidFill>
            <a:schemeClr val="bg1"/>
          </a:solidFill>
        </p:spPr>
        <p:txBody>
          <a:bodyPr wrap="square" rtlCol="0">
            <a:spAutoFit/>
          </a:bodyPr>
          <a:lstStyle/>
          <a:p>
            <a:pPr algn="ctr"/>
            <a:endParaRPr lang="de-DE" sz="1400" dirty="0"/>
          </a:p>
        </p:txBody>
      </p:sp>
      <p:sp>
        <p:nvSpPr>
          <p:cNvPr id="35" name="Textfeld 34"/>
          <p:cNvSpPr txBox="1"/>
          <p:nvPr/>
        </p:nvSpPr>
        <p:spPr>
          <a:xfrm>
            <a:off x="3672160" y="4999296"/>
            <a:ext cx="2520280" cy="1122871"/>
          </a:xfrm>
          <a:prstGeom prst="rect">
            <a:avLst/>
          </a:prstGeom>
          <a:solidFill>
            <a:schemeClr val="bg1">
              <a:lumMod val="75000"/>
            </a:schemeClr>
          </a:solidFill>
        </p:spPr>
        <p:txBody>
          <a:bodyPr wrap="square" rtlCol="0">
            <a:spAutoFit/>
          </a:bodyPr>
          <a:lstStyle/>
          <a:p>
            <a:pPr algn="ctr"/>
            <a:r>
              <a:rPr lang="de-DE" dirty="0" smtClean="0"/>
              <a:t>Spannungsquelle</a:t>
            </a:r>
          </a:p>
          <a:p>
            <a:pPr algn="ctr"/>
            <a:r>
              <a:rPr lang="de-DE" dirty="0" smtClean="0"/>
              <a:t>Schalter</a:t>
            </a:r>
          </a:p>
          <a:p>
            <a:pPr algn="ctr"/>
            <a:r>
              <a:rPr lang="de-DE" dirty="0" smtClean="0"/>
              <a:t>Motor</a:t>
            </a:r>
          </a:p>
          <a:p>
            <a:pPr algn="ctr"/>
            <a:r>
              <a:rPr lang="de-DE" dirty="0" smtClean="0"/>
              <a:t>Leitungen</a:t>
            </a:r>
            <a:endParaRPr lang="de-DE" dirty="0"/>
          </a:p>
        </p:txBody>
      </p:sp>
      <p:sp>
        <p:nvSpPr>
          <p:cNvPr id="36" name="Textfeld 35"/>
          <p:cNvSpPr txBox="1"/>
          <p:nvPr/>
        </p:nvSpPr>
        <p:spPr>
          <a:xfrm>
            <a:off x="6552480" y="5003973"/>
            <a:ext cx="3312368" cy="1122871"/>
          </a:xfrm>
          <a:prstGeom prst="rect">
            <a:avLst/>
          </a:prstGeom>
          <a:solidFill>
            <a:srgbClr val="92D050"/>
          </a:solidFill>
        </p:spPr>
        <p:txBody>
          <a:bodyPr wrap="square" rtlCol="0">
            <a:spAutoFit/>
          </a:bodyPr>
          <a:lstStyle/>
          <a:p>
            <a:pPr algn="ctr"/>
            <a:r>
              <a:rPr lang="de-DE" dirty="0"/>
              <a:t>Spannungsquelle</a:t>
            </a:r>
          </a:p>
          <a:p>
            <a:pPr algn="ctr"/>
            <a:r>
              <a:rPr lang="de-DE" dirty="0"/>
              <a:t>Schalter</a:t>
            </a:r>
          </a:p>
          <a:p>
            <a:pPr algn="ctr"/>
            <a:r>
              <a:rPr lang="de-DE" dirty="0"/>
              <a:t>Motor</a:t>
            </a:r>
          </a:p>
          <a:p>
            <a:pPr algn="ctr"/>
            <a:r>
              <a:rPr lang="de-DE" dirty="0" smtClean="0"/>
              <a:t>elektrische Leitungen</a:t>
            </a:r>
            <a:endParaRPr lang="de-DE" dirty="0"/>
          </a:p>
        </p:txBody>
      </p:sp>
      <p:sp>
        <p:nvSpPr>
          <p:cNvPr id="37" name="Textfeld 36"/>
          <p:cNvSpPr txBox="1"/>
          <p:nvPr/>
        </p:nvSpPr>
        <p:spPr>
          <a:xfrm>
            <a:off x="287784" y="4999296"/>
            <a:ext cx="3096344" cy="1122871"/>
          </a:xfrm>
          <a:prstGeom prst="rect">
            <a:avLst/>
          </a:prstGeom>
          <a:solidFill>
            <a:srgbClr val="00B0F0"/>
          </a:solidFill>
        </p:spPr>
        <p:txBody>
          <a:bodyPr wrap="square" rtlCol="0">
            <a:spAutoFit/>
          </a:bodyPr>
          <a:lstStyle/>
          <a:p>
            <a:pPr algn="ctr"/>
            <a:r>
              <a:rPr lang="de-DE" dirty="0" smtClean="0"/>
              <a:t>Pumpe</a:t>
            </a:r>
          </a:p>
          <a:p>
            <a:pPr algn="ctr"/>
            <a:r>
              <a:rPr lang="de-DE" dirty="0" smtClean="0"/>
              <a:t>Wasserhahn</a:t>
            </a:r>
          </a:p>
          <a:p>
            <a:pPr algn="ctr"/>
            <a:r>
              <a:rPr lang="de-DE" dirty="0" smtClean="0"/>
              <a:t>Wasserrad</a:t>
            </a:r>
          </a:p>
          <a:p>
            <a:pPr algn="ctr"/>
            <a:r>
              <a:rPr lang="de-DE" dirty="0" smtClean="0"/>
              <a:t>Rohrleitungen</a:t>
            </a:r>
            <a:endParaRPr lang="de-DE" dirty="0"/>
          </a:p>
        </p:txBody>
      </p:sp>
      <p:sp>
        <p:nvSpPr>
          <p:cNvPr id="38" name="Textfeld 37"/>
          <p:cNvSpPr txBox="1"/>
          <p:nvPr/>
        </p:nvSpPr>
        <p:spPr>
          <a:xfrm>
            <a:off x="287784" y="6228109"/>
            <a:ext cx="9322941" cy="1122871"/>
          </a:xfrm>
          <a:prstGeom prst="rect">
            <a:avLst/>
          </a:prstGeom>
          <a:noFill/>
        </p:spPr>
        <p:txBody>
          <a:bodyPr wrap="square" rtlCol="0">
            <a:spAutoFit/>
          </a:bodyPr>
          <a:lstStyle/>
          <a:p>
            <a:r>
              <a:rPr lang="de-DE" dirty="0" smtClean="0"/>
              <a:t>In einem geschlossenen Leitungssystem kann man das Fließen von elektrischem Strom mit dem Fließen von Wasser vergleichen. Man muss jedoch beachten, dass bei der Elektronenströmung der Schalter geschlossen werden muss, währen bei der Wasserströmung der Wasserhahn geöffnet werden muss!</a:t>
            </a:r>
            <a:endParaRPr lang="de-DE" dirty="0"/>
          </a:p>
        </p:txBody>
      </p:sp>
      <p:sp>
        <p:nvSpPr>
          <p:cNvPr id="39" name="Textfeld 38"/>
          <p:cNvSpPr txBox="1"/>
          <p:nvPr/>
        </p:nvSpPr>
        <p:spPr>
          <a:xfrm>
            <a:off x="300865" y="1557661"/>
            <a:ext cx="9322941" cy="349968"/>
          </a:xfrm>
          <a:prstGeom prst="rect">
            <a:avLst/>
          </a:prstGeom>
          <a:noFill/>
        </p:spPr>
        <p:txBody>
          <a:bodyPr wrap="square" rtlCol="0">
            <a:spAutoFit/>
          </a:bodyPr>
          <a:lstStyle/>
          <a:p>
            <a:pPr algn="ctr"/>
            <a:r>
              <a:rPr lang="de-DE" u="sng" dirty="0" smtClean="0"/>
              <a:t>Vergleich des Modells der Wasserströmung mit dem Modell der Elektronenströmung</a:t>
            </a:r>
            <a:endParaRPr lang="de-DE" u="sng" dirty="0"/>
          </a:p>
        </p:txBody>
      </p:sp>
    </p:spTree>
    <p:extLst>
      <p:ext uri="{BB962C8B-B14F-4D97-AF65-F5344CB8AC3E}">
        <p14:creationId xmlns:p14="http://schemas.microsoft.com/office/powerpoint/2010/main" val="233028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503238" y="-14288"/>
            <a:ext cx="9070975" cy="1171576"/>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dirty="0" smtClean="0"/>
              <a:t>Elektrizitätslehre</a:t>
            </a:r>
          </a:p>
        </p:txBody>
      </p:sp>
      <p:sp>
        <p:nvSpPr>
          <p:cNvPr id="9" name="Rectangle 2"/>
          <p:cNvSpPr txBox="1">
            <a:spLocks noChangeArrowheads="1"/>
          </p:cNvSpPr>
          <p:nvPr/>
        </p:nvSpPr>
        <p:spPr bwMode="auto">
          <a:xfrm>
            <a:off x="539750" y="733425"/>
            <a:ext cx="9070975"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ctr" anchorCtr="0" compatLnSpc="1">
            <a:prstTxWarp prst="textNoShape">
              <a:avLst/>
            </a:prstTxWarp>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400" dirty="0"/>
              <a:t>Modell der Wasserströmung</a:t>
            </a:r>
          </a:p>
        </p:txBody>
      </p:sp>
      <p:sp>
        <p:nvSpPr>
          <p:cNvPr id="3078" name="AutoShape 6"/>
          <p:cNvSpPr>
            <a:spLocks noChangeArrowheads="1"/>
          </p:cNvSpPr>
          <p:nvPr/>
        </p:nvSpPr>
        <p:spPr bwMode="auto">
          <a:xfrm>
            <a:off x="4932146" y="1404173"/>
            <a:ext cx="3852862" cy="1584325"/>
          </a:xfrm>
          <a:prstGeom prst="wedgeEllipseCallout">
            <a:avLst>
              <a:gd name="adj1" fmla="val -54543"/>
              <a:gd name="adj2" fmla="val 95302"/>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723900" algn="l"/>
                <a:tab pos="1447800" algn="l"/>
                <a:tab pos="2171700" algn="l"/>
              </a:tabLst>
            </a:pPr>
            <a:r>
              <a:rPr lang="de-DE" dirty="0" smtClean="0">
                <a:solidFill>
                  <a:srgbClr val="000000"/>
                </a:solidFill>
              </a:rPr>
              <a:t>... und werden unsere ersten</a:t>
            </a:r>
          </a:p>
          <a:p>
            <a:pPr algn="ctr">
              <a:tabLst>
                <a:tab pos="723900" algn="l"/>
                <a:tab pos="1447800" algn="l"/>
                <a:tab pos="2171700" algn="l"/>
              </a:tabLst>
            </a:pPr>
            <a:r>
              <a:rPr lang="de-DE" dirty="0" smtClean="0">
                <a:solidFill>
                  <a:srgbClr val="000000"/>
                </a:solidFill>
              </a:rPr>
              <a:t>Messungen mit dem</a:t>
            </a:r>
          </a:p>
          <a:p>
            <a:pPr algn="ctr">
              <a:tabLst>
                <a:tab pos="723900" algn="l"/>
                <a:tab pos="1447800" algn="l"/>
                <a:tab pos="2171700" algn="l"/>
              </a:tabLst>
            </a:pPr>
            <a:r>
              <a:rPr lang="de-DE" dirty="0" smtClean="0">
                <a:solidFill>
                  <a:srgbClr val="000000"/>
                </a:solidFill>
              </a:rPr>
              <a:t>Messgerät der E-Lehre</a:t>
            </a:r>
          </a:p>
          <a:p>
            <a:pPr algn="ctr">
              <a:tabLst>
                <a:tab pos="723900" algn="l"/>
                <a:tab pos="1447800" algn="l"/>
                <a:tab pos="2171700" algn="l"/>
              </a:tabLst>
            </a:pPr>
            <a:r>
              <a:rPr lang="de-DE" dirty="0" smtClean="0">
                <a:solidFill>
                  <a:srgbClr val="000000"/>
                </a:solidFill>
              </a:rPr>
              <a:t>durchführen!</a:t>
            </a:r>
            <a:endParaRPr lang="de-DE"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096" y="3563813"/>
            <a:ext cx="16764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descr="E:\_Faecher\01_Physik\07\E-Lehre\Elektrik_01\Messgerä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77643">
            <a:off x="6039273" y="3173677"/>
            <a:ext cx="2308239" cy="3847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E:\_Faecher\01_Physik\07\E-Lehre\Elektrik_01\Messgerät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92573">
            <a:off x="896139" y="3213661"/>
            <a:ext cx="1972799" cy="3287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AutoShape 6"/>
          <p:cNvSpPr>
            <a:spLocks noChangeArrowheads="1"/>
          </p:cNvSpPr>
          <p:nvPr/>
        </p:nvSpPr>
        <p:spPr bwMode="auto">
          <a:xfrm>
            <a:off x="719832" y="1187325"/>
            <a:ext cx="3384550" cy="1728787"/>
          </a:xfrm>
          <a:prstGeom prst="wedgeEllipseCallout">
            <a:avLst>
              <a:gd name="adj1" fmla="val 43605"/>
              <a:gd name="adj2" fmla="val 95103"/>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ctr"/>
          <a:lstStyle/>
          <a:p>
            <a:pPr algn="ctr">
              <a:tabLst>
                <a:tab pos="723900" algn="l"/>
                <a:tab pos="1447800" algn="l"/>
                <a:tab pos="2171700" algn="l"/>
              </a:tabLst>
            </a:pPr>
            <a:r>
              <a:rPr lang="de-DE" dirty="0">
                <a:solidFill>
                  <a:srgbClr val="000000"/>
                </a:solidFill>
              </a:rPr>
              <a:t>Beim nächsten Mal </a:t>
            </a:r>
          </a:p>
          <a:p>
            <a:pPr algn="ctr">
              <a:tabLst>
                <a:tab pos="723900" algn="l"/>
                <a:tab pos="1447800" algn="l"/>
                <a:tab pos="2171700" algn="l"/>
              </a:tabLst>
            </a:pPr>
            <a:r>
              <a:rPr lang="de-DE" dirty="0" smtClean="0">
                <a:solidFill>
                  <a:srgbClr val="000000"/>
                </a:solidFill>
              </a:rPr>
              <a:t>werden wir die elektrische</a:t>
            </a:r>
          </a:p>
          <a:p>
            <a:pPr algn="ctr">
              <a:tabLst>
                <a:tab pos="723900" algn="l"/>
                <a:tab pos="1447800" algn="l"/>
                <a:tab pos="2171700" algn="l"/>
              </a:tabLst>
            </a:pPr>
            <a:r>
              <a:rPr lang="de-DE" dirty="0" smtClean="0">
                <a:solidFill>
                  <a:srgbClr val="000000"/>
                </a:solidFill>
              </a:rPr>
              <a:t>Größe </a:t>
            </a:r>
            <a:r>
              <a:rPr lang="de-DE" b="1" dirty="0" smtClean="0">
                <a:solidFill>
                  <a:srgbClr val="000000"/>
                </a:solidFill>
              </a:rPr>
              <a:t>Stromstärke</a:t>
            </a:r>
          </a:p>
          <a:p>
            <a:pPr algn="ctr">
              <a:tabLst>
                <a:tab pos="723900" algn="l"/>
                <a:tab pos="1447800" algn="l"/>
                <a:tab pos="2171700" algn="l"/>
              </a:tabLst>
            </a:pPr>
            <a:r>
              <a:rPr lang="de-DE" dirty="0" smtClean="0">
                <a:solidFill>
                  <a:srgbClr val="000000"/>
                </a:solidFill>
              </a:rPr>
              <a:t>kennen lernen …</a:t>
            </a:r>
            <a:endParaRPr lang="de-DE"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1"/>
                                        </p:tgtEl>
                                        <p:attrNameLst>
                                          <p:attrName>style.visibility</p:attrName>
                                        </p:attrNameLst>
                                      </p:cBhvr>
                                      <p:to>
                                        <p:strVal val="visible"/>
                                      </p:to>
                                    </p:set>
                                    <p:animEffect transition="in" filter="wipe(down)">
                                      <p:cBhvr additive="repl">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Lst>
  </p:timing>
</p:sld>
</file>

<file path=ppt/theme/theme1.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SimSun"/>
        <a:cs typeface=""/>
      </a:majorFont>
      <a:minorFont>
        <a:latin typeface="Arial"/>
        <a:ea typeface="SimSun"/>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Words>
  <Application>Microsoft Office PowerPoint</Application>
  <PresentationFormat>Benutzerdefiniert</PresentationFormat>
  <Paragraphs>58</Paragraphs>
  <Slides>7</Slides>
  <Notes>3</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Larissa</vt:lpstr>
      <vt:lpstr>Elektrizitätslehre</vt:lpstr>
      <vt:lpstr>Elektrizitätslehre</vt:lpstr>
      <vt:lpstr>PowerPoint-Präsentation</vt:lpstr>
      <vt:lpstr>PowerPoint-Präsentation</vt:lpstr>
      <vt:lpstr>PowerPoint-Präsentation</vt:lpstr>
      <vt:lpstr>PowerPoint-Präsentation</vt:lpstr>
      <vt:lpstr>Elektrizitätslehre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ist Physik?</dc:title>
  <dc:creator>Jens Tiburski</dc:creator>
  <cp:lastModifiedBy>tiburskije</cp:lastModifiedBy>
  <cp:revision>68</cp:revision>
  <cp:lastPrinted>1601-01-01T00:00:00Z</cp:lastPrinted>
  <dcterms:created xsi:type="dcterms:W3CDTF">2015-08-24T10:17:07Z</dcterms:created>
  <dcterms:modified xsi:type="dcterms:W3CDTF">2016-03-29T08:44:59Z</dcterms:modified>
</cp:coreProperties>
</file>