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59" r:id="rId29"/>
    <p:sldId id="258" r:id="rId30"/>
    <p:sldId id="257" r:id="rId31"/>
    <p:sldId id="260" r:id="rId32"/>
    <p:sldId id="261" r:id="rId33"/>
    <p:sldId id="262" r:id="rId3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1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D96E1DC1-A2C7-4F20-98C8-804D08BFD0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620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C89341B-9344-4B25-9B59-4EC6A468A6B4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B93F962-A9FF-4086-98F9-4A62E4713A7C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6A193F-C87F-41CF-BFA2-72C208417D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EE3AC84-6C7B-47BD-99FD-AD5880E44423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82F67FB-08E1-4C85-86DF-0F95FAE29454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C064106-F36F-4F3E-9A87-CACABD14C175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DFA0E7F-4551-455F-BFA2-66FA41EB8479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AFDE8-D97F-4FC7-B989-8E2B6F73F0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17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2770-66D3-439E-A509-239876D977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8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0EA48-228D-4F83-BC3B-852B0111A7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40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557E-A7D4-4DBC-BFAF-B36B7A10D0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91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65305-92F3-41F3-B7D2-6F7668D24E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9885-68FD-4301-9EFA-ABA272F10C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78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6A0E-88AC-494A-82A3-80C4314AF7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15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93069-62FB-4875-A53C-E913D1D46F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DFA8-DEA0-48FC-9D45-5C72A0B229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72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A8DD-2A91-415E-AEC7-696F07C959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90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09C7-A145-4B08-B76F-DDBDDEED21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19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D8E6-2616-414A-BB86-8D7D7127A6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95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F9B41E6E-4DCB-430E-B309-D2D5E815D1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776538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580063" y="1619250"/>
            <a:ext cx="3420689" cy="1296491"/>
          </a:xfrm>
          <a:prstGeom prst="wedgeEllipseCallout">
            <a:avLst>
              <a:gd name="adj1" fmla="val -51270"/>
              <a:gd name="adj2" fmla="val 8729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Ich, Paul, erkläre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Dir nun, was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elektrischer Strom ist!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480175" y="3203575"/>
            <a:ext cx="3384550" cy="1728788"/>
          </a:xfrm>
          <a:prstGeom prst="wedgeEllipseCallout">
            <a:avLst>
              <a:gd name="adj1" fmla="val -75792"/>
              <a:gd name="adj2" fmla="val -3343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Du erinnerst Dich sich an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letzte Mal, wo es um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elektrischen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ging …?!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43768" y="1692275"/>
            <a:ext cx="3744020" cy="2663825"/>
          </a:xfrm>
          <a:prstGeom prst="wedgeEllipseCallout">
            <a:avLst>
              <a:gd name="adj1" fmla="val 65773"/>
              <a:gd name="adj2" fmla="val 1281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Ausgehend von der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Ladungstrennung</a:t>
            </a:r>
            <a:r>
              <a:rPr lang="de-DE" dirty="0" smtClean="0">
                <a:solidFill>
                  <a:srgbClr val="000000"/>
                </a:solidFill>
              </a:rPr>
              <a:t> untersuchen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wir nun den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Ladungsausgleich</a:t>
            </a:r>
            <a:r>
              <a:rPr lang="de-DE" dirty="0" smtClean="0">
                <a:solidFill>
                  <a:srgbClr val="000000"/>
                </a:solidFill>
              </a:rPr>
              <a:t> und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erklären den Begriff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elektrischer Strom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 rot="20872181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86580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705363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21552" y="397757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89528297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 rot="20872181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365860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705363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1552" y="397757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17561460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 rot="20872181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112273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705363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1552" y="397757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73881971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27" name="Gruppieren 26"/>
          <p:cNvGrpSpPr/>
          <p:nvPr/>
        </p:nvGrpSpPr>
        <p:grpSpPr>
          <a:xfrm rot="20872181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734238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151880" y="2051645"/>
            <a:ext cx="3384550" cy="1728788"/>
          </a:xfrm>
          <a:prstGeom prst="wedgeEllipseCallout">
            <a:avLst>
              <a:gd name="adj1" fmla="val -46742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So. der Ladungsausgleich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hat stattgefunden!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geladenen Körper haben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04280" y="2508989"/>
            <a:ext cx="3384550" cy="1728788"/>
          </a:xfrm>
          <a:prstGeom prst="wedgeEllipseCallout">
            <a:avLst>
              <a:gd name="adj1" fmla="val -48776"/>
              <a:gd name="adj2" fmla="val 8145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muss doch aber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auch leichter gehen …!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2637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Nehmen wir also unseren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geladenen Plattenkondensator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noch einmal vor…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791840" y="2517846"/>
            <a:ext cx="3528392" cy="1861778"/>
          </a:xfrm>
          <a:prstGeom prst="wedgeEllipseCallout">
            <a:avLst>
              <a:gd name="adj1" fmla="val -38739"/>
              <a:gd name="adj2" fmla="val 6589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… aber nun nehmen wir nicht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den TT-Ball, sondern eine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leitende Verbindung!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1223888" y="2854163"/>
            <a:ext cx="3528392" cy="1861778"/>
          </a:xfrm>
          <a:prstGeom prst="wedgeEllipseCallout">
            <a:avLst>
              <a:gd name="adj1" fmla="val -50443"/>
              <a:gd name="adj2" fmla="val 468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Was passiert, wenn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leitende Verbindung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geschlossen wird???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67" name="Gekrümmte Verbindung 66"/>
          <p:cNvCxnSpPr>
            <a:stCxn id="69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krümmte Verbindung 67"/>
          <p:cNvCxnSpPr>
            <a:stCxn id="69" idx="1"/>
          </p:cNvCxnSpPr>
          <p:nvPr/>
        </p:nvCxnSpPr>
        <p:spPr bwMode="auto">
          <a:xfrm rot="10800000" flipV="1">
            <a:off x="5743339" y="1996494"/>
            <a:ext cx="349796" cy="37438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35" y="1234494"/>
            <a:ext cx="1428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4556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4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0233374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723E-7 1.59353E-6 C 0.00174 -0.00609 0.00331 -0.01365 0.00693 -0.01806 C 0.00835 -0.03359 0.01087 -0.04997 0.01465 -0.06487 C 0.01591 -0.07747 0.01686 -0.09007 0.01765 -0.10267 C 0.01812 -0.10875 0.01828 -0.11484 0.01859 -0.12093 C 0.01954 -0.14361 0.01497 -0.16271 0.03419 -0.16376 C 0.04695 -0.16439 0.05955 -0.1646 0.07231 -0.16502 C 0.08034 -0.1667 0.09074 -0.16271 0.09673 -0.17027 C 0.12209 -0.16943 0.14572 -0.16775 0.17077 -0.16628 C 0.17533 -0.16082 0.17722 -0.15284 0.18148 -0.14676 C 0.18321 -0.13857 0.18857 -0.13269 0.19124 -0.12471 C 0.19313 -0.11883 0.19345 -0.11316 0.19613 -0.10791 C 0.19833 -0.09868 0.19959 -0.0886 0.20101 -0.07915 C 0.20243 -0.0548 0.20337 -0.03107 0.20196 -0.00651 C 0.20133 0.0042 0.19849 0.01134 0.19124 0.01575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Durch Reibung haben wir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Ladungen trennen können!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896144" y="2540321"/>
            <a:ext cx="3528392" cy="1861778"/>
          </a:xfrm>
          <a:prstGeom prst="wedgeEllipseCallout">
            <a:avLst>
              <a:gd name="adj1" fmla="val -38739"/>
              <a:gd name="adj2" fmla="val 6589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Nun haben wir zwei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geladenen Körper, die wir zum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bringen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möchten!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1049518" y="2800947"/>
            <a:ext cx="3528392" cy="1861778"/>
          </a:xfrm>
          <a:prstGeom prst="wedgeEllipseCallout">
            <a:avLst>
              <a:gd name="adj1" fmla="val -43198"/>
              <a:gd name="adj2" fmla="val 5480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Also lassen wir noch einmal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unser Ladungspendel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schwingen!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Was passiert … ???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5333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4" grpId="0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318664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8 0.00084 C -0.00394 -0.01764 -0.00157 -0.04409 -0.00236 -0.06425 C -0.00205 -0.07643 -0.00362 -0.11695 0.00048 -0.13311 C 0.00111 -0.14214 0.00126 -0.1518 0.00347 -0.16041 C 0.00489 -0.17636 0.00788 -0.19148 0.01024 -0.20723 C 0.01166 -0.21604 0.01008 -0.22549 0.01623 -0.23074 C 0.0575 -0.2278 0.09877 -0.22801 0.14005 -0.22549 C 0.14335 -0.22402 0.14635 -0.2215 0.14981 -0.22024 C 0.15249 -0.21919 0.15769 -0.21772 0.15769 -0.21772 C 0.161 -0.21562 0.16399 -0.21394 0.16746 -0.21247 C 0.17124 -0.20471 0.17124 -0.19526 0.17234 -0.18644 C 0.17407 -0.17279 0.17817 -0.14529 0.184 -0.13458 C 0.18542 -0.12052 0.1892 -0.11611 0.19376 -0.10456 C 0.19581 -0.09322 0.1977 -0.08251 0.20148 -0.07202 C 0.20274 -0.06446 0.20432 -0.05669 0.20841 -0.05123 C 0.20952 -0.04535 0.20983 -0.03989 0.2133 -0.0357 C 0.21361 -0.03402 0.21393 -0.03213 0.21424 -0.03045 C 0.21456 -0.02919 0.21519 -0.02667 0.21519 -0.02667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0645739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8336E-7 1.44867E-6 C -0.00535 -0.00777 -0.00535 -0.01323 -0.00772 -0.02351 C -0.00882 -0.02855 -0.00945 -0.03821 -0.01165 -0.04178 C -0.01449 -0.0464 -0.01685 -0.05123 -0.01953 -0.05606 C -0.02158 -0.06676 -0.02709 -0.07558 -0.03024 -0.08587 C -0.03103 -0.08839 -0.03166 -0.09091 -0.03213 -0.09364 C -0.03276 -0.09763 -0.03418 -0.10539 -0.03418 -0.10539 C -0.0345 -0.13269 -0.03985 -0.18497 -0.03213 -0.21583 C -0.03119 -0.2278 -0.03056 -0.23682 -0.02631 -0.24711 C -0.02567 -0.24858 -0.02441 -0.25425 -0.02237 -0.25488 C -0.01544 -0.25719 -0.00646 -0.25845 0.00095 -0.26013 C 0.00678 -0.25929 0.01276 -0.2595 0.01859 -0.25761 C 0.01969 -0.25719 0.02032 -0.25509 0.02143 -0.25488 C 0.0334 -0.25362 0.04553 -0.25404 0.05766 -0.25362 C 0.07184 -0.25005 0.08633 -0.25299 0.10051 -0.24984 C 0.11153 -0.24459 0.10429 -0.24732 0.12303 -0.24585 C 0.12461 -0.24543 0.12634 -0.24543 0.12792 -0.24459 C 0.13044 -0.24312 0.12965 -0.2406 0.13075 -0.23808 C 0.13217 -0.23493 0.13469 -0.23158 0.13658 -0.22885 C 0.13784 -0.22465 0.14146 -0.2173 0.14146 -0.2173 C 0.14272 -0.21016 0.14383 -0.20302 0.14635 -0.19651 C 0.14808 -0.18413 0.15296 -0.173 0.15422 -0.15998 C 0.15501 -0.15116 0.15533 -0.14277 0.15911 -0.13521 C 0.16131 -0.12639 0.16147 -0.11694 0.16305 -0.10791 C 0.16336 -0.0991 0.16635 -0.06739 0.16399 -0.05732 C 0.1632 -0.05375 0.16005 -0.05207 0.15816 -0.04955 C 0.15753 -0.04871 0.15611 -0.04682 0.15611 -0.04682 C 0.1547 -0.04094 0.15186 -0.03653 0.14934 -0.03128 C 0.1484 -0.02645 0.14635 -0.01805 0.14351 -0.01428 C 0.14036 -0.01008 0.13312 -0.00903 0.12886 -0.00798 C 0.12634 -0.00462 0.12729 -0.0063 0.12587 -0.00273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0939300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7076E-6 -5.79467E-7 C 0.00174 -0.00315 0.00253 -0.00399 0.003 -0.00776 C 0.00379 -0.01301 0.00489 -0.02351 0.00489 -0.02351 C 0.00568 -0.05143 0.00489 -0.04829 0.00788 -0.06508 C 0.00851 -0.07474 0.00867 -0.08125 0.01072 -0.08986 C 0.01167 -0.09384 0.01371 -0.1014 0.01371 -0.1014 C 0.01545 -0.11883 0.01797 -0.13604 0.01954 -0.15347 C 0.01986 -0.18811 0.01986 -0.22296 0.02049 -0.25761 C 0.02064 -0.26433 0.02269 -0.27629 0.02742 -0.27839 C 0.03781 -0.27818 0.14352 -0.28322 0.17754 -0.2744 C 0.17975 -0.27167 0.18227 -0.26936 0.18448 -0.26663 C 0.18605 -0.26013 0.18763 -0.25362 0.18936 -0.24711 C 0.1903 -0.23808 0.1903 -0.22884 0.19424 -0.22108 C 0.19787 -0.20344 0.2018 -0.18643 0.2059 -0.16901 C 0.20842 -0.13017 0.20795 -0.10203 0.20889 -0.05731 C 0.20905 -0.04724 0.20937 -0.03296 0.21661 -0.0272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8442988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5 0.00084 C -0.00204 -0.00504 -0.0033 -0.01238 -0.00677 -0.01742 C -0.00976 -0.0296 -0.00393 -0.00693 -0.01165 -0.03044 C -0.01433 -0.03863 -0.01339 -0.04871 -0.01858 -0.055 C -0.0252 -0.08272 -0.01858 -0.11484 -0.02347 -0.14339 C -0.02426 -0.1625 -0.02536 -0.18161 -0.0263 -0.20071 C -0.02599 -0.21667 -0.02567 -0.23283 -0.02536 -0.24879 C -0.02504 -0.26013 -0.02662 -0.3059 -0.0137 -0.31262 C -0.01039 -0.3187 -0.00772 -0.32059 -0.00189 -0.32164 C 0.00457 -0.32269 0.01765 -0.32416 0.01765 -0.32416 C 0.02143 -0.32605 0.0293 -0.32941 0.0293 -0.32941 C 0.05687 -0.32857 0.08208 -0.32605 0.10933 -0.32416 C 0.11264 -0.32332 0.11626 -0.32416 0.1191 -0.32164 C 0.12004 -0.3208 0.12083 -0.31975 0.12193 -0.31912 C 0.12382 -0.31807 0.12776 -0.31639 0.12776 -0.31639 C 0.12981 -0.31388 0.1317 -0.31115 0.13375 -0.30863 C 0.13642 -0.2975 0.13186 -0.31534 0.13863 -0.29687 C 0.14131 -0.28952 0.14273 -0.2849 0.14446 -0.27734 C 0.14572 -0.26538 0.14966 -0.25509 0.15123 -0.24354 C 0.15344 -0.22696 0.15564 -0.21058 0.15801 -0.1942 C 0.15911 -0.17867 0.15911 -0.16292 0.161 -0.14738 C 0.16163 -0.1056 0.16352 -0.06424 0.16194 -0.02246 C 0.16163 -0.01553 0.15801 -0.00882 0.15801 -0.00168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8326434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924E-6 -5.31178E-7 C -0.00221 -0.08965 -0.0011 -0.05101 -0.00299 -0.11568 C -0.00236 -0.13625 -0.00252 -0.15473 0.00094 -0.17426 C 0.00157 -0.24984 -0.00473 -0.25215 0.00488 -0.29519 C 0.00614 -0.3145 0.00488 -0.31828 0.00882 -0.33151 C 0.00882 -0.33193 0.0104 -0.35229 0.01071 -0.35355 C 0.01292 -0.36363 0.02914 -0.36342 0.03418 -0.36531 C 0.03513 -0.36573 0.03607 -0.36657 0.03702 -0.36657 C 0.05324 -0.36741 0.06963 -0.36762 0.08585 -0.36804 C 0.11279 -0.36594 0.13311 -0.36258 0.16005 -0.36153 C 0.16226 -0.36048 0.16462 -0.36006 0.16682 -0.3588 C 0.17108 -0.35649 0.16887 -0.35607 0.17265 -0.35229 C 0.17517 -0.34978 0.17801 -0.3481 0.18053 -0.34579 C 0.18179 -0.34075 0.18447 -0.3376 0.18636 -0.33277 C 0.18667 -0.33109 0.18699 -0.32941 0.1873 -0.32773 C 0.18793 -0.325 0.18919 -0.31975 0.18919 -0.31975 C 0.18982 -0.30695 0.18935 -0.29939 0.19124 -0.28868 C 0.19313 -0.2786 0.19628 -0.26915 0.19707 -0.25866 C 0.19801 -0.24627 0.19675 -0.23241 0.20006 -0.22107 C 0.1999 -0.21562 0.19864 -0.16754 0.19801 -0.15725 C 0.19754 -0.14759 0.19455 -0.13919 0.19313 -0.12996 C 0.19156 -0.12072 0.1914 -0.10812 0.1873 -0.10014 C 0.18557 -0.09258 0.18573 -0.08524 0.18336 -0.07789 C 0.18242 -0.07075 0.18163 -0.06697 0.17848 -0.06109 C 0.17706 -0.04619 0.17565 -0.03233 0.17265 -0.01805 C 0.17155 -0.01301 0.17155 -0.01007 0.16871 -0.0065 C 0.16777 -0.00273 0.16588 0.00147 0.16588 0.0052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5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Solange sich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ausgleichen fließt ein Strom.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leuchtet…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3236919"/>
      </p:ext>
    </p:extLst>
  </p:cSld>
  <p:clrMapOvr>
    <a:masterClrMapping/>
  </p:clrMapOvr>
  <p:transition spd="med" advClick="0" advTm="102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868E-6 2.41444E-7 C -0.00284 -0.00966 -0.00677 -0.017 -0.00867 -0.02729 C -0.01355 -0.05374 -0.01418 -0.07999 -0.01749 -0.10665 C -0.01796 -0.11064 -0.01953 -0.11442 -0.02048 -0.11841 C -0.02426 -0.13563 -0.02725 -0.15305 -0.03025 -0.17048 C -0.03214 -0.18119 -0.03182 -0.1921 -0.03418 -0.20281 C -0.03482 -0.21436 -0.03434 -0.21541 -0.03608 -0.2236 C -0.03671 -0.22633 -0.03797 -0.23157 -0.03797 -0.23157 C -0.03749 -0.25005 -0.03844 -0.28091 -0.03308 -0.30044 C -0.03135 -0.34852 -0.03371 -0.34054 -0.0282 -0.36678 C -0.02741 -0.37455 -0.02662 -0.3798 -0.02332 -0.38631 C -0.02269 -0.39324 -0.02237 -0.40017 -0.02143 -0.40709 C -0.02111 -0.40919 -0.02206 -0.41297 -0.02048 -0.4136 C -0.01481 -0.41591 -0.00867 -0.41444 -0.00284 -0.41486 C 0.01103 -0.42095 0.00094 -0.41738 0.02835 -0.41612 C 0.06018 -0.41822 0.09767 -0.42788 0.12681 -0.41486 C 0.13028 -0.41024 0.1339 -0.40667 0.13863 -0.40436 C 0.14052 -0.40038 0.14146 -0.3966 0.14351 -0.39282 C 0.14493 -0.38526 0.14508 -0.37623 0.14934 -0.37056 C 0.15265 -0.3481 0.15501 -0.32521 0.1591 -0.30296 C 0.16131 -0.26496 0.15564 -0.22234 0.16304 -0.18727 C 0.16336 -0.1392 0.15076 -0.08608 0.16682 -0.04304 C 0.16714 -0.03821 0.16714 -0.03338 0.16793 -0.02855 C 0.16824 -0.02666 0.16934 -0.0254 0.16982 -0.02351 C 0.17108 -0.01784 0.17171 -0.01112 0.17171 -0.00525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8399" y="1937167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Sind die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neutralisiert, kann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 kein Strom mehr fließen.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Lampe geht aus…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7" name="Gekrümmte Verbindung 6"/>
          <p:cNvCxnSpPr>
            <a:stCxn id="79875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krümmte Verbindung 8"/>
          <p:cNvCxnSpPr>
            <a:stCxn id="79875" idx="1"/>
            <a:endCxn id="2" idx="5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49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440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Wenn wir ständig für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Nachschub an Ladungen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sorgen, kann dauerhaft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Strom fließen!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213077" y="4427909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66" name="Picture 7" descr="C:\Users\tiburskije\Desktop\FlippedClassroom Physik\Elektrizitaetslehre\Reibungselektrititaet\aniband_ladungenmittel_ve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3759570"/>
            <a:ext cx="11255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Gekrümmte Verbindung 66"/>
          <p:cNvCxnSpPr>
            <a:stCxn id="69" idx="3"/>
          </p:cNvCxnSpPr>
          <p:nvPr/>
        </p:nvCxnSpPr>
        <p:spPr bwMode="auto">
          <a:xfrm>
            <a:off x="7521885" y="1996494"/>
            <a:ext cx="412442" cy="1135271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krümmte Verbindung 67"/>
          <p:cNvCxnSpPr>
            <a:stCxn id="69" idx="1"/>
          </p:cNvCxnSpPr>
          <p:nvPr/>
        </p:nvCxnSpPr>
        <p:spPr bwMode="auto">
          <a:xfrm rot="10800000" flipV="1">
            <a:off x="6012421" y="1996493"/>
            <a:ext cx="80714" cy="99811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35" y="1234494"/>
            <a:ext cx="1428749" cy="152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krümmte Verbindung 6"/>
          <p:cNvCxnSpPr>
            <a:stCxn id="66" idx="0"/>
            <a:endCxn id="2" idx="0"/>
          </p:cNvCxnSpPr>
          <p:nvPr/>
        </p:nvCxnSpPr>
        <p:spPr bwMode="auto">
          <a:xfrm rot="16200000" flipH="1">
            <a:off x="4569880" y="2848554"/>
            <a:ext cx="77537" cy="1899568"/>
          </a:xfrm>
          <a:prstGeom prst="curvedConnector4">
            <a:avLst>
              <a:gd name="adj1" fmla="val -294827"/>
              <a:gd name="adj2" fmla="val 6982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krümmte Verbindung 10"/>
          <p:cNvCxnSpPr>
            <a:endCxn id="18" idx="2"/>
          </p:cNvCxnSpPr>
          <p:nvPr/>
        </p:nvCxnSpPr>
        <p:spPr bwMode="auto">
          <a:xfrm flipV="1">
            <a:off x="3312120" y="5303393"/>
            <a:ext cx="4486437" cy="583428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8" name="Gruppieren 87"/>
          <p:cNvGrpSpPr/>
          <p:nvPr/>
        </p:nvGrpSpPr>
        <p:grpSpPr>
          <a:xfrm>
            <a:off x="3569171" y="3610660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8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" name="Minus 8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5916376" y="32841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9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3" name="Minus 9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7857333" y="29946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Minus 9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3222426" y="572063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Minus 9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0764714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8702E-6 -4.82889E-8 C 0.00851 -0.00777 0.01528 -0.00693 0.02647 -0.00777 C 0.03923 -0.01449 0.04899 -0.01239 0.06443 -0.01302 C 0.115 -0.01155 0.09531 -0.01386 0.12209 -0.00525 C 0.12933 0.00105 0.13737 0.00231 0.1454 0.00525 C 0.15044 0.00714 0.15328 0.01092 0.15816 0.01301 C 0.16163 0.01469 0.17187 0.01532 0.17376 0.01553 C 0.17959 0.01469 0.18542 0.01448 0.19124 0.01301 C 0.19518 0.01196 0.19723 0.00693 0.20101 0.00525 C 0.20794 -0.00168 0.2155 -0.0084 0.22149 -0.01701 C 0.22338 -0.02436 0.22511 -0.03129 0.22842 -0.03779 C 0.23393 -0.06425 0.23267 -0.08986 0.23425 -0.11716 C 0.23472 -0.13458 0.23189 -0.16586 0.24102 -0.18203 C 0.24386 -0.19274 0.24323 -0.21751 0.25473 -0.21856 C 0.26387 -0.2194 0.27284 -0.2194 0.28198 -0.21982 C 0.30656 -0.23011 0.34232 -0.22276 0.36784 -0.2173 C 0.37099 -0.2131 0.37461 -0.21373 0.37855 -0.21205 C 0.38186 -0.20911 0.38548 -0.20638 0.38831 -0.20282 C 0.39099 -0.19946 0.39619 -0.19253 0.39619 -0.19253 C 0.39761 -0.18665 0.40076 -0.17867 0.40391 -0.17426 C 0.40596 -0.16712 0.40927 -0.16104 0.41084 -0.15348 C 0.41242 -0.1455 0.41273 -0.13752 0.41572 -0.13017 C 0.41919 -0.07684 0.41903 -0.10162 0.41761 -0.05606 C 0.41887 0.00546 0.41809 0.02204 0.42455 0.0676 C 0.42644 0.09888 0.42707 0.13185 0.42155 0.1625 C 0.42029 0.17888 0.41966 0.19567 0.41084 0.20806 C 0.40911 0.21499 0.40611 0.21541 0.40107 0.21709 C 0.39903 0.2257 0.39462 0.22507 0.38831 0.22612 C 0.38375 0.22842 0.38186 0.23031 0.37666 0.23136 C 0.37099 0.23535 0.36531 0.23661 0.35917 0.23787 C 0.35287 0.24354 0.34137 0.24417 0.33381 0.24564 C 0.32341 0.24963 0.31538 0.25215 0.30451 0.25362 C 0.29254 0.2574 0.27883 0.25635 0.26639 0.2574 C 0.25945 0.26349 0.25 0.26055 0.24197 0.26391 C 0.23409 0.27084 0.21881 0.27084 0.20983 0.27168 C 0.1862 0.27608 0.16226 0.27251 0.13863 0.27692 C 0.11468 0.287 0.08916 0.28721 0.06443 0.2912 C 0.05404 0.29582 0.03655 0.2954 0.02537 0.29645 C 0.01056 0.30296 -3.78702E-6 0.29687 -0.0126 0.2912 C -0.01654 0.28637 -0.02567 0.28616 -0.03119 0.28469 C -0.03497 0.28238 -0.03843 0.28133 -0.0419 0.27818 C -0.04426 0.26895 -0.04474 0.25929 -0.04867 0.25089 C -0.05025 0.24354 -0.05088 0.23598 -0.05261 0.22884 C -0.05198 0.1984 -0.05907 0.18182 -0.03796 0.17804 C -0.0304 0.17468 -0.02394 0.17405 -0.01748 0.16775 C -0.01323 0.15599 -0.01008 0.15095 -0.00772 0.13773 C -0.00835 0.10581 -0.00362 0.09532 -0.01654 0.07663 C -0.0178 0.0718 -0.02032 0.06403 -0.02237 0.05983 C -0.02725 0.03254 -0.02347 0.01742 -0.00772 0.00525 C -0.00488 0.00315 -0.00331 -4.82889E-8 -3.78702E-6 -4.82889E-8 Z " pathEditMode="relative" ptsTypes="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98614E-7 2.89733E-7 C -0.00063 -0.03213 -0.00174 -0.05039 -0.003 -0.07936 C -0.00237 -0.09448 -0.00284 -0.11233 -5.98614E-7 -0.12744 C 0.00094 -0.13248 0.0022 -0.13731 0.00393 -0.14193 C 0.00504 -0.14466 0.00772 -0.1497 0.00772 -0.1497 C 0.00835 -0.1539 0.00835 -0.15999 0.01165 -0.16272 C 0.01591 -0.16628 0.03906 -0.16754 0.0419 -0.16775 C 0.05529 -0.17972 0.04915 -0.17573 0.07215 -0.17699 C 0.07545 -0.17825 0.0786 -0.17951 0.08191 -0.18077 C 0.0868 -0.18266 0.09656 -0.18602 0.09656 -0.18602 C 0.10349 -0.19316 0.10129 -0.19274 0.11515 -0.18854 C 0.11736 -0.18791 0.11877 -0.18434 0.12098 -0.1835 C 0.12444 -0.18014 0.12775 -0.17993 0.13169 -0.17825 C 0.13516 -0.17363 0.13941 -0.1709 0.14429 -0.16922 C 0.14524 -0.16796 0.1465 -0.1667 0.14729 -0.16523 C 0.14792 -0.16398 0.1476 -0.1623 0.14823 -0.16125 C 0.15028 -0.15831 0.15296 -0.15621 0.15516 -0.15348 C 0.15658 -0.1518 0.15784 -0.15012 0.15894 -0.14823 C 0.16099 -0.14487 0.16493 -0.13794 0.16493 -0.13794 C 0.16729 -0.12471 0.16383 -0.14025 0.16871 -0.12891 C 0.16934 -0.12744 0.16934 -0.12534 0.16981 -0.12366 C 0.17029 -0.12219 0.17107 -0.12094 0.1717 -0.11968 C 0.17296 -0.11254 0.1769 -0.10456 0.17942 -0.09763 C 0.17974 -0.09532 0.18084 -0.08503 0.18147 -0.08209 C 0.18194 -0.07936 0.18336 -0.07412 0.18336 -0.07412 C 0.18415 -0.06026 0.18635 -0.04976 0.18824 -0.03653 C 0.18935 0.0254 0.1895 0.08755 0.1873 0.14948 C 0.18683 0.16166 0.18588 0.17363 0.18541 0.1858 C 0.18415 0.21646 0.18415 0.24081 0.16777 0.26265 C 0.1643 0.26727 0.16005 0.27335 0.15516 0.27566 C 0.14099 0.28217 0.12255 0.27965 0.10822 0.2807 C 0.09058 0.28301 0.07325 0.28469 0.0556 0.28595 C 0.0419 0.29162 0.02867 0.29876 0.01465 0.30296 C 0.01055 0.30632 0.0063 0.30569 0.00189 0.308 C -0.0082 0.31262 -0.01875 0.31513 -0.0293 0.31723 C -0.0386 0.32122 -0.02852 0.31723 -0.05073 0.31975 C -0.06585 0.32143 -0.08145 0.32521 -0.09657 0.32752 C -0.10712 0.33151 -0.1191 0.33067 -0.12981 0.33151 C -0.13674 0.33466 -0.14493 0.33424 -0.15218 0.33529 C -0.19518 0.33466 -0.21141 0.33466 -0.24496 0.33151 C -0.24953 0.33025 -0.25315 0.3292 -0.25757 0.32752 C -0.26056 0.32206 -0.26434 0.31996 -0.26733 0.3145 C -0.26969 0.29876 -0.26639 0.31408 -0.27033 0.30527 C -0.27411 0.29729 -0.27379 0.28994 -0.27915 0.28343 C -0.28025 0.2786 -0.28088 0.27377 -0.28198 0.26916 C -0.28135 0.24102 -0.28576 0.22989 -0.27316 0.2131 C -0.27048 0.20407 -0.26576 0.19714 -0.26245 0.18853 C -0.25898 0.17951 -0.26276 0.18412 -0.25757 0.1793 C -0.25567 0.17279 -0.25237 0.16754 -0.2478 0.16376 C -0.2415 0.14633 -0.25111 0.1709 -0.24197 0.15473 C -0.23961 0.15053 -0.23913 0.14276 -0.23803 0.13773 C -0.23835 0.12261 -0.23803 0.10728 -0.23913 0.09217 C -0.23929 0.08986 -0.24291 0.08629 -0.24402 0.0844 C -0.24701 0.07957 -0.24843 0.07453 -0.24985 0.06886 C -0.24906 0.05584 -0.25158 0.05039 -0.24291 0.04682 C -0.2415 0.04472 -0.23819 0.03821 -0.23614 0.03758 C -0.22102 0.03254 -0.20243 0.03191 -0.18731 0.03107 C -0.16005 0.02792 -0.1306 0.02078 -0.10445 0.03233 C -0.09342 0.04703 -0.07467 0.04829 -0.0605 0.04934 C -0.05215 0.05374 -0.0438 0.05102 -0.03513 0.04934 C -0.03041 0.04724 -0.03104 0.04556 -0.02537 0.04409 C -0.02143 0.03884 -0.0167 0.03527 -0.01276 0.02981 C -0.01119 0.02414 -0.00851 0.02036 -0.00583 0.01553 C -0.0052 0.01301 -0.00426 0.01049 -0.00394 0.00777 C -0.00363 0.00462 -0.00426 0.00105 -0.003 -0.00147 C -0.00237 -0.00273 -0.00095 -0.00042 -5.98614E-7 2.89733E-7 Z " pathEditMode="relative" ptsTypes="ffffffffffffffffffffffffffffffffffffffffffffffffffffffffffffffffff">
                                      <p:cBhvr>
                                        <p:cTn id="8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35035E-6 -8.35818E-6 C -0.00079 0.00608 -0.00252 0.01196 -0.00299 0.01805 C -0.00661 0.06949 -0.00189 0.03527 -0.00488 0.05584 C -0.00614 0.09846 -0.00976 0.14066 -0.01181 0.18328 C -0.01244 0.20911 -0.01228 0.23262 -0.0167 0.2574 C -0.01748 0.26726 -0.01638 0.27293 -0.02158 0.27944 C -0.02363 0.29666 -0.03119 0.30212 -0.04206 0.30946 C -0.04631 0.3124 -0.05025 0.31723 -0.05466 0.31975 C -0.06049 0.32311 -0.07026 0.32353 -0.07624 0.325 C -0.08128 0.32983 -0.08774 0.32899 -0.09373 0.33025 C -0.10712 0.33319 -0.12019 0.3334 -0.13374 0.33403 C -0.14461 0.33529 -0.15753 0.33823 -0.16887 0.33928 C -0.18194 0.34054 -0.20794 0.34201 -0.20794 0.34201 C -0.22085 0.34767 -0.21172 0.34432 -0.23613 0.34579 C -0.24464 0.34725 -0.25283 0.34893 -0.2615 0.34977 C -0.2741 0.35313 -0.2867 0.35376 -0.29962 0.35502 C -0.33743 0.36321 -0.38185 0.35964 -0.41761 0.36006 C -0.42864 0.35964 -0.43982 0.36069 -0.45085 0.3588 C -0.45668 0.35775 -0.45746 0.35082 -0.45967 0.34579 C -0.46077 0.34306 -0.46345 0.33802 -0.46345 0.33802 C -0.46377 0.33634 -0.46424 0.33445 -0.46455 0.33277 C -0.46503 0.33025 -0.46503 0.32752 -0.4655 0.325 C -0.46597 0.32227 -0.46739 0.31723 -0.46739 0.31723 C -0.4677 0.30589 -0.46833 0.29477 -0.46833 0.28343 C -0.46833 0.27524 -0.46786 0.26684 -0.46739 0.25866 C -0.46613 0.23892 -0.44754 0.24375 -0.43714 0.24312 C -0.4351 0.2385 -0.43163 0.23514 -0.43037 0.2301 C -0.42879 0.2238 -0.42927 0.21708 -0.42832 0.21058 C -0.42801 0.20848 -0.42785 0.20617 -0.42738 0.20407 C -0.4269 0.20134 -0.42549 0.1963 -0.42549 0.1963 C -0.42564 0.19252 -0.42533 0.16544 -0.42832 0.15599 C -0.42848 0.15557 -0.4332 0.14633 -0.43431 0.14423 C -0.43557 0.14171 -0.43809 0.13646 -0.43809 0.13646 C -0.4384 0.12953 -0.43919 0.12261 -0.43919 0.11568 C -0.43919 0.10959 -0.43903 0.10329 -0.43809 0.09741 C -0.43588 0.08335 -0.42423 0.08146 -0.41572 0.07936 C -0.41099 0.07495 -0.40485 0.07306 -0.39918 0.07138 C -0.39051 0.06571 -0.38154 0.06697 -0.37177 0.06634 C -0.36499 0.06487 -0.35806 0.06445 -0.35129 0.06235 C -0.29804 0.06361 -0.30734 0.06382 -0.27331 0.06886 C -0.26575 0.07642 -0.26197 0.07558 -0.25173 0.07663 C -0.2437 0.07621 -0.2355 0.07663 -0.22747 0.07537 C -0.22653 0.07516 -0.22621 0.07348 -0.22542 0.07285 C -0.21566 0.06487 -0.21345 0.06193 -0.20589 0.05185 C -0.204 0.03695 -0.20195 0.0191 -0.19518 0.0065 C -0.1936 -0.0042 -0.19266 -0.01449 -0.19029 -0.02478 C -0.18982 -0.05375 -0.19061 -0.08462 -0.18541 -0.11317 C -0.1851 -0.12052 -0.18494 -0.12787 -0.18447 -0.13521 C -0.18431 -0.13689 -0.18273 -0.14802 -0.18053 -0.14823 C -0.16603 -0.14991 -0.15138 -0.14928 -0.13673 -0.1497 C -0.09341 -0.14697 -0.12602 -0.14781 -0.10743 -0.14445 C -0.08995 -0.1413 -0.0723 -0.14151 -0.05466 -0.14046 C -0.04915 -0.13962 -0.04442 -0.13815 -0.03906 -0.13668 C -0.03607 -0.13584 -0.03024 -0.13395 -0.03024 -0.13395 C -0.02694 -0.13102 -0.02725 -0.12829 -0.02441 -0.12493 C -0.02237 -0.1159 -0.02489 -0.12598 -0.02158 -0.11716 C -0.01843 -0.10897 -0.01874 -0.10162 -0.0137 -0.0949 C -0.01213 -0.08441 -0.01071 -0.07412 -0.00882 -0.06383 C -0.00787 -0.04661 -0.00693 -0.02583 -0.00299 -0.00924 C -0.00268 -0.00798 -0.00142 -0.00756 -0.0011 -0.00651 C -0.00047 -0.00441 -0.00031 -0.0021 2.35035E-6 -8.35818E-6 Z " pathEditMode="relative" ptsTypes="fffffffffffffffffffffffffffffffffffffffffffffffffffffffffffff">
                                      <p:cBhvr>
                                        <p:cTn id="10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98614E-7 -3.26265E-6 C -0.00252 -0.00315 -0.00536 -0.00441 -0.00788 -0.00776 C -0.01024 -0.01427 -0.01166 -0.02141 -0.01465 -0.0275 C -0.0156 -0.03254 -0.01639 -0.0359 -0.01859 -0.04031 C -0.01938 -0.04451 -0.01969 -0.04913 -0.02048 -0.05332 C -0.02095 -0.05626 -0.02253 -0.06109 -0.02253 -0.06109 C -0.02158 -0.07411 -0.0219 -0.07663 -0.0156 -0.0844 C -0.01528 -0.08566 -0.01544 -0.08755 -0.01465 -0.08839 C -0.00993 -0.0928 0.00205 -0.09406 0.00677 -0.09489 C 0.00866 -0.09531 0.01071 -0.09573 0.0126 -0.09615 C 0.01764 -0.10035 0.01638 -0.10371 0.01748 -0.11169 C 0.01906 -0.12282 0.02252 -0.13332 0.02442 -0.14423 C 0.02331 -0.18517 0.03276 -0.1858 0.01465 -0.18979 C 0.01496 -0.20449 0.01465 -0.21919 0.01559 -0.23388 C 0.01575 -0.23766 0.01922 -0.23976 0.02048 -0.24312 C 0.02442 -0.25362 0.02709 -0.26433 0.03213 -0.27419 C 0.03324 -0.2786 0.04064 -0.28322 0.04489 -0.28343 C 0.07026 -0.28427 0.09562 -0.28427 0.12098 -0.28469 C 0.13469 -0.28637 0.14745 -0.28784 0.16099 -0.28469 C 0.17549 -0.27272 0.20983 -0.28007 0.22542 -0.2807 C 0.23661 -0.28658 0.24716 -0.29519 0.2585 -0.30023 C 0.2637 -0.30716 0.26433 -0.31681 0.26922 -0.32374 C 0.27331 -0.34012 0.2667 -0.31555 0.27221 -0.33025 C 0.27615 -0.34096 0.27694 -0.35503 0.27804 -0.36657 C 0.27678 -0.39597 0.27568 -0.42578 0.27221 -0.45496 C 0.27363 -0.47302 0.27268 -0.48582 0.28481 -0.49527 C 0.28591 -0.49611 0.28654 -0.49779 0.28781 -0.498 C 0.29395 -0.49905 0.30025 -0.49884 0.30639 -0.49926 C 0.32703 -0.50367 0.34877 -0.50178 0.36972 -0.50325 C 0.38043 -0.50136 0.3913 -0.49968 0.40201 -0.498 C 0.41745 -0.4875 0.39855 -0.49926 0.41367 -0.49275 C 0.41572 -0.49191 0.41745 -0.48981 0.4195 -0.48876 C 0.42659 -0.47617 0.42391 -0.48226 0.42832 -0.47071 C 0.43068 -0.4579 0.42722 -0.47365 0.43226 -0.46021 C 0.43289 -0.45853 0.43242 -0.45643 0.43321 -0.45496 C 0.43431 -0.45265 0.43683 -0.45223 0.43809 -0.44992 C 0.44502 -0.43691 0.43982 -0.44216 0.44581 -0.43691 C 0.44691 -0.43103 0.44896 -0.42662 0.45069 -0.42116 C 0.45368 -0.41213 0.45479 -0.40226 0.45652 -0.39261 C 0.45857 -0.36027 0.45936 -0.32311 0.45368 -0.2912 C 0.45274 -0.26601 0.44707 -0.23409 0.45557 -0.21058 C 0.45683 -0.19189 0.46172 -0.15263 0.45557 -0.13773 C 0.45431 -0.13479 0.45195 -0.1329 0.45069 -0.12996 C 0.44801 -0.12408 0.44628 -0.11946 0.44187 -0.11568 C 0.44061 -0.10644 0.4384 -0.09762 0.43714 -0.08839 C 0.43651 -0.07789 0.43825 -0.055 0.42832 -0.0506 C 0.42249 -0.04346 0.41052 -0.04451 0.4039 -0.04409 C 0.37145 -0.04199 0.36925 -0.04199 0.34152 -0.04031 C 0.33176 -0.038 0.32152 -0.03716 0.31222 -0.03233 C 0.30797 -0.02708 0.29741 -0.02687 0.29174 -0.02582 C 0.28544 -0.0233 0.27977 -0.02099 0.27315 -0.01952 C 0.25913 -0.01301 0.26134 -0.01532 0.23992 -0.01427 C 0.21613 -0.00818 0.19029 -0.01196 0.16588 -0.01028 C 0.15926 -0.00902 0.15406 -0.00735 0.14729 -0.00651 C 0.13012 -0.00126 0.11216 -0.00147 0.09467 -3.26265E-6 C 0.08443 0.00714 0.07278 0.0063 0.06143 0.00798 C 0.05482 0.01218 0.04631 0.01449 0.03907 0.01575 C 0.02851 0.01428 0.01953 0.00945 0.00882 0.00798 C 0.00488 0.00651 0.00299 0.00399 -0.00095 0.00273 C -0.00363 -0.00084 -0.00394 -3.26265E-6 -5.98614E-7 -3.26265E-6 Z " pathEditMode="relative" ptsTypes="ffffffffffffffffffffffffffffffffffffffffffffffffffffffffffff">
                                      <p:cBhvr>
                                        <p:cTn id="1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www.sn.schule.de/~ms16l/virtuelle_schule/Paul/pauls_webseite/paul_zeigt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779838"/>
            <a:ext cx="1895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sn.schule.de/~ms16l/virtuelle_schule/3de/Kapitel_02_Leiter/aluminium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547813"/>
            <a:ext cx="3911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Metallbindung - Metallionen und frei beweglichen Ladungsträger (Elektronen) verfügbar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284663"/>
            <a:ext cx="3917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922963" y="1403350"/>
            <a:ext cx="3732212" cy="2052638"/>
          </a:xfrm>
          <a:prstGeom prst="wedgeEllipseCallout">
            <a:avLst>
              <a:gd name="adj1" fmla="val -61162"/>
              <a:gd name="adj2" fmla="val 8585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Im Atom eines Leiters gibt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es Außenelektronen,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in der Metallbindung nicht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benötigt werden.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03238" y="-14288"/>
            <a:ext cx="9070975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mtClean="0"/>
              <a:t>Elektrizitätslehre</a:t>
            </a:r>
            <a:endParaRPr lang="de-DE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smtClean="0"/>
              <a:t>Was ist elektrischer Strom?</a:t>
            </a:r>
            <a:endParaRPr lang="de-DE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www.sn.schule.de/~ms16l/virtuelle_schule/3de/Kapitel_02_Leiter/aluminiumato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547813"/>
            <a:ext cx="3911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Metallbindung - Metallionen und frei beweglichen Ladungsträger (Elektronen) verfügbar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284663"/>
            <a:ext cx="3917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922963" y="1403350"/>
            <a:ext cx="3732212" cy="2052638"/>
          </a:xfrm>
          <a:prstGeom prst="wedgeEllipseCallout">
            <a:avLst>
              <a:gd name="adj1" fmla="val -61162"/>
              <a:gd name="adj2" fmla="val 8585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Diese sind dann ungebunden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und stehen deshalb für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elektrische Leitung zur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Verfügung.</a:t>
            </a:r>
          </a:p>
        </p:txBody>
      </p:sp>
      <p:pic>
        <p:nvPicPr>
          <p:cNvPr id="4103" name="Picture 8" descr="http://www.sn.schule.de/~ms16l/virtuelle_schule/Paul/pauls_webseite/paul_zeigt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230688"/>
            <a:ext cx="14763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smtClean="0"/>
              <a:t>Was ist elektrischer Strom?</a:t>
            </a:r>
            <a:endParaRPr lang="de-DE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683839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499351" y="3848199"/>
            <a:ext cx="187324" cy="177801"/>
            <a:chOff x="7418388" y="4160836"/>
            <a:chExt cx="187324" cy="177801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Plus 21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531480" y="3993163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16103967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Blick ins Innere eines Aluminiumdrahtes durch ein Super-Mikroskop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08175"/>
            <a:ext cx="43195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.sn.schule.de/~ms16l/virtuelle_schule/Paul/pauls_webseite/paul_zeigt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886325"/>
            <a:ext cx="8826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Ein Aluminiumdraht mit elektrischer Spannung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908175"/>
            <a:ext cx="43195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455988" y="4730750"/>
            <a:ext cx="3276600" cy="2160588"/>
          </a:xfrm>
          <a:prstGeom prst="wedgeEllipseCallout">
            <a:avLst>
              <a:gd name="adj1" fmla="val -90444"/>
              <a:gd name="adj2" fmla="val -2839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In einem Leiter haben wir also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neben Metallionen auch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frei bewegliche Elektronen.</a:t>
            </a:r>
          </a:p>
        </p:txBody>
      </p:sp>
      <p:sp>
        <p:nvSpPr>
          <p:cNvPr id="5128" name="Textfeld 1"/>
          <p:cNvSpPr txBox="1">
            <a:spLocks noChangeArrowheads="1"/>
          </p:cNvSpPr>
          <p:nvPr/>
        </p:nvSpPr>
        <p:spPr bwMode="auto">
          <a:xfrm>
            <a:off x="503238" y="1403350"/>
            <a:ext cx="35115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Keine Spannung – kein Strom!</a:t>
            </a:r>
          </a:p>
        </p:txBody>
      </p:sp>
      <p:sp>
        <p:nvSpPr>
          <p:cNvPr id="5129" name="Textfeld 11"/>
          <p:cNvSpPr txBox="1">
            <a:spLocks noChangeArrowheads="1"/>
          </p:cNvSpPr>
          <p:nvPr/>
        </p:nvSpPr>
        <p:spPr bwMode="auto">
          <a:xfrm>
            <a:off x="5373688" y="1406525"/>
            <a:ext cx="39147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Erst durch Spannung fließt Strom!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smtClean="0"/>
              <a:t>Was ist elektrischer Strom?</a:t>
            </a:r>
            <a:endParaRPr lang="de-DE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Blick ins Innere eines Aluminiumdrahtes durch ein Super-Mikroskop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08175"/>
            <a:ext cx="43195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.sn.schule.de/~ms16l/virtuelle_schule/Paul/pauls_webseite/paul_zeigt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829175"/>
            <a:ext cx="9366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Ein Aluminiumdraht mit elektrischer Spannung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908175"/>
            <a:ext cx="43195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016125" y="4749800"/>
            <a:ext cx="4068763" cy="2160588"/>
          </a:xfrm>
          <a:prstGeom prst="wedgeEllipseCallout">
            <a:avLst>
              <a:gd name="adj1" fmla="val 75574"/>
              <a:gd name="adj2" fmla="val -2399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Beim Anlegen einer Spannung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können sich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frei bewegliche Elektronen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in Richtung +-Pol bewegen.</a:t>
            </a:r>
          </a:p>
        </p:txBody>
      </p:sp>
      <p:sp>
        <p:nvSpPr>
          <p:cNvPr id="6152" name="Textfeld 1"/>
          <p:cNvSpPr txBox="1">
            <a:spLocks noChangeArrowheads="1"/>
          </p:cNvSpPr>
          <p:nvPr/>
        </p:nvSpPr>
        <p:spPr bwMode="auto">
          <a:xfrm>
            <a:off x="503238" y="1403350"/>
            <a:ext cx="35115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/>
              <a:t>Keine Spannung – kein Strom!</a:t>
            </a:r>
          </a:p>
        </p:txBody>
      </p:sp>
      <p:sp>
        <p:nvSpPr>
          <p:cNvPr id="6153" name="Textfeld 11"/>
          <p:cNvSpPr txBox="1">
            <a:spLocks noChangeArrowheads="1"/>
          </p:cNvSpPr>
          <p:nvPr/>
        </p:nvSpPr>
        <p:spPr bwMode="auto">
          <a:xfrm>
            <a:off x="5373688" y="1406525"/>
            <a:ext cx="39147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Erst durch Spannung fließt Strom!</a:t>
            </a:r>
          </a:p>
        </p:txBody>
      </p:sp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smtClean="0"/>
              <a:t>Was ist elektrischer Strom?</a:t>
            </a:r>
            <a:endParaRPr lang="de-DE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n.schule.de/~ms16l/virtuelle_schule/3de/Kapitel_03_Strom/einfacher_SK_m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85938"/>
            <a:ext cx="50006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.sn.schule.de/~ms16l/virtuelle_schule/Paul/pauls_webseite/paul_zeigt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829175"/>
            <a:ext cx="9366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016125" y="4749800"/>
            <a:ext cx="4068763" cy="2160588"/>
          </a:xfrm>
          <a:prstGeom prst="wedgeEllipseCallout">
            <a:avLst>
              <a:gd name="adj1" fmla="val 75574"/>
              <a:gd name="adj2" fmla="val -2399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In einem elektrischen Stromkreis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bewegen sich die frei bewegliche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Elektronen in Richtung +-Pol.</a:t>
            </a:r>
          </a:p>
        </p:txBody>
      </p:sp>
      <p:sp>
        <p:nvSpPr>
          <p:cNvPr id="7175" name="Textfeld 11"/>
          <p:cNvSpPr txBox="1">
            <a:spLocks noChangeArrowheads="1"/>
          </p:cNvSpPr>
          <p:nvPr/>
        </p:nvSpPr>
        <p:spPr bwMode="auto">
          <a:xfrm>
            <a:off x="738188" y="1474788"/>
            <a:ext cx="4264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Modell eines elektrischen Stromkreises</a:t>
            </a:r>
          </a:p>
        </p:txBody>
      </p:sp>
      <p:pic>
        <p:nvPicPr>
          <p:cNvPr id="7176" name="Picture 4" descr="Schaltp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63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feld 12"/>
          <p:cNvSpPr txBox="1">
            <a:spLocks noChangeArrowheads="1"/>
          </p:cNvSpPr>
          <p:nvPr/>
        </p:nvSpPr>
        <p:spPr bwMode="auto">
          <a:xfrm>
            <a:off x="5688013" y="2289175"/>
            <a:ext cx="4537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elektrischer Schaltplan des Stromkreises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smtClean="0"/>
              <a:t>Was ist elektrischer Strom?</a:t>
            </a:r>
            <a:endParaRPr lang="de-DE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733425"/>
            <a:ext cx="90709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smtClean="0"/>
              <a:t>Was ist elektrischer Strom?</a:t>
            </a:r>
            <a:endParaRPr lang="de-DE" sz="2400" dirty="0" smtClean="0"/>
          </a:p>
        </p:txBody>
      </p:sp>
      <p:pic>
        <p:nvPicPr>
          <p:cNvPr id="8199" name="Picture 7" descr="E:\_Faecher\01_Physik\07\E-Lehre\Elektrik_01\courselet_e_lehre\schaltplan_3_700x3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92" y="4195784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:\_Faecher\01_Physik\07\E-Lehre\Elektrik_01\courselet_e_lehre\sk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477418"/>
            <a:ext cx="21431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E:\_Faecher\01_Physik\07\E-Lehre\Elektrik_01\courselet_e_lehre\sk_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96" y="4991121"/>
            <a:ext cx="11144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1611378"/>
            <a:ext cx="161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011863" y="1259557"/>
            <a:ext cx="3852862" cy="1584325"/>
          </a:xfrm>
          <a:prstGeom prst="wedgeEllipseCallout">
            <a:avLst>
              <a:gd name="adj1" fmla="val -73683"/>
              <a:gd name="adj2" fmla="val 1834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Elektrischer Strom ist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die gerichtete Bewegung von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>
                <a:solidFill>
                  <a:srgbClr val="000000"/>
                </a:solidFill>
              </a:rPr>
              <a:t>elektrischen Ladungsträgern.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4031" y="1086644"/>
            <a:ext cx="3384550" cy="1728787"/>
          </a:xfrm>
          <a:prstGeom prst="wedgeEllipseCallout">
            <a:avLst>
              <a:gd name="adj1" fmla="val 65974"/>
              <a:gd name="adj2" fmla="val 1263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Beim nächsten Mal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schauen wir und verschiedene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>
                <a:solidFill>
                  <a:srgbClr val="000000"/>
                </a:solidFill>
              </a:rPr>
              <a:t>Stromkreise an!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33033" y="471594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 rot="20779792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918001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705363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21552" y="397757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934327" y="3927950"/>
            <a:ext cx="187324" cy="177801"/>
            <a:chOff x="7418388" y="4160836"/>
            <a:chExt cx="187324" cy="177801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Plus 50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3760794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33714" y="375771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Minus 29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 rot="20872181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130880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705363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21552" y="397757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767956" y="4407325"/>
            <a:ext cx="187324" cy="177801"/>
            <a:chOff x="7418388" y="4160836"/>
            <a:chExt cx="187324" cy="177801"/>
          </a:xfrm>
        </p:grpSpPr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70308020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873423" y="3642142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Minus 44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7" name="Gruppieren 26"/>
          <p:cNvGrpSpPr/>
          <p:nvPr/>
        </p:nvGrpSpPr>
        <p:grpSpPr>
          <a:xfrm rot="20872181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031979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rot="705363">
            <a:off x="6040927" y="709818"/>
            <a:ext cx="1800200" cy="3524838"/>
            <a:chOff x="2736056" y="4607297"/>
            <a:chExt cx="1800200" cy="1764828"/>
          </a:xfrm>
        </p:grpSpPr>
        <p:sp>
          <p:nvSpPr>
            <p:cNvPr id="6" name="Rechteck 5"/>
            <p:cNvSpPr/>
            <p:nvPr/>
          </p:nvSpPr>
          <p:spPr bwMode="auto">
            <a:xfrm>
              <a:off x="2736056" y="4607297"/>
              <a:ext cx="1800200" cy="176482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cxnSp>
          <p:nvCxnSpPr>
            <p:cNvPr id="25" name="Gerade Verbindung 24"/>
            <p:cNvCxnSpPr/>
            <p:nvPr/>
          </p:nvCxnSpPr>
          <p:spPr bwMode="auto">
            <a:xfrm>
              <a:off x="3636156" y="5490917"/>
              <a:ext cx="0" cy="73719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3492140" y="6228108"/>
              <a:ext cx="288032" cy="1440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</p:grp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dirty="0" smtClean="0"/>
              <a:t>Elektrizitätslehre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400" dirty="0" smtClean="0"/>
              <a:t>Was ist elektrischer Strom?</a:t>
            </a:r>
          </a:p>
        </p:txBody>
      </p:sp>
      <p:pic>
        <p:nvPicPr>
          <p:cNvPr id="13" name="Picture 7" descr="http://www.sn.schule.de/~ms16l/virtuelle_schule/Paul/pauls_webseite/paul_lie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56100"/>
            <a:ext cx="143986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03808" y="1935162"/>
            <a:ext cx="3384550" cy="1728788"/>
          </a:xfrm>
          <a:prstGeom prst="wedgeEllipseCallout">
            <a:avLst>
              <a:gd name="adj1" fmla="val -28150"/>
              <a:gd name="adj2" fmla="val 10761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Ladungsausgleich bedeutet,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dass die geladenen Körper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sich neutralisieren!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Flussdiagramm: Daten 1"/>
          <p:cNvSpPr/>
          <p:nvPr/>
        </p:nvSpPr>
        <p:spPr bwMode="auto">
          <a:xfrm rot="16200000">
            <a:off x="4608264" y="366395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8" name="Flussdiagramm: Daten 17"/>
          <p:cNvSpPr/>
          <p:nvPr/>
        </p:nvSpPr>
        <p:spPr bwMode="auto">
          <a:xfrm rot="16200000">
            <a:off x="6394400" y="3726080"/>
            <a:ext cx="2808312" cy="907975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63976" y="313176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743339" y="40790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Minus 32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21552" y="3977575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192440" y="5075981"/>
            <a:ext cx="179387" cy="179388"/>
            <a:chOff x="7396163" y="2892425"/>
            <a:chExt cx="179387" cy="179388"/>
          </a:xfrm>
          <a:solidFill>
            <a:schemeClr val="accent5"/>
          </a:solidFill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7396163" y="2892425"/>
              <a:ext cx="179387" cy="1793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Minus 41"/>
            <p:cNvSpPr/>
            <p:nvPr/>
          </p:nvSpPr>
          <p:spPr bwMode="auto">
            <a:xfrm>
              <a:off x="7416800" y="2916238"/>
              <a:ext cx="139700" cy="131762"/>
            </a:xfrm>
            <a:prstGeom prst="mathMinus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7474271" y="4806428"/>
            <a:ext cx="187324" cy="177801"/>
            <a:chOff x="7418388" y="4160836"/>
            <a:chExt cx="187324" cy="177801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8015289" y="5075981"/>
            <a:ext cx="187324" cy="177801"/>
            <a:chOff x="7418388" y="4160836"/>
            <a:chExt cx="187324" cy="177801"/>
          </a:xfrm>
        </p:grpSpPr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7642226" y="3351895"/>
            <a:ext cx="187324" cy="177801"/>
            <a:chOff x="7418388" y="4160836"/>
            <a:chExt cx="187324" cy="177801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15289" y="3440796"/>
            <a:ext cx="187324" cy="177801"/>
            <a:chOff x="7418388" y="4160836"/>
            <a:chExt cx="187324" cy="177801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7418388" y="4160836"/>
              <a:ext cx="187324" cy="1778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Plus 62"/>
            <p:cNvSpPr/>
            <p:nvPr/>
          </p:nvSpPr>
          <p:spPr bwMode="auto">
            <a:xfrm>
              <a:off x="7431088" y="4168775"/>
              <a:ext cx="161925" cy="161925"/>
            </a:xfrm>
            <a:prstGeom prst="mathPlus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94794565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766</Words>
  <Application>Microsoft Office PowerPoint</Application>
  <PresentationFormat>Benutzerdefiniert</PresentationFormat>
  <Paragraphs>241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SimSun</vt:lpstr>
      <vt:lpstr>Times New Roman</vt:lpstr>
      <vt:lpstr>Larissa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Elektrizitätslehre</vt:lpstr>
      <vt:lpstr>PowerPoint-Präsentation</vt:lpstr>
      <vt:lpstr>Elektrizitätslehre</vt:lpstr>
      <vt:lpstr>Elektrizitätslehre</vt:lpstr>
      <vt:lpstr>Elektrizitätslehre</vt:lpstr>
      <vt:lpstr>Elektrizitätslehre</vt:lpstr>
      <vt:lpstr>Elektrizitätslehre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52</cp:revision>
  <cp:lastPrinted>1601-01-01T00:00:00Z</cp:lastPrinted>
  <dcterms:created xsi:type="dcterms:W3CDTF">2015-08-24T10:17:07Z</dcterms:created>
  <dcterms:modified xsi:type="dcterms:W3CDTF">2016-03-04T10:18:19Z</dcterms:modified>
</cp:coreProperties>
</file>