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90" r:id="rId3"/>
    <p:sldId id="261" r:id="rId4"/>
    <p:sldId id="291" r:id="rId5"/>
    <p:sldId id="292" r:id="rId6"/>
    <p:sldId id="293" r:id="rId7"/>
    <p:sldId id="294" r:id="rId8"/>
    <p:sldId id="295" r:id="rId9"/>
    <p:sldId id="296" r:id="rId10"/>
    <p:sldId id="262" r:id="rId11"/>
    <p:sldId id="297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7" d="100"/>
          <a:sy n="97" d="100"/>
        </p:scale>
        <p:origin x="-91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D96E1DC1-A2C7-4F20-98C8-804D08BFD0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620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DFA0E7F-4551-455F-BFA2-66FA41EB847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C064106-F36F-4F3E-9A87-CACABD14C17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10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C064106-F36F-4F3E-9A87-CACABD14C17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DFA0E7F-4551-455F-BFA2-66FA41EB847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82F67FB-08E1-4C85-86DF-0F95FAE29454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FDE8-D97F-4FC7-B989-8E2B6F73F0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7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62770-66D3-439E-A509-239876D977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83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0EA48-228D-4F83-BC3B-852B0111A7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40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0557E-A7D4-4DBC-BFAF-B36B7A10D0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91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5305-92F3-41F3-B7D2-6F7668D24E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2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A9885-68FD-4301-9EFA-ABA272F10C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78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66A0E-88AC-494A-82A3-80C4314AF7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15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93069-62FB-4875-A53C-E913D1D46F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49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ADFA8-DEA0-48FC-9D45-5C72A0B2293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72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FA8DD-2A91-415E-AEC7-696F07C959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90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F09C7-A145-4B08-B76F-DDBDDEED21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19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5D8E6-2616-414A-BB86-8D7D7127A6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95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F9B41E6E-4DCB-430E-B309-D2D5E815D1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.gi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28.gif"/><Relationship Id="rId10" Type="http://schemas.openxmlformats.org/officeDocument/2006/relationships/image" Target="../media/image31.gif"/><Relationship Id="rId4" Type="http://schemas.openxmlformats.org/officeDocument/2006/relationships/image" Target="../media/image4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10.png"/><Relationship Id="rId7" Type="http://schemas.openxmlformats.org/officeDocument/2006/relationships/image" Target="../media/image1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11" Type="http://schemas.openxmlformats.org/officeDocument/2006/relationships/image" Target="../media/image17.gif"/><Relationship Id="rId5" Type="http://schemas.openxmlformats.org/officeDocument/2006/relationships/image" Target="../media/image11.gif"/><Relationship Id="rId10" Type="http://schemas.openxmlformats.org/officeDocument/2006/relationships/image" Target="../media/image16.gif"/><Relationship Id="rId4" Type="http://schemas.openxmlformats.org/officeDocument/2006/relationships/image" Target="../media/image9.png"/><Relationship Id="rId9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13" Type="http://schemas.openxmlformats.org/officeDocument/2006/relationships/image" Target="../media/image23.gif"/><Relationship Id="rId3" Type="http://schemas.openxmlformats.org/officeDocument/2006/relationships/image" Target="../media/image11.gif"/><Relationship Id="rId7" Type="http://schemas.openxmlformats.org/officeDocument/2006/relationships/image" Target="../media/image17.gif"/><Relationship Id="rId12" Type="http://schemas.openxmlformats.org/officeDocument/2006/relationships/image" Target="../media/image2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gif"/><Relationship Id="rId11" Type="http://schemas.openxmlformats.org/officeDocument/2006/relationships/image" Target="../media/image21.gif"/><Relationship Id="rId5" Type="http://schemas.openxmlformats.org/officeDocument/2006/relationships/image" Target="../media/image13.gif"/><Relationship Id="rId10" Type="http://schemas.openxmlformats.org/officeDocument/2006/relationships/image" Target="../media/image20.gif"/><Relationship Id="rId4" Type="http://schemas.openxmlformats.org/officeDocument/2006/relationships/image" Target="../media/image12.gif"/><Relationship Id="rId9" Type="http://schemas.openxmlformats.org/officeDocument/2006/relationships/image" Target="../media/image19.gif"/><Relationship Id="rId14" Type="http://schemas.openxmlformats.org/officeDocument/2006/relationships/image" Target="../media/image2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1.gif"/><Relationship Id="rId7" Type="http://schemas.openxmlformats.org/officeDocument/2006/relationships/image" Target="../media/image17.gif"/><Relationship Id="rId12" Type="http://schemas.openxmlformats.org/officeDocument/2006/relationships/image" Target="../media/image2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gif"/><Relationship Id="rId11" Type="http://schemas.openxmlformats.org/officeDocument/2006/relationships/image" Target="../media/image21.gif"/><Relationship Id="rId5" Type="http://schemas.openxmlformats.org/officeDocument/2006/relationships/image" Target="../media/image13.gif"/><Relationship Id="rId10" Type="http://schemas.openxmlformats.org/officeDocument/2006/relationships/image" Target="../media/image20.gif"/><Relationship Id="rId4" Type="http://schemas.openxmlformats.org/officeDocument/2006/relationships/image" Target="../media/image12.gif"/><Relationship Id="rId9" Type="http://schemas.openxmlformats.org/officeDocument/2006/relationships/image" Target="../media/image19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13" Type="http://schemas.openxmlformats.org/officeDocument/2006/relationships/image" Target="../media/image12.gif"/><Relationship Id="rId3" Type="http://schemas.openxmlformats.org/officeDocument/2006/relationships/image" Target="../media/image17.gif"/><Relationship Id="rId7" Type="http://schemas.openxmlformats.org/officeDocument/2006/relationships/image" Target="../media/image11.gif"/><Relationship Id="rId12" Type="http://schemas.openxmlformats.org/officeDocument/2006/relationships/image" Target="../media/image1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gif"/><Relationship Id="rId11" Type="http://schemas.openxmlformats.org/officeDocument/2006/relationships/image" Target="../media/image13.gif"/><Relationship Id="rId5" Type="http://schemas.openxmlformats.org/officeDocument/2006/relationships/image" Target="../media/image24.gif"/><Relationship Id="rId15" Type="http://schemas.openxmlformats.org/officeDocument/2006/relationships/image" Target="../media/image25.gif"/><Relationship Id="rId10" Type="http://schemas.openxmlformats.org/officeDocument/2006/relationships/image" Target="../media/image20.gif"/><Relationship Id="rId4" Type="http://schemas.openxmlformats.org/officeDocument/2006/relationships/image" Target="../media/image23.gif"/><Relationship Id="rId9" Type="http://schemas.openxmlformats.org/officeDocument/2006/relationships/image" Target="../media/image21.gif"/><Relationship Id="rId14" Type="http://schemas.openxmlformats.org/officeDocument/2006/relationships/image" Target="../media/image22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26.gif"/><Relationship Id="rId7" Type="http://schemas.openxmlformats.org/officeDocument/2006/relationships/image" Target="../media/image18.gif"/><Relationship Id="rId12" Type="http://schemas.openxmlformats.org/officeDocument/2006/relationships/image" Target="../media/image2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gif"/><Relationship Id="rId11" Type="http://schemas.openxmlformats.org/officeDocument/2006/relationships/image" Target="../media/image20.gif"/><Relationship Id="rId5" Type="http://schemas.openxmlformats.org/officeDocument/2006/relationships/image" Target="../media/image12.gif"/><Relationship Id="rId10" Type="http://schemas.openxmlformats.org/officeDocument/2006/relationships/image" Target="../media/image21.gif"/><Relationship Id="rId4" Type="http://schemas.openxmlformats.org/officeDocument/2006/relationships/image" Target="../media/image11.gif"/><Relationship Id="rId9" Type="http://schemas.openxmlformats.org/officeDocument/2006/relationships/image" Target="../media/image2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26.gif"/><Relationship Id="rId7" Type="http://schemas.openxmlformats.org/officeDocument/2006/relationships/image" Target="../media/image18.gif"/><Relationship Id="rId12" Type="http://schemas.openxmlformats.org/officeDocument/2006/relationships/image" Target="../media/image2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gif"/><Relationship Id="rId11" Type="http://schemas.openxmlformats.org/officeDocument/2006/relationships/image" Target="../media/image20.gif"/><Relationship Id="rId5" Type="http://schemas.openxmlformats.org/officeDocument/2006/relationships/image" Target="../media/image12.gif"/><Relationship Id="rId10" Type="http://schemas.openxmlformats.org/officeDocument/2006/relationships/image" Target="../media/image21.gif"/><Relationship Id="rId4" Type="http://schemas.openxmlformats.org/officeDocument/2006/relationships/image" Target="../media/image11.gif"/><Relationship Id="rId9" Type="http://schemas.openxmlformats.org/officeDocument/2006/relationships/image" Target="../media/image2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:\_Faecher\01_Physik\07\E-Lehre\Elektrik_01\courselet_e_lehre\schaltplan_3_700x35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" y="4216915"/>
            <a:ext cx="6667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_Faecher\01_Physik\07\E-Lehre\Elektrik_01\courselet_e_lehre\sk_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06" y="179437"/>
            <a:ext cx="21431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E:\_Faecher\01_Physik\07\E-Lehre\Elektrik_01\courselet_e_lehre\sk_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127" y="179437"/>
            <a:ext cx="1114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</a:t>
            </a:r>
            <a:r>
              <a:rPr lang="de-DE" sz="2400" dirty="0" smtClean="0"/>
              <a:t>lektrische Stromkreise</a:t>
            </a:r>
            <a:endParaRPr lang="de-DE" sz="24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56536" y="3179915"/>
            <a:ext cx="1440256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989643" y="1456455"/>
            <a:ext cx="3420689" cy="1296491"/>
          </a:xfrm>
          <a:prstGeom prst="wedgeEllipseCallout">
            <a:avLst>
              <a:gd name="adj1" fmla="val 17714"/>
              <a:gd name="adj2" fmla="val 10018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heutige Thema sind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Stromkreise</a:t>
            </a:r>
            <a:r>
              <a:rPr lang="de-DE" dirty="0" smtClean="0">
                <a:solidFill>
                  <a:srgbClr val="000000"/>
                </a:solidFill>
              </a:rPr>
              <a:t>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1331068" y="1673737"/>
            <a:ext cx="3744020" cy="2663825"/>
          </a:xfrm>
          <a:prstGeom prst="wedgeEllipseCallout">
            <a:avLst>
              <a:gd name="adj1" fmla="val 106741"/>
              <a:gd name="adj2" fmla="val 227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das ist deshalb so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wichtig, man das bis zum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Ende der Schulzeit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immer braucht!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noch länger – wenn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man will!!!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E:\_Faecher\01_Physik\07\E-Lehre\Elektrik_01\courselet_e_lehre\schaltplan_3_700x35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" y="4931997"/>
            <a:ext cx="5102400" cy="25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62" y="5011072"/>
            <a:ext cx="1171221" cy="24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192471" y="3923857"/>
            <a:ext cx="3615335" cy="1584325"/>
          </a:xfrm>
          <a:prstGeom prst="wedgeEllipseCallout">
            <a:avLst>
              <a:gd name="adj1" fmla="val -63620"/>
              <a:gd name="adj2" fmla="val 4255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Entscheide bei den unteren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Stromkreisen welche Lampen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parallel oder in Reihe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geschaltet sind.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7170" name="Picture 2" descr="E:\_Faecher\01_Physik\07\E-Lehre\Elektrik_01\courselet_e_lehre\parallel_sp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22" y="737287"/>
            <a:ext cx="1656230" cy="144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:\_Faecher\01_Physik\07\E-Lehre\Elektrik_01\courselet_e_lehre\sk_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072" y="1898649"/>
            <a:ext cx="21431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E:\_Faecher\01_Physik\07\E-Lehre\Elektrik_01\courselet_e_lehre\sk_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79057" y="2351087"/>
            <a:ext cx="1114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E:\_Faecher\01_Physik\07\E-Lehre\Elektrik_01\courselet_e_lehre\sk_03b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842" y="29409"/>
            <a:ext cx="11620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E:\_Faecher\01_Physik\07\E-Lehre\Elektrik_01\courselet_e_lehre\sk_03c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28363" y="1945312"/>
            <a:ext cx="11430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E:\_Faecher\01_Physik\07\E-Lehre\Elektrik_01\courselet_e_lehre\knoten_2_sp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089" y="5795674"/>
            <a:ext cx="4141840" cy="15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_Faecher\01_Physik\07\E-Lehre\Elektrik_01\courselet_e_lehre\parallel_sp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45689" y="1765916"/>
            <a:ext cx="1656230" cy="144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43633" y="3779837"/>
            <a:ext cx="4392609" cy="1231235"/>
          </a:xfrm>
          <a:prstGeom prst="wedgeEllipseCallout">
            <a:avLst>
              <a:gd name="adj1" fmla="val 58811"/>
              <a:gd name="adj2" fmla="val 5416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Entscheide bei den oberen</a:t>
            </a:r>
            <a:endParaRPr lang="de-DE" dirty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Stromkreise, ob es verzweigte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oder unverzweigte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Stromkreise sind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8" name="Picture 4" descr="E:\_Faecher\01_Physik\07\E-Lehre\Elektrik_01\courselet_e_lehre\sk_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85266" y="775350"/>
            <a:ext cx="1611486" cy="99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186" y="1979587"/>
            <a:ext cx="6457950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81" y="3707827"/>
            <a:ext cx="161925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240062" y="3275767"/>
            <a:ext cx="3852862" cy="1584325"/>
          </a:xfrm>
          <a:prstGeom prst="wedgeEllipseCallout">
            <a:avLst>
              <a:gd name="adj1" fmla="val -73683"/>
              <a:gd name="adj2" fmla="val 183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Nun wissen wir, was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elektrischer </a:t>
            </a:r>
            <a:r>
              <a:rPr lang="de-DE" dirty="0">
                <a:solidFill>
                  <a:srgbClr val="000000"/>
                </a:solidFill>
              </a:rPr>
              <a:t>Strom </a:t>
            </a:r>
            <a:r>
              <a:rPr lang="de-DE" dirty="0" smtClean="0">
                <a:solidFill>
                  <a:srgbClr val="000000"/>
                </a:solidFill>
              </a:rPr>
              <a:t>ist und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unter welchen Bedingung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er fließen kann.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474218" y="3995698"/>
            <a:ext cx="3384550" cy="1728787"/>
          </a:xfrm>
          <a:prstGeom prst="wedgeEllipseCallout">
            <a:avLst>
              <a:gd name="adj1" fmla="val -80150"/>
              <a:gd name="adj2" fmla="val -2546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Nächstes Mal beginnen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 mit 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physikalischen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Größen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Elektrizitätslehre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37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3" name="Picture 7" descr="http://www.sn.schule.de/~ms16l/virtuelle_schule/Paul/pauls_webseite/paul_liest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4356100"/>
            <a:ext cx="1439862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503808" y="1935162"/>
            <a:ext cx="3384550" cy="1728788"/>
          </a:xfrm>
          <a:prstGeom prst="wedgeEllipseCallout">
            <a:avLst>
              <a:gd name="adj1" fmla="val -28150"/>
              <a:gd name="adj2" fmla="val 1076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Elektrischer Strom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kann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nur in geschlossenen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Stromkreisen fließen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</a:t>
            </a:r>
            <a:r>
              <a:rPr lang="de-DE" dirty="0" smtClean="0">
                <a:solidFill>
                  <a:srgbClr val="000000"/>
                </a:solidFill>
              </a:rPr>
              <a:t>braucht eine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Spannungsquelle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Flussdiagramm: Daten 1"/>
          <p:cNvSpPr/>
          <p:nvPr/>
        </p:nvSpPr>
        <p:spPr bwMode="auto">
          <a:xfrm rot="16200000">
            <a:off x="4608264" y="3663950"/>
            <a:ext cx="2808312" cy="907975"/>
          </a:xfrm>
          <a:prstGeom prst="flowChartInputOutpu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8" name="Flussdiagramm: Daten 17"/>
          <p:cNvSpPr/>
          <p:nvPr/>
        </p:nvSpPr>
        <p:spPr bwMode="auto">
          <a:xfrm rot="16200000">
            <a:off x="6394400" y="3726080"/>
            <a:ext cx="2808312" cy="907975"/>
          </a:xfrm>
          <a:prstGeom prst="flowChartInputOutpu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7499351" y="3848199"/>
            <a:ext cx="187324" cy="177801"/>
            <a:chOff x="7418388" y="4160836"/>
            <a:chExt cx="187324" cy="177801"/>
          </a:xfrm>
        </p:grpSpPr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2" name="Plus 21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5763976" y="3131765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4" name="Minus 23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233714" y="3757712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29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0" name="Minus 29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5743339" y="4079081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32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3" name="Minus 32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213077" y="4427909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35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6" name="Minus 35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5833033" y="4715941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9" name="Minus 38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6192440" y="5075981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2" name="Minus 41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5873423" y="3642142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44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5" name="Minus 44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7767956" y="4407325"/>
            <a:ext cx="187324" cy="177801"/>
            <a:chOff x="7418388" y="4160836"/>
            <a:chExt cx="187324" cy="177801"/>
          </a:xfrm>
        </p:grpSpPr>
        <p:sp>
          <p:nvSpPr>
            <p:cNvPr id="47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8" name="Plus 47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934327" y="3927950"/>
            <a:ext cx="187324" cy="177801"/>
            <a:chOff x="7418388" y="4160836"/>
            <a:chExt cx="187324" cy="177801"/>
          </a:xfrm>
        </p:grpSpPr>
        <p:sp>
          <p:nvSpPr>
            <p:cNvPr id="50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1" name="Plus 50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7474271" y="4806428"/>
            <a:ext cx="187324" cy="177801"/>
            <a:chOff x="7418388" y="4160836"/>
            <a:chExt cx="187324" cy="177801"/>
          </a:xfrm>
        </p:grpSpPr>
        <p:sp>
          <p:nvSpPr>
            <p:cNvPr id="53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4" name="Plus 53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55" name="Gruppieren 54"/>
          <p:cNvGrpSpPr/>
          <p:nvPr/>
        </p:nvGrpSpPr>
        <p:grpSpPr>
          <a:xfrm>
            <a:off x="8015289" y="5075981"/>
            <a:ext cx="187324" cy="177801"/>
            <a:chOff x="7418388" y="4160836"/>
            <a:chExt cx="187324" cy="177801"/>
          </a:xfrm>
        </p:grpSpPr>
        <p:sp>
          <p:nvSpPr>
            <p:cNvPr id="56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" name="Plus 56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7642226" y="3351895"/>
            <a:ext cx="187324" cy="177801"/>
            <a:chOff x="7418388" y="4160836"/>
            <a:chExt cx="187324" cy="177801"/>
          </a:xfrm>
        </p:grpSpPr>
        <p:sp>
          <p:nvSpPr>
            <p:cNvPr id="59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0" name="Plus 59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>
            <a:off x="8015289" y="3440796"/>
            <a:ext cx="187324" cy="177801"/>
            <a:chOff x="7418388" y="4160836"/>
            <a:chExt cx="187324" cy="177801"/>
          </a:xfrm>
        </p:grpSpPr>
        <p:sp>
          <p:nvSpPr>
            <p:cNvPr id="62" name="Oval 12"/>
            <p:cNvSpPr>
              <a:spLocks noChangeArrowheads="1"/>
            </p:cNvSpPr>
            <p:nvPr/>
          </p:nvSpPr>
          <p:spPr bwMode="auto">
            <a:xfrm>
              <a:off x="7418388" y="4160836"/>
              <a:ext cx="187324" cy="1778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3" name="Plus 62"/>
            <p:cNvSpPr/>
            <p:nvPr/>
          </p:nvSpPr>
          <p:spPr bwMode="auto">
            <a:xfrm>
              <a:off x="7431088" y="4168775"/>
              <a:ext cx="161925" cy="161925"/>
            </a:xfrm>
            <a:prstGeom prst="mathPlus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66" name="Picture 7" descr="C:\Users\tiburskije\Desktop\FlippedClassroom Physik\Elektrizitaetslehre\Reibungselektrititaet\aniband_ladungenmittel_ver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096" y="3759570"/>
            <a:ext cx="1125538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7" name="Gekrümmte Verbindung 66"/>
          <p:cNvCxnSpPr>
            <a:stCxn id="69" idx="3"/>
          </p:cNvCxnSpPr>
          <p:nvPr/>
        </p:nvCxnSpPr>
        <p:spPr bwMode="auto">
          <a:xfrm>
            <a:off x="7521885" y="1996494"/>
            <a:ext cx="412442" cy="1135271"/>
          </a:xfrm>
          <a:prstGeom prst="curvedConnector2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krümmte Verbindung 67"/>
          <p:cNvCxnSpPr>
            <a:stCxn id="69" idx="1"/>
          </p:cNvCxnSpPr>
          <p:nvPr/>
        </p:nvCxnSpPr>
        <p:spPr bwMode="auto">
          <a:xfrm rot="10800000" flipV="1">
            <a:off x="6012421" y="1996493"/>
            <a:ext cx="80714" cy="998119"/>
          </a:xfrm>
          <a:prstGeom prst="curvedConnector2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3135" y="1234494"/>
            <a:ext cx="1428749" cy="152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krümmte Verbindung 6"/>
          <p:cNvCxnSpPr>
            <a:stCxn id="66" idx="0"/>
            <a:endCxn id="2" idx="0"/>
          </p:cNvCxnSpPr>
          <p:nvPr/>
        </p:nvCxnSpPr>
        <p:spPr bwMode="auto">
          <a:xfrm rot="16200000" flipH="1">
            <a:off x="4569880" y="2848554"/>
            <a:ext cx="77537" cy="1899568"/>
          </a:xfrm>
          <a:prstGeom prst="curvedConnector4">
            <a:avLst>
              <a:gd name="adj1" fmla="val -294827"/>
              <a:gd name="adj2" fmla="val 69824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krümmte Verbindung 10"/>
          <p:cNvCxnSpPr>
            <a:endCxn id="18" idx="2"/>
          </p:cNvCxnSpPr>
          <p:nvPr/>
        </p:nvCxnSpPr>
        <p:spPr bwMode="auto">
          <a:xfrm flipV="1">
            <a:off x="3312120" y="5303393"/>
            <a:ext cx="4486437" cy="583428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8" name="Gruppieren 87"/>
          <p:cNvGrpSpPr/>
          <p:nvPr/>
        </p:nvGrpSpPr>
        <p:grpSpPr>
          <a:xfrm>
            <a:off x="3569171" y="3610660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89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0" name="Minus 89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91" name="Gruppieren 90"/>
          <p:cNvGrpSpPr/>
          <p:nvPr/>
        </p:nvGrpSpPr>
        <p:grpSpPr>
          <a:xfrm>
            <a:off x="5916376" y="3284165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3" name="Minus 92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94" name="Gruppieren 93"/>
          <p:cNvGrpSpPr/>
          <p:nvPr/>
        </p:nvGrpSpPr>
        <p:grpSpPr>
          <a:xfrm>
            <a:off x="7857333" y="2994612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95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6" name="Minus 95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97" name="Gruppieren 96"/>
          <p:cNvGrpSpPr/>
          <p:nvPr/>
        </p:nvGrpSpPr>
        <p:grpSpPr>
          <a:xfrm>
            <a:off x="3222426" y="5720631"/>
            <a:ext cx="179387" cy="179388"/>
            <a:chOff x="7396163" y="2892425"/>
            <a:chExt cx="179387" cy="179388"/>
          </a:xfrm>
          <a:solidFill>
            <a:schemeClr val="accent5"/>
          </a:solidFill>
        </p:grpSpPr>
        <p:sp>
          <p:nvSpPr>
            <p:cNvPr id="98" name="Oval 19"/>
            <p:cNvSpPr>
              <a:spLocks noChangeArrowheads="1"/>
            </p:cNvSpPr>
            <p:nvPr/>
          </p:nvSpPr>
          <p:spPr bwMode="auto">
            <a:xfrm>
              <a:off x="7396163" y="2892425"/>
              <a:ext cx="179387" cy="179388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9" name="Minus 98"/>
            <p:cNvSpPr/>
            <p:nvPr/>
          </p:nvSpPr>
          <p:spPr bwMode="auto">
            <a:xfrm>
              <a:off x="7416800" y="2916238"/>
              <a:ext cx="139700" cy="131762"/>
            </a:xfrm>
            <a:prstGeom prst="mathMinus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607647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78702E-6 -4.82889E-8 C 0.00851 -0.00777 0.01528 -0.00693 0.02647 -0.00777 C 0.03923 -0.01449 0.04899 -0.01239 0.06443 -0.01302 C 0.115 -0.01155 0.09531 -0.01386 0.12209 -0.00525 C 0.12933 0.00105 0.13737 0.00231 0.1454 0.00525 C 0.15044 0.00714 0.15328 0.01092 0.15816 0.01301 C 0.16163 0.01469 0.17187 0.01532 0.17376 0.01553 C 0.17959 0.01469 0.18542 0.01448 0.19124 0.01301 C 0.19518 0.01196 0.19723 0.00693 0.20101 0.00525 C 0.20794 -0.00168 0.2155 -0.0084 0.22149 -0.01701 C 0.22338 -0.02436 0.22511 -0.03129 0.22842 -0.03779 C 0.23393 -0.06425 0.23267 -0.08986 0.23425 -0.11716 C 0.23472 -0.13458 0.23189 -0.16586 0.24102 -0.18203 C 0.24386 -0.19274 0.24323 -0.21751 0.25473 -0.21856 C 0.26387 -0.2194 0.27284 -0.2194 0.28198 -0.21982 C 0.30656 -0.23011 0.34232 -0.22276 0.36784 -0.2173 C 0.37099 -0.2131 0.37461 -0.21373 0.37855 -0.21205 C 0.38186 -0.20911 0.38548 -0.20638 0.38831 -0.20282 C 0.39099 -0.19946 0.39619 -0.19253 0.39619 -0.19253 C 0.39761 -0.18665 0.40076 -0.17867 0.40391 -0.17426 C 0.40596 -0.16712 0.40927 -0.16104 0.41084 -0.15348 C 0.41242 -0.1455 0.41273 -0.13752 0.41572 -0.13017 C 0.41919 -0.07684 0.41903 -0.10162 0.41761 -0.05606 C 0.41887 0.00546 0.41809 0.02204 0.42455 0.0676 C 0.42644 0.09888 0.42707 0.13185 0.42155 0.1625 C 0.42029 0.17888 0.41966 0.19567 0.41084 0.20806 C 0.40911 0.21499 0.40611 0.21541 0.40107 0.21709 C 0.39903 0.2257 0.39462 0.22507 0.38831 0.22612 C 0.38375 0.22842 0.38186 0.23031 0.37666 0.23136 C 0.37099 0.23535 0.36531 0.23661 0.35917 0.23787 C 0.35287 0.24354 0.34137 0.24417 0.33381 0.24564 C 0.32341 0.24963 0.31538 0.25215 0.30451 0.25362 C 0.29254 0.2574 0.27883 0.25635 0.26639 0.2574 C 0.25945 0.26349 0.25 0.26055 0.24197 0.26391 C 0.23409 0.27084 0.21881 0.27084 0.20983 0.27168 C 0.1862 0.27608 0.16226 0.27251 0.13863 0.27692 C 0.11468 0.287 0.08916 0.28721 0.06443 0.2912 C 0.05404 0.29582 0.03655 0.2954 0.02537 0.29645 C 0.01056 0.30296 -3.78702E-6 0.29687 -0.0126 0.2912 C -0.01654 0.28637 -0.02567 0.28616 -0.03119 0.28469 C -0.03497 0.28238 -0.03843 0.28133 -0.0419 0.27818 C -0.04426 0.26895 -0.04474 0.25929 -0.04867 0.25089 C -0.05025 0.24354 -0.05088 0.23598 -0.05261 0.22884 C -0.05198 0.1984 -0.05907 0.18182 -0.03796 0.17804 C -0.0304 0.17468 -0.02394 0.17405 -0.01748 0.16775 C -0.01323 0.15599 -0.01008 0.15095 -0.00772 0.13773 C -0.00835 0.10581 -0.00362 0.09532 -0.01654 0.07663 C -0.0178 0.0718 -0.02032 0.06403 -0.02237 0.05983 C -0.02725 0.03254 -0.02347 0.01742 -0.00772 0.00525 C -0.00488 0.00315 -0.00331 -4.82889E-8 -3.78702E-6 -4.82889E-8 Z " pathEditMode="relative" ptsTypes="ffffffffffffffffffffffffffffffffffffffffffffffffff">
                                      <p:cBhvr>
                                        <p:cTn id="6" dur="3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5.98614E-7 2.89733E-7 C -0.00063 -0.03213 -0.00174 -0.05039 -0.003 -0.07936 C -0.00237 -0.09448 -0.00284 -0.11233 -5.98614E-7 -0.12744 C 0.00094 -0.13248 0.0022 -0.13731 0.00393 -0.14193 C 0.00504 -0.14466 0.00772 -0.1497 0.00772 -0.1497 C 0.00835 -0.1539 0.00835 -0.15999 0.01165 -0.16272 C 0.01591 -0.16628 0.03906 -0.16754 0.0419 -0.16775 C 0.05529 -0.17972 0.04915 -0.17573 0.07215 -0.17699 C 0.07545 -0.17825 0.0786 -0.17951 0.08191 -0.18077 C 0.0868 -0.18266 0.09656 -0.18602 0.09656 -0.18602 C 0.10349 -0.19316 0.10129 -0.19274 0.11515 -0.18854 C 0.11736 -0.18791 0.11877 -0.18434 0.12098 -0.1835 C 0.12444 -0.18014 0.12775 -0.17993 0.13169 -0.17825 C 0.13516 -0.17363 0.13941 -0.1709 0.14429 -0.16922 C 0.14524 -0.16796 0.1465 -0.1667 0.14729 -0.16523 C 0.14792 -0.16398 0.1476 -0.1623 0.14823 -0.16125 C 0.15028 -0.15831 0.15296 -0.15621 0.15516 -0.15348 C 0.15658 -0.1518 0.15784 -0.15012 0.15894 -0.14823 C 0.16099 -0.14487 0.16493 -0.13794 0.16493 -0.13794 C 0.16729 -0.12471 0.16383 -0.14025 0.16871 -0.12891 C 0.16934 -0.12744 0.16934 -0.12534 0.16981 -0.12366 C 0.17029 -0.12219 0.17107 -0.12094 0.1717 -0.11968 C 0.17296 -0.11254 0.1769 -0.10456 0.17942 -0.09763 C 0.17974 -0.09532 0.18084 -0.08503 0.18147 -0.08209 C 0.18194 -0.07936 0.18336 -0.07412 0.18336 -0.07412 C 0.18415 -0.06026 0.18635 -0.04976 0.18824 -0.03653 C 0.18935 0.0254 0.1895 0.08755 0.1873 0.14948 C 0.18683 0.16166 0.18588 0.17363 0.18541 0.1858 C 0.18415 0.21646 0.18415 0.24081 0.16777 0.26265 C 0.1643 0.26727 0.16005 0.27335 0.15516 0.27566 C 0.14099 0.28217 0.12255 0.27965 0.10822 0.2807 C 0.09058 0.28301 0.07325 0.28469 0.0556 0.28595 C 0.0419 0.29162 0.02867 0.29876 0.01465 0.30296 C 0.01055 0.30632 0.0063 0.30569 0.00189 0.308 C -0.0082 0.31262 -0.01875 0.31513 -0.0293 0.31723 C -0.0386 0.32122 -0.02852 0.31723 -0.05073 0.31975 C -0.06585 0.32143 -0.08145 0.32521 -0.09657 0.32752 C -0.10712 0.33151 -0.1191 0.33067 -0.12981 0.33151 C -0.13674 0.33466 -0.14493 0.33424 -0.15218 0.33529 C -0.19518 0.33466 -0.21141 0.33466 -0.24496 0.33151 C -0.24953 0.33025 -0.25315 0.3292 -0.25757 0.32752 C -0.26056 0.32206 -0.26434 0.31996 -0.26733 0.3145 C -0.26969 0.29876 -0.26639 0.31408 -0.27033 0.30527 C -0.27411 0.29729 -0.27379 0.28994 -0.27915 0.28343 C -0.28025 0.2786 -0.28088 0.27377 -0.28198 0.26916 C -0.28135 0.24102 -0.28576 0.22989 -0.27316 0.2131 C -0.27048 0.20407 -0.26576 0.19714 -0.26245 0.18853 C -0.25898 0.17951 -0.26276 0.18412 -0.25757 0.1793 C -0.25567 0.17279 -0.25237 0.16754 -0.2478 0.16376 C -0.2415 0.14633 -0.25111 0.1709 -0.24197 0.15473 C -0.23961 0.15053 -0.23913 0.14276 -0.23803 0.13773 C -0.23835 0.12261 -0.23803 0.10728 -0.23913 0.09217 C -0.23929 0.08986 -0.24291 0.08629 -0.24402 0.0844 C -0.24701 0.07957 -0.24843 0.07453 -0.24985 0.06886 C -0.24906 0.05584 -0.25158 0.05039 -0.24291 0.04682 C -0.2415 0.04472 -0.23819 0.03821 -0.23614 0.03758 C -0.22102 0.03254 -0.20243 0.03191 -0.18731 0.03107 C -0.16005 0.02792 -0.1306 0.02078 -0.10445 0.03233 C -0.09342 0.04703 -0.07467 0.04829 -0.0605 0.04934 C -0.05215 0.05374 -0.0438 0.05102 -0.03513 0.04934 C -0.03041 0.04724 -0.03104 0.04556 -0.02537 0.04409 C -0.02143 0.03884 -0.0167 0.03527 -0.01276 0.02981 C -0.01119 0.02414 -0.00851 0.02036 -0.00583 0.01553 C -0.0052 0.01301 -0.00426 0.01049 -0.00394 0.00777 C -0.00363 0.00462 -0.00426 0.00105 -0.003 -0.00147 C -0.00237 -0.00273 -0.00095 -0.00042 -5.98614E-7 2.89733E-7 Z " pathEditMode="relative" ptsTypes="ffffffffffffffffffffffffffffffffffffffffffffffffffffffffffffffffff">
                                      <p:cBhvr>
                                        <p:cTn id="8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35035E-6 -8.35818E-6 C -0.00079 0.00608 -0.00252 0.01196 -0.00299 0.01805 C -0.00661 0.06949 -0.00189 0.03527 -0.00488 0.05584 C -0.00614 0.09846 -0.00976 0.14066 -0.01181 0.18328 C -0.01244 0.20911 -0.01228 0.23262 -0.0167 0.2574 C -0.01748 0.26726 -0.01638 0.27293 -0.02158 0.27944 C -0.02363 0.29666 -0.03119 0.30212 -0.04206 0.30946 C -0.04631 0.3124 -0.05025 0.31723 -0.05466 0.31975 C -0.06049 0.32311 -0.07026 0.32353 -0.07624 0.325 C -0.08128 0.32983 -0.08774 0.32899 -0.09373 0.33025 C -0.10712 0.33319 -0.12019 0.3334 -0.13374 0.33403 C -0.14461 0.33529 -0.15753 0.33823 -0.16887 0.33928 C -0.18194 0.34054 -0.20794 0.34201 -0.20794 0.34201 C -0.22085 0.34767 -0.21172 0.34432 -0.23613 0.34579 C -0.24464 0.34725 -0.25283 0.34893 -0.2615 0.34977 C -0.2741 0.35313 -0.2867 0.35376 -0.29962 0.35502 C -0.33743 0.36321 -0.38185 0.35964 -0.41761 0.36006 C -0.42864 0.35964 -0.43982 0.36069 -0.45085 0.3588 C -0.45668 0.35775 -0.45746 0.35082 -0.45967 0.34579 C -0.46077 0.34306 -0.46345 0.33802 -0.46345 0.33802 C -0.46377 0.33634 -0.46424 0.33445 -0.46455 0.33277 C -0.46503 0.33025 -0.46503 0.32752 -0.4655 0.325 C -0.46597 0.32227 -0.46739 0.31723 -0.46739 0.31723 C -0.4677 0.30589 -0.46833 0.29477 -0.46833 0.28343 C -0.46833 0.27524 -0.46786 0.26684 -0.46739 0.25866 C -0.46613 0.23892 -0.44754 0.24375 -0.43714 0.24312 C -0.4351 0.2385 -0.43163 0.23514 -0.43037 0.2301 C -0.42879 0.2238 -0.42927 0.21708 -0.42832 0.21058 C -0.42801 0.20848 -0.42785 0.20617 -0.42738 0.20407 C -0.4269 0.20134 -0.42549 0.1963 -0.42549 0.1963 C -0.42564 0.19252 -0.42533 0.16544 -0.42832 0.15599 C -0.42848 0.15557 -0.4332 0.14633 -0.43431 0.14423 C -0.43557 0.14171 -0.43809 0.13646 -0.43809 0.13646 C -0.4384 0.12953 -0.43919 0.12261 -0.43919 0.11568 C -0.43919 0.10959 -0.43903 0.10329 -0.43809 0.09741 C -0.43588 0.08335 -0.42423 0.08146 -0.41572 0.07936 C -0.41099 0.07495 -0.40485 0.07306 -0.39918 0.07138 C -0.39051 0.06571 -0.38154 0.06697 -0.37177 0.06634 C -0.36499 0.06487 -0.35806 0.06445 -0.35129 0.06235 C -0.29804 0.06361 -0.30734 0.06382 -0.27331 0.06886 C -0.26575 0.07642 -0.26197 0.07558 -0.25173 0.07663 C -0.2437 0.07621 -0.2355 0.07663 -0.22747 0.07537 C -0.22653 0.07516 -0.22621 0.07348 -0.22542 0.07285 C -0.21566 0.06487 -0.21345 0.06193 -0.20589 0.05185 C -0.204 0.03695 -0.20195 0.0191 -0.19518 0.0065 C -0.1936 -0.0042 -0.19266 -0.01449 -0.19029 -0.02478 C -0.18982 -0.05375 -0.19061 -0.08462 -0.18541 -0.11317 C -0.1851 -0.12052 -0.18494 -0.12787 -0.18447 -0.13521 C -0.18431 -0.13689 -0.18273 -0.14802 -0.18053 -0.14823 C -0.16603 -0.14991 -0.15138 -0.14928 -0.13673 -0.1497 C -0.09341 -0.14697 -0.12602 -0.14781 -0.10743 -0.14445 C -0.08995 -0.1413 -0.0723 -0.14151 -0.05466 -0.14046 C -0.04915 -0.13962 -0.04442 -0.13815 -0.03906 -0.13668 C -0.03607 -0.13584 -0.03024 -0.13395 -0.03024 -0.13395 C -0.02694 -0.13102 -0.02725 -0.12829 -0.02441 -0.12493 C -0.02237 -0.1159 -0.02489 -0.12598 -0.02158 -0.11716 C -0.01843 -0.10897 -0.01874 -0.10162 -0.0137 -0.0949 C -0.01213 -0.08441 -0.01071 -0.07412 -0.00882 -0.06383 C -0.00787 -0.04661 -0.00693 -0.02583 -0.00299 -0.00924 C -0.00268 -0.00798 -0.00142 -0.00756 -0.0011 -0.00651 C -0.00047 -0.00441 -0.00031 -0.0021 2.35035E-6 -8.35818E-6 Z " pathEditMode="relative" ptsTypes="fffffffffffffffffffffffffffffffffffffffffffffffffffffffffffff">
                                      <p:cBhvr>
                                        <p:cTn id="10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5.98614E-7 -3.26265E-6 C -0.00252 -0.00315 -0.00536 -0.00441 -0.00788 -0.00776 C -0.01024 -0.01427 -0.01166 -0.02141 -0.01465 -0.0275 C -0.0156 -0.03254 -0.01639 -0.0359 -0.01859 -0.04031 C -0.01938 -0.04451 -0.01969 -0.04913 -0.02048 -0.05332 C -0.02095 -0.05626 -0.02253 -0.06109 -0.02253 -0.06109 C -0.02158 -0.07411 -0.0219 -0.07663 -0.0156 -0.0844 C -0.01528 -0.08566 -0.01544 -0.08755 -0.01465 -0.08839 C -0.00993 -0.0928 0.00205 -0.09406 0.00677 -0.09489 C 0.00866 -0.09531 0.01071 -0.09573 0.0126 -0.09615 C 0.01764 -0.10035 0.01638 -0.10371 0.01748 -0.11169 C 0.01906 -0.12282 0.02252 -0.13332 0.02442 -0.14423 C 0.02331 -0.18517 0.03276 -0.1858 0.01465 -0.18979 C 0.01496 -0.20449 0.01465 -0.21919 0.01559 -0.23388 C 0.01575 -0.23766 0.01922 -0.23976 0.02048 -0.24312 C 0.02442 -0.25362 0.02709 -0.26433 0.03213 -0.27419 C 0.03324 -0.2786 0.04064 -0.28322 0.04489 -0.28343 C 0.07026 -0.28427 0.09562 -0.28427 0.12098 -0.28469 C 0.13469 -0.28637 0.14745 -0.28784 0.16099 -0.28469 C 0.17549 -0.27272 0.20983 -0.28007 0.22542 -0.2807 C 0.23661 -0.28658 0.24716 -0.29519 0.2585 -0.30023 C 0.2637 -0.30716 0.26433 -0.31681 0.26922 -0.32374 C 0.27331 -0.34012 0.2667 -0.31555 0.27221 -0.33025 C 0.27615 -0.34096 0.27694 -0.35503 0.27804 -0.36657 C 0.27678 -0.39597 0.27568 -0.42578 0.27221 -0.45496 C 0.27363 -0.47302 0.27268 -0.48582 0.28481 -0.49527 C 0.28591 -0.49611 0.28654 -0.49779 0.28781 -0.498 C 0.29395 -0.49905 0.30025 -0.49884 0.30639 -0.49926 C 0.32703 -0.50367 0.34877 -0.50178 0.36972 -0.50325 C 0.38043 -0.50136 0.3913 -0.49968 0.40201 -0.498 C 0.41745 -0.4875 0.39855 -0.49926 0.41367 -0.49275 C 0.41572 -0.49191 0.41745 -0.48981 0.4195 -0.48876 C 0.42659 -0.47617 0.42391 -0.48226 0.42832 -0.47071 C 0.43068 -0.4579 0.42722 -0.47365 0.43226 -0.46021 C 0.43289 -0.45853 0.43242 -0.45643 0.43321 -0.45496 C 0.43431 -0.45265 0.43683 -0.45223 0.43809 -0.44992 C 0.44502 -0.43691 0.43982 -0.44216 0.44581 -0.43691 C 0.44691 -0.43103 0.44896 -0.42662 0.45069 -0.42116 C 0.45368 -0.41213 0.45479 -0.40226 0.45652 -0.39261 C 0.45857 -0.36027 0.45936 -0.32311 0.45368 -0.2912 C 0.45274 -0.26601 0.44707 -0.23409 0.45557 -0.21058 C 0.45683 -0.19189 0.46172 -0.15263 0.45557 -0.13773 C 0.45431 -0.13479 0.45195 -0.1329 0.45069 -0.12996 C 0.44801 -0.12408 0.44628 -0.11946 0.44187 -0.11568 C 0.44061 -0.10644 0.4384 -0.09762 0.43714 -0.08839 C 0.43651 -0.07789 0.43825 -0.055 0.42832 -0.0506 C 0.42249 -0.04346 0.41052 -0.04451 0.4039 -0.04409 C 0.37145 -0.04199 0.36925 -0.04199 0.34152 -0.04031 C 0.33176 -0.038 0.32152 -0.03716 0.31222 -0.03233 C 0.30797 -0.02708 0.29741 -0.02687 0.29174 -0.02582 C 0.28544 -0.0233 0.27977 -0.02099 0.27315 -0.01952 C 0.25913 -0.01301 0.26134 -0.01532 0.23992 -0.01427 C 0.21613 -0.00818 0.19029 -0.01196 0.16588 -0.01028 C 0.15926 -0.00902 0.15406 -0.00735 0.14729 -0.00651 C 0.13012 -0.00126 0.11216 -0.00147 0.09467 -3.26265E-6 C 0.08443 0.00714 0.07278 0.0063 0.06143 0.00798 C 0.05482 0.01218 0.04631 0.01449 0.03907 0.01575 C 0.02851 0.01428 0.01953 0.00945 0.00882 0.00798 C 0.00488 0.00651 0.00299 0.00399 -0.00095 0.00273 C -0.00363 -0.00084 -0.00394 -3.26265E-6 -5.98614E-7 -3.26265E-6 Z " pathEditMode="relative" ptsTypes="ffffffffffffffffffffffffffffffffffffffffffffffffffffffffffff">
                                      <p:cBhvr>
                                        <p:cTn id="12" dur="3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www.sn.schule.de/~ms16l/virtuelle_schule/Paul/pauls_webseite/paul_zeigt1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4829175"/>
            <a:ext cx="936625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16125" y="4749800"/>
            <a:ext cx="4068763" cy="2160588"/>
          </a:xfrm>
          <a:prstGeom prst="wedgeEllipseCallout">
            <a:avLst>
              <a:gd name="adj1" fmla="val 75574"/>
              <a:gd name="adj2" fmla="val -239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Eigentlich sind das </a:t>
            </a:r>
            <a:r>
              <a:rPr lang="de-DE" u="sng" dirty="0" smtClean="0">
                <a:solidFill>
                  <a:srgbClr val="000000"/>
                </a:solidFill>
              </a:rPr>
              <a:t>zwei</a:t>
            </a:r>
            <a:r>
              <a:rPr lang="de-DE" dirty="0" smtClean="0">
                <a:solidFill>
                  <a:srgbClr val="000000"/>
                </a:solidFill>
              </a:rPr>
              <a:t> Modelle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u="sng" dirty="0" smtClean="0">
                <a:solidFill>
                  <a:srgbClr val="000000"/>
                </a:solidFill>
              </a:rPr>
              <a:t>eines</a:t>
            </a:r>
            <a:r>
              <a:rPr lang="de-DE" dirty="0" smtClean="0">
                <a:solidFill>
                  <a:srgbClr val="000000"/>
                </a:solidFill>
              </a:rPr>
              <a:t> Stromkreises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175" name="Textfeld 11"/>
          <p:cNvSpPr txBox="1">
            <a:spLocks noChangeArrowheads="1"/>
          </p:cNvSpPr>
          <p:nvPr/>
        </p:nvSpPr>
        <p:spPr bwMode="auto">
          <a:xfrm>
            <a:off x="738188" y="1772816"/>
            <a:ext cx="4264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dirty="0"/>
              <a:t>Modell eines elektrischen </a:t>
            </a:r>
            <a:r>
              <a:rPr lang="de-DE" dirty="0" smtClean="0"/>
              <a:t>Stromkreises:</a:t>
            </a:r>
            <a:endParaRPr lang="de-DE" dirty="0"/>
          </a:p>
        </p:txBody>
      </p:sp>
      <p:pic>
        <p:nvPicPr>
          <p:cNvPr id="7176" name="Picture 4" descr="Schaltpl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4638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feld 12"/>
          <p:cNvSpPr txBox="1">
            <a:spLocks noChangeArrowheads="1"/>
          </p:cNvSpPr>
          <p:nvPr/>
        </p:nvSpPr>
        <p:spPr bwMode="auto">
          <a:xfrm>
            <a:off x="5580062" y="1774403"/>
            <a:ext cx="45370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dirty="0"/>
              <a:t>elektrischer Schaltplan des </a:t>
            </a:r>
            <a:r>
              <a:rPr lang="de-DE" dirty="0" smtClean="0"/>
              <a:t>Stromkreises:</a:t>
            </a:r>
            <a:endParaRPr lang="de-DE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0" y="2339637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72" y="1691547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Textfeld 11"/>
          <p:cNvSpPr txBox="1">
            <a:spLocks noChangeArrowheads="1"/>
          </p:cNvSpPr>
          <p:nvPr/>
        </p:nvSpPr>
        <p:spPr bwMode="auto">
          <a:xfrm>
            <a:off x="738188" y="1474788"/>
            <a:ext cx="4518148" cy="34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Modelle </a:t>
            </a:r>
            <a:r>
              <a:rPr lang="de-DE" dirty="0"/>
              <a:t>eines elektrischen </a:t>
            </a:r>
            <a:r>
              <a:rPr lang="de-DE" dirty="0" smtClean="0"/>
              <a:t>Stromkreises:</a:t>
            </a:r>
            <a:endParaRPr lang="de-DE" dirty="0"/>
          </a:p>
        </p:txBody>
      </p:sp>
      <p:pic>
        <p:nvPicPr>
          <p:cNvPr id="7176" name="Picture 4" descr="Schaltpl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92" y="3798093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feld 12"/>
          <p:cNvSpPr txBox="1">
            <a:spLocks noChangeArrowheads="1"/>
          </p:cNvSpPr>
          <p:nvPr/>
        </p:nvSpPr>
        <p:spPr bwMode="auto">
          <a:xfrm>
            <a:off x="5676893" y="1520955"/>
            <a:ext cx="4537075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dirty="0" smtClean="0"/>
              <a:t>Schaltelemente eines </a:t>
            </a:r>
          </a:p>
          <a:p>
            <a:r>
              <a:rPr lang="de-DE" dirty="0" smtClean="0"/>
              <a:t>elektrischen Schaltplan:</a:t>
            </a:r>
            <a:endParaRPr lang="de-DE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26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086" y="429861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086" y="673437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086" y="335979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_Faecher\01_Physik\Schaltsymbole\symbol_sq_h_+-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086" y="236292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_Faecher\01_Physik\Schaltsymbole\symbol_taster_offen_waagerecht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997" y="594007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_Faecher\01_Physik\Schaltsymbole\symbol_schalter_offen_waagerecht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997" y="507598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1"/>
          <p:cNvSpPr txBox="1">
            <a:spLocks noChangeArrowheads="1"/>
          </p:cNvSpPr>
          <p:nvPr/>
        </p:nvSpPr>
        <p:spPr bwMode="auto">
          <a:xfrm>
            <a:off x="6768504" y="2434613"/>
            <a:ext cx="2520280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Spannungsquelle</a:t>
            </a:r>
          </a:p>
          <a:p>
            <a:r>
              <a:rPr lang="de-DE" dirty="0" smtClean="0"/>
              <a:t>(Gleichspannung)</a:t>
            </a:r>
            <a:endParaRPr lang="de-DE" dirty="0"/>
          </a:p>
        </p:txBody>
      </p:sp>
      <p:sp>
        <p:nvSpPr>
          <p:cNvPr id="17" name="Textfeld 11"/>
          <p:cNvSpPr txBox="1">
            <a:spLocks noChangeArrowheads="1"/>
          </p:cNvSpPr>
          <p:nvPr/>
        </p:nvSpPr>
        <p:spPr bwMode="auto">
          <a:xfrm>
            <a:off x="6768504" y="3419797"/>
            <a:ext cx="2520280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Spannungsquelle</a:t>
            </a:r>
          </a:p>
          <a:p>
            <a:r>
              <a:rPr lang="de-DE" dirty="0" smtClean="0"/>
              <a:t>(beliebig)</a:t>
            </a:r>
            <a:endParaRPr lang="de-DE" dirty="0"/>
          </a:p>
        </p:txBody>
      </p:sp>
      <p:sp>
        <p:nvSpPr>
          <p:cNvPr id="18" name="Textfeld 11"/>
          <p:cNvSpPr txBox="1">
            <a:spLocks noChangeArrowheads="1"/>
          </p:cNvSpPr>
          <p:nvPr/>
        </p:nvSpPr>
        <p:spPr bwMode="auto">
          <a:xfrm>
            <a:off x="6768504" y="4354815"/>
            <a:ext cx="2520280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Glühlampe</a:t>
            </a:r>
          </a:p>
          <a:p>
            <a:r>
              <a:rPr lang="de-DE" dirty="0" smtClean="0"/>
              <a:t>(„Verbraucher“)</a:t>
            </a:r>
            <a:endParaRPr lang="de-DE" dirty="0"/>
          </a:p>
        </p:txBody>
      </p:sp>
      <p:sp>
        <p:nvSpPr>
          <p:cNvPr id="19" name="Textfeld 11"/>
          <p:cNvSpPr txBox="1">
            <a:spLocks noChangeArrowheads="1"/>
          </p:cNvSpPr>
          <p:nvPr/>
        </p:nvSpPr>
        <p:spPr bwMode="auto">
          <a:xfrm>
            <a:off x="6768504" y="5132180"/>
            <a:ext cx="2520280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Schalter</a:t>
            </a:r>
          </a:p>
          <a:p>
            <a:r>
              <a:rPr lang="de-DE" dirty="0" smtClean="0"/>
              <a:t>(geöffnet)</a:t>
            </a:r>
            <a:endParaRPr lang="de-DE" dirty="0"/>
          </a:p>
        </p:txBody>
      </p:sp>
      <p:sp>
        <p:nvSpPr>
          <p:cNvPr id="20" name="Textfeld 11"/>
          <p:cNvSpPr txBox="1">
            <a:spLocks noChangeArrowheads="1"/>
          </p:cNvSpPr>
          <p:nvPr/>
        </p:nvSpPr>
        <p:spPr bwMode="auto">
          <a:xfrm>
            <a:off x="6768504" y="5996276"/>
            <a:ext cx="2520280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Taster</a:t>
            </a:r>
          </a:p>
          <a:p>
            <a:r>
              <a:rPr lang="de-DE" dirty="0" smtClean="0"/>
              <a:t>(geöffnet)</a:t>
            </a:r>
            <a:endParaRPr lang="de-DE" dirty="0"/>
          </a:p>
        </p:txBody>
      </p:sp>
      <p:sp>
        <p:nvSpPr>
          <p:cNvPr id="21" name="Textfeld 11"/>
          <p:cNvSpPr txBox="1">
            <a:spLocks noChangeArrowheads="1"/>
          </p:cNvSpPr>
          <p:nvPr/>
        </p:nvSpPr>
        <p:spPr bwMode="auto">
          <a:xfrm>
            <a:off x="6777650" y="6790576"/>
            <a:ext cx="3231213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/>
              <a:t>Leiter</a:t>
            </a:r>
          </a:p>
          <a:p>
            <a:r>
              <a:rPr lang="de-DE" dirty="0" smtClean="0"/>
              <a:t>(</a:t>
            </a:r>
            <a:r>
              <a:rPr lang="de-DE" dirty="0" err="1" smtClean="0"/>
              <a:t>el</a:t>
            </a:r>
            <a:r>
              <a:rPr lang="de-DE" dirty="0" smtClean="0"/>
              <a:t>. leitende Verbindung)</a:t>
            </a:r>
            <a:endParaRPr lang="de-DE" dirty="0"/>
          </a:p>
        </p:txBody>
      </p:sp>
      <p:pic>
        <p:nvPicPr>
          <p:cNvPr id="1033" name="Picture 9" descr="http://www.sn.schule.de/~ms16l/virtuelle_schule/Paul/pauls_webseite/paul_sitzt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5642" y="5896482"/>
            <a:ext cx="1199384" cy="155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943882" y="5795981"/>
            <a:ext cx="3246685" cy="1440414"/>
          </a:xfrm>
          <a:prstGeom prst="wedgeEllipseCallout">
            <a:avLst>
              <a:gd name="adj1" fmla="val -72212"/>
              <a:gd name="adj2" fmla="val -1443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sind die Bausteine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zum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Schaltpläne basteln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04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16" grpId="0"/>
      <p:bldP spid="17" grpId="0"/>
      <p:bldP spid="18" grpId="0"/>
      <p:bldP spid="19" grpId="0"/>
      <p:bldP spid="20" grpId="0"/>
      <p:bldP spid="21" grpId="0"/>
      <p:bldP spid="30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feld 11"/>
          <p:cNvSpPr txBox="1">
            <a:spLocks noChangeArrowheads="1"/>
          </p:cNvSpPr>
          <p:nvPr/>
        </p:nvSpPr>
        <p:spPr bwMode="auto">
          <a:xfrm>
            <a:off x="791722" y="1778538"/>
            <a:ext cx="3798054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/>
              <a:t>U</a:t>
            </a:r>
            <a:r>
              <a:rPr lang="de-DE" b="1" dirty="0" smtClean="0"/>
              <a:t>nverzweigter Stromkreis:</a:t>
            </a:r>
          </a:p>
          <a:p>
            <a:r>
              <a:rPr lang="de-DE" dirty="0" smtClean="0"/>
              <a:t>Erkennbar an der </a:t>
            </a:r>
            <a:r>
              <a:rPr lang="de-DE" i="1" dirty="0" smtClean="0"/>
              <a:t>Reihenschaltung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26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_Faecher\01_Physik\Schaltsymbole\symbol_schalter_offen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sn.schule.de/~ms16l/virtuelle_schule/Paul/pauls_webseite/paul_sitz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504" y="5724107"/>
            <a:ext cx="1164781" cy="155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701631" y="5580087"/>
            <a:ext cx="3246685" cy="1440414"/>
          </a:xfrm>
          <a:prstGeom prst="wedgeEllipseCallout">
            <a:avLst>
              <a:gd name="adj1" fmla="val 76785"/>
              <a:gd name="adj2" fmla="val -1170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Parallelschaltungen haben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immer Verzweigungspunkte!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2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E:\_Faecher\01_Physik\Schaltsymbole\symbol_oben_unten_rechts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7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:\_Faecher\01_Physik\Schaltsymbole\symbol_oben_unten_links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5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512" y="23396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512" y="233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712" y="377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712" y="233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612" y="377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712" y="377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12" y="450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7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8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5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7" descr="E:\_Faecher\01_Physik\Schaltsymbole\symbol_schalter_offen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7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6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12" y="377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9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feld 11"/>
          <p:cNvSpPr txBox="1">
            <a:spLocks noChangeArrowheads="1"/>
          </p:cNvSpPr>
          <p:nvPr/>
        </p:nvSpPr>
        <p:spPr bwMode="auto">
          <a:xfrm>
            <a:off x="5706877" y="1763557"/>
            <a:ext cx="4373747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/>
              <a:t>V</a:t>
            </a:r>
            <a:r>
              <a:rPr lang="de-DE" b="1" dirty="0" smtClean="0"/>
              <a:t>erzweigter Stromkreis:</a:t>
            </a:r>
          </a:p>
          <a:p>
            <a:r>
              <a:rPr lang="de-DE" dirty="0" smtClean="0"/>
              <a:t>Erkennbar an der </a:t>
            </a:r>
            <a:r>
              <a:rPr lang="de-DE" i="1" dirty="0" smtClean="0"/>
              <a:t>Parallelschaltung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2" name="Pfeil nach rechts 1"/>
          <p:cNvSpPr/>
          <p:nvPr/>
        </p:nvSpPr>
        <p:spPr bwMode="auto">
          <a:xfrm rot="2559672">
            <a:off x="5892597" y="2890708"/>
            <a:ext cx="1008140" cy="21608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49" name="Pfeil nach rechts 48"/>
          <p:cNvSpPr/>
          <p:nvPr/>
        </p:nvSpPr>
        <p:spPr bwMode="auto">
          <a:xfrm rot="7850425">
            <a:off x="8157427" y="2859607"/>
            <a:ext cx="1008140" cy="21608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4859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2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feld 11"/>
          <p:cNvSpPr txBox="1">
            <a:spLocks noChangeArrowheads="1"/>
          </p:cNvSpPr>
          <p:nvPr/>
        </p:nvSpPr>
        <p:spPr bwMode="auto">
          <a:xfrm>
            <a:off x="1079812" y="1953522"/>
            <a:ext cx="8209140" cy="34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/>
              <a:t>U</a:t>
            </a:r>
            <a:r>
              <a:rPr lang="de-DE" b="1" dirty="0" smtClean="0"/>
              <a:t>nverzweigter </a:t>
            </a:r>
            <a:r>
              <a:rPr lang="de-DE" b="1" dirty="0"/>
              <a:t>Stromkreis </a:t>
            </a:r>
            <a:r>
              <a:rPr lang="de-DE" b="1" dirty="0" smtClean="0"/>
              <a:t>mit fünf </a:t>
            </a:r>
            <a:r>
              <a:rPr lang="de-DE" b="1" i="1" u="sng" dirty="0" smtClean="0">
                <a:solidFill>
                  <a:srgbClr val="00B050"/>
                </a:solidFill>
              </a:rPr>
              <a:t>in Reihe geschalteten </a:t>
            </a:r>
            <a:r>
              <a:rPr lang="de-DE" b="1" dirty="0" smtClean="0"/>
              <a:t>Lampen:</a:t>
            </a:r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26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2" y="450283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_Faecher\01_Physik\Schaltsymbole\symbol_schalter_offen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612" y="450283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sn.schule.de/~ms16l/virtuelle_schule/Paul/pauls_webseite/paul_sitz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504" y="5724107"/>
            <a:ext cx="1164781" cy="155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701631" y="5580087"/>
            <a:ext cx="3246685" cy="1440414"/>
          </a:xfrm>
          <a:prstGeom prst="wedgeEllipseCallout">
            <a:avLst>
              <a:gd name="adj1" fmla="val 76785"/>
              <a:gd name="adj2" fmla="val -1170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 der Reihenschaltung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liegen die Lampen 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einer Reihe!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2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6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9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0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0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2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2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6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1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862" y="450283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212" y="449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612" y="44999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712" y="449894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3"/>
          <p:cNvCxnSpPr/>
          <p:nvPr/>
        </p:nvCxnSpPr>
        <p:spPr bwMode="auto">
          <a:xfrm>
            <a:off x="1439812" y="26996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75705" y="26996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4304622" y="26996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760012" y="26996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7200412" y="26996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6637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86E-6 2.13941E-6 L 1.0586E-6 0.0951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0126E-6 2.13941E-6 L 4.00126E-6 0.0951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3636E-6 2.13941E-6 L -2.93636E-6 0.095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172E-6 2.13941E-6 L 2.1172E-6 0.0951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7007E-6 2.13941E-6 L 2.47007E-6 0.095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33" name="Picture 9" descr="http://www.sn.schule.de/~ms16l/virtuelle_schule/Paul/pauls_webseite/paul_sitz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285" y="5724107"/>
            <a:ext cx="1164781" cy="155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364040" y="3995867"/>
            <a:ext cx="3246685" cy="1440414"/>
          </a:xfrm>
          <a:prstGeom prst="wedgeEllipseCallout">
            <a:avLst>
              <a:gd name="adj1" fmla="val 32570"/>
              <a:gd name="adj2" fmla="val 9068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 der Parallelschaltung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liegen die Lampen parallel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zueinander!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055" name="Picture 7" descr="E:\_Faecher\01_Physik\Schaltsymbole\symbol_oben_unten_recht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7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:\_Faecher\01_Physik\Schaltsymbole\symbol_oben_unten_link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12" y="45013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23410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45014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52215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12" y="23411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12" y="66602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66603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12" y="37813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712" y="522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12" y="37815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12" y="522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782" y="665298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7" descr="E:\_Faecher\01_Physik\Schaltsymbole\symbol_schalter_offen_waage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982" y="665298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82" y="665288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593298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45015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37813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12" y="30612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12" y="23396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:\_Faecher\01_Physik\Schaltsymbole\symbol_kreuzung_mit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912" y="37813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E:\_Faecher\01_Physik\Schaltsymbole\symbol_kreuzung_mit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378138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7" descr="E:\_Faecher\01_Physik\Schaltsymbole\symbol_oben_unten_recht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8" descr="E:\_Faecher\01_Physik\Schaltsymbole\symbol_oben_unten_link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9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2" y="519533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521298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59402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feld 11"/>
          <p:cNvSpPr txBox="1">
            <a:spLocks noChangeArrowheads="1"/>
          </p:cNvSpPr>
          <p:nvPr/>
        </p:nvSpPr>
        <p:spPr bwMode="auto">
          <a:xfrm>
            <a:off x="1079812" y="1763557"/>
            <a:ext cx="8209140" cy="34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/>
              <a:t>V</a:t>
            </a:r>
            <a:r>
              <a:rPr lang="de-DE" b="1" dirty="0" smtClean="0"/>
              <a:t>erzweigter </a:t>
            </a:r>
            <a:r>
              <a:rPr lang="de-DE" b="1" dirty="0"/>
              <a:t>Stromkreis </a:t>
            </a:r>
            <a:r>
              <a:rPr lang="de-DE" b="1" dirty="0" smtClean="0"/>
              <a:t>mit fünf </a:t>
            </a:r>
            <a:r>
              <a:rPr lang="de-DE" b="1" i="1" u="sng" dirty="0" smtClean="0">
                <a:solidFill>
                  <a:srgbClr val="0070C0"/>
                </a:solidFill>
              </a:rPr>
              <a:t>parallel geschalteten </a:t>
            </a:r>
            <a:r>
              <a:rPr lang="de-DE" b="1" dirty="0" smtClean="0"/>
              <a:t>Lampen:</a:t>
            </a:r>
          </a:p>
        </p:txBody>
      </p:sp>
      <p:cxnSp>
        <p:nvCxnSpPr>
          <p:cNvPr id="60" name="Gerade Verbindung 59"/>
          <p:cNvCxnSpPr/>
          <p:nvPr/>
        </p:nvCxnSpPr>
        <p:spPr bwMode="auto">
          <a:xfrm>
            <a:off x="4319912" y="2701188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4320112" y="341973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4320212" y="41398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320212" y="48599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4320212" y="5580087"/>
            <a:ext cx="720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64060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6434E-6 2.1877E-6 L -0.2144 2.1877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6434E-6 2.1877E-6 L -0.2144 2.1877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8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6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6434E-6 2.1877E-6 L -0.2144 2.1877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8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6434E-6 2.1877E-6 L -0.2144 2.1877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8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6434E-6 2.1877E-6 L -0.2144 2.1877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8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n.schule.de/~ms16l/virtuelle_schule/Paul/pauls_webseite/paul_gluehbir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19" y="4643957"/>
            <a:ext cx="1542710" cy="274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26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2" y="232821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12" y="232821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44" y="231725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859860" y="4355917"/>
            <a:ext cx="4816538" cy="2326855"/>
          </a:xfrm>
          <a:prstGeom prst="wedgeEllipseCallout">
            <a:avLst>
              <a:gd name="adj1" fmla="val -74275"/>
              <a:gd name="adj2" fmla="val -114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Baue eine Schaltung auf,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 der man die Lampe von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zwei Stellen aus an- und auch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wieder ausschalten kann!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Benutze </a:t>
            </a:r>
            <a:r>
              <a:rPr lang="de-DE" dirty="0" err="1" smtClean="0">
                <a:solidFill>
                  <a:srgbClr val="000000"/>
                </a:solidFill>
              </a:rPr>
              <a:t>Copy</a:t>
            </a:r>
            <a:r>
              <a:rPr lang="de-DE" dirty="0" smtClean="0">
                <a:solidFill>
                  <a:srgbClr val="000000"/>
                </a:solidFill>
              </a:rPr>
              <a:t> &amp; Paste um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Bauteile zu kopieren …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050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12" y="301693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305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12" y="233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74" y="304821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816" y="303725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feld 11"/>
          <p:cNvSpPr txBox="1">
            <a:spLocks noChangeArrowheads="1"/>
          </p:cNvSpPr>
          <p:nvPr/>
        </p:nvSpPr>
        <p:spPr bwMode="auto">
          <a:xfrm>
            <a:off x="2022920" y="1439863"/>
            <a:ext cx="6257792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 smtClean="0"/>
              <a:t>Wechselschaltung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Bedienung einer Lampe von verschiedenen Stellen aus!</a:t>
            </a:r>
            <a:endParaRPr lang="de-DE" dirty="0"/>
          </a:p>
        </p:txBody>
      </p:sp>
      <p:pic>
        <p:nvPicPr>
          <p:cNvPr id="5123" name="Picture 3" descr="E:\_Faecher\01_Physik\Schaltsymbole\symbol_3schalter_zu1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512" y="30597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486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n.schule.de/~ms16l/virtuelle_schule/Paul/pauls_webseite/paul_gluehbir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64731" y="4140137"/>
            <a:ext cx="1586177" cy="273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400" dirty="0"/>
              <a:t>Elektrische Stromkreise</a:t>
            </a:r>
          </a:p>
        </p:txBody>
      </p:sp>
      <p:pic>
        <p:nvPicPr>
          <p:cNvPr id="1026" name="Picture 2" descr="E:\_Faecher\01_Physik\Schaltsymbole\symbol_lampe_waagerec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12" y="378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_Faecher\01_Physik\Schaltsymbole\symbol_wechselstromquelle_waagerecht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479" y="378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480512" y="1835567"/>
            <a:ext cx="3246685" cy="1440414"/>
          </a:xfrm>
          <a:prstGeom prst="wedgeEllipseCallout">
            <a:avLst>
              <a:gd name="adj1" fmla="val 21891"/>
              <a:gd name="adj2" fmla="val 12708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So kann man die Lampe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von zwei Stellen aus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ein- und ausschalten!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050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112" y="450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112" y="594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44" y="594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feld 11"/>
          <p:cNvSpPr txBox="1">
            <a:spLocks noChangeArrowheads="1"/>
          </p:cNvSpPr>
          <p:nvPr/>
        </p:nvSpPr>
        <p:spPr bwMode="auto">
          <a:xfrm>
            <a:off x="719712" y="1439863"/>
            <a:ext cx="6257792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 smtClean="0"/>
              <a:t>Wechselschaltung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Bedienung einer Lampe von verschiedenen Stellen aus!</a:t>
            </a:r>
            <a:endParaRPr lang="de-DE" dirty="0"/>
          </a:p>
        </p:txBody>
      </p:sp>
      <p:pic>
        <p:nvPicPr>
          <p:cNvPr id="5123" name="Picture 3" descr="E:\_Faecher\01_Physik\Schaltsymbole\symbol_3schalter_zu1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44" y="522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E:\_Faecher\01_Physik\Schaltsymbole\symbol_3schalter_zu1_senkrecht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00112" y="522013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2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124" y="594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479" y="594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479" y="378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E:\_Faecher\01_Physik\Schaltsymbole\symbol_waagerech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412" y="37798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E:\_Faecher\01_Physik\Schaltsymbole\symbol_oben_rechts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112" y="522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:\_Faecher\01_Physik\Schaltsymbole\symbol_oben_links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44" y="522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E:\_Faecher\01_Physik\Schaltsymbole\symbol_senkrecht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44" y="450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E:\_Faecher\01_Physik\Schaltsymbole\symbol_unten_rechts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37800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E:\_Faecher\01_Physik\Schaltsymbole\symbol_unten_link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44" y="3780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11"/>
          <p:cNvSpPr txBox="1">
            <a:spLocks noChangeArrowheads="1"/>
          </p:cNvSpPr>
          <p:nvPr/>
        </p:nvSpPr>
        <p:spPr bwMode="auto">
          <a:xfrm>
            <a:off x="719712" y="2905429"/>
            <a:ext cx="6257792" cy="60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b="1" dirty="0" smtClean="0"/>
              <a:t>Lösung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Mit zwei Wechselschaltern kann man das Problem lösen!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3465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Benutzerdefiniert</PresentationFormat>
  <Paragraphs>113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  <vt:lpstr>Elektrizitätslehre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81</cp:revision>
  <cp:lastPrinted>1601-01-01T00:00:00Z</cp:lastPrinted>
  <dcterms:created xsi:type="dcterms:W3CDTF">2015-08-24T10:17:07Z</dcterms:created>
  <dcterms:modified xsi:type="dcterms:W3CDTF">2016-03-15T14:38:11Z</dcterms:modified>
</cp:coreProperties>
</file>