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7" r:id="rId4"/>
    <p:sldId id="259" r:id="rId5"/>
    <p:sldId id="260" r:id="rId6"/>
    <p:sldId id="265" r:id="rId7"/>
    <p:sldId id="261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98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EDC9A748-F7BB-46D3-875E-3FC100F776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332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0456F583-78CB-487D-BDC5-FF3A8B5A17DA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7AE47780-078F-4CDD-BA3C-F1BEC2F586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544EE04-C3BF-433D-8B18-B3D94F3F064C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7AE47780-078F-4CDD-BA3C-F1BEC2F586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544EE04-C3BF-433D-8B18-B3D94F3F064C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9C7C32E5-E115-42AE-9635-D2075D06C09E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BF6A156D-FF5C-43D2-8213-1C493D3DA3A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7D835-3C9B-4449-AB9D-DCEB306D3D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56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93A7-D718-4B38-B916-8ABC8F35C6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03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51E1A-C0D7-4902-8070-814BB87774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406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A8D3C-59DC-43F7-81B5-B1CAC4155D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75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14BC8-7F1B-4155-AF42-F92E5D1F9B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75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E0BA6-B486-4C06-AC79-638BE466DC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73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D8AC5-660F-43F1-919D-64C1ABE1A4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138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B1EA2-842E-4387-A234-89CF46BEA6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46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074E3-2F7E-43D0-978A-516FAA0EF2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4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66690-E719-44E9-8D6C-53CE78458B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46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C6431-1394-4804-8476-222AAA631E2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07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0CC4-218A-47E4-85B7-5F985B1E9E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76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AFD49FC0-8BB6-4D87-B4DC-777232CA0A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gif"/><Relationship Id="rId5" Type="http://schemas.openxmlformats.org/officeDocument/2006/relationships/image" Target="../media/image10.png"/><Relationship Id="rId4" Type="http://schemas.openxmlformats.org/officeDocument/2006/relationships/image" Target="../media/image1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</a:t>
            </a:r>
            <a:r>
              <a:rPr lang="de-DE" dirty="0" err="1" smtClean="0"/>
              <a:t>Kirchhoff‘schen</a:t>
            </a:r>
            <a:r>
              <a:rPr lang="de-DE" dirty="0" smtClean="0"/>
              <a:t> Gesetze</a:t>
            </a:r>
            <a:endParaRPr lang="de-DE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0" y="2609874"/>
            <a:ext cx="1619250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 descr="C:\Users\tiburskije\Desktop\FlippedClassroom Physik\03_Elektrizitaetslehre\01_Reibungselektrititaet\04_Stromkreise\sk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92" y="4195786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555751" y="1619001"/>
            <a:ext cx="3924721" cy="2087189"/>
          </a:xfrm>
          <a:prstGeom prst="wedgeEllipseCallout">
            <a:avLst>
              <a:gd name="adj1" fmla="val -77139"/>
              <a:gd name="adj2" fmla="val 3488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Heute schließen wir die</a:t>
            </a: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>
                <a:solidFill>
                  <a:srgbClr val="000000"/>
                </a:solidFill>
              </a:rPr>
              <a:t>elektrische Stromstärke </a:t>
            </a:r>
            <a:r>
              <a:rPr lang="de-DE" dirty="0" smtClean="0">
                <a:solidFill>
                  <a:srgbClr val="000000"/>
                </a:solidFill>
              </a:rPr>
              <a:t>und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>
                <a:solidFill>
                  <a:srgbClr val="000000"/>
                </a:solidFill>
              </a:rPr>
              <a:t>elektrische </a:t>
            </a:r>
            <a:r>
              <a:rPr lang="de-DE" dirty="0" smtClean="0">
                <a:solidFill>
                  <a:srgbClr val="000000"/>
                </a:solidFill>
              </a:rPr>
              <a:t>Spannung ab!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036" y="4576763"/>
            <a:ext cx="2157413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568" y="4402161"/>
            <a:ext cx="1633537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/>
              <a:t>Die </a:t>
            </a:r>
            <a:r>
              <a:rPr lang="de-DE" dirty="0" err="1"/>
              <a:t>Kirchhoff‘schen</a:t>
            </a:r>
            <a:r>
              <a:rPr lang="de-DE" dirty="0"/>
              <a:t> Gesetze</a:t>
            </a:r>
          </a:p>
        </p:txBody>
      </p:sp>
      <p:pic>
        <p:nvPicPr>
          <p:cNvPr id="5126" name="Picture 2" descr="Der unverzweigte Stromkreis mit Stromanimation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95" y="1763613"/>
            <a:ext cx="165576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4" descr="Der verzweigte Stromkreis mit Stromanimation!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501" y="1763613"/>
            <a:ext cx="16573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hteck 5"/>
          <p:cNvSpPr>
            <a:spLocks noChangeArrowheads="1"/>
          </p:cNvSpPr>
          <p:nvPr/>
        </p:nvSpPr>
        <p:spPr bwMode="auto">
          <a:xfrm>
            <a:off x="720179" y="3635821"/>
            <a:ext cx="2447925" cy="149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1400" b="1" dirty="0"/>
              <a:t>Im </a:t>
            </a:r>
            <a:r>
              <a:rPr lang="de-DE" sz="1400" b="1" u="sng" dirty="0" err="1" smtClean="0"/>
              <a:t>unverzweigten</a:t>
            </a:r>
            <a:r>
              <a:rPr lang="de-DE" sz="1400" b="1" dirty="0" smtClean="0"/>
              <a:t> Stromkreis </a:t>
            </a:r>
            <a:r>
              <a:rPr lang="de-DE" sz="1400" b="1" dirty="0"/>
              <a:t>ist die </a:t>
            </a:r>
          </a:p>
          <a:p>
            <a:r>
              <a:rPr lang="de-DE" sz="1400" b="1" dirty="0"/>
              <a:t>elektrische Stromstärke </a:t>
            </a:r>
          </a:p>
          <a:p>
            <a:r>
              <a:rPr lang="de-DE" sz="1400" b="1" dirty="0"/>
              <a:t>an allen Stellen gleich </a:t>
            </a:r>
          </a:p>
          <a:p>
            <a:r>
              <a:rPr lang="de-DE" sz="1400" b="1" dirty="0"/>
              <a:t>groß! Es gilt:  </a:t>
            </a:r>
          </a:p>
          <a:p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/>
              <a:t>  </a:t>
            </a:r>
            <a:r>
              <a:rPr lang="de-DE" sz="1400" b="1" dirty="0" err="1"/>
              <a:t>I</a:t>
            </a:r>
            <a:r>
              <a:rPr lang="de-DE" sz="1400" b="1" baseline="-25000" dirty="0" err="1"/>
              <a:t>ges</a:t>
            </a:r>
            <a:r>
              <a:rPr lang="de-DE" sz="1400" b="1" dirty="0"/>
              <a:t> = I</a:t>
            </a:r>
            <a:r>
              <a:rPr lang="de-DE" sz="1400" b="1" baseline="-25000" dirty="0"/>
              <a:t>1</a:t>
            </a:r>
            <a:r>
              <a:rPr lang="de-DE" sz="1400" b="1" dirty="0"/>
              <a:t> = I</a:t>
            </a:r>
            <a:r>
              <a:rPr lang="de-DE" sz="1400" b="1" baseline="-25000" dirty="0"/>
              <a:t>2</a:t>
            </a:r>
            <a:r>
              <a:rPr lang="de-DE" sz="1400" b="1" dirty="0"/>
              <a:t> </a:t>
            </a:r>
            <a:endParaRPr lang="de-DE" sz="1400" dirty="0"/>
          </a:p>
        </p:txBody>
      </p:sp>
      <p:sp>
        <p:nvSpPr>
          <p:cNvPr id="5129" name="Rechteck 6"/>
          <p:cNvSpPr>
            <a:spLocks noChangeArrowheads="1"/>
          </p:cNvSpPr>
          <p:nvPr/>
        </p:nvSpPr>
        <p:spPr bwMode="auto">
          <a:xfrm>
            <a:off x="4032200" y="3626741"/>
            <a:ext cx="3168352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1400" b="1" dirty="0"/>
              <a:t>Im </a:t>
            </a:r>
            <a:r>
              <a:rPr lang="de-DE" sz="1400" b="1" u="sng" dirty="0"/>
              <a:t>verzweigten</a:t>
            </a:r>
            <a:r>
              <a:rPr lang="de-DE" sz="1400" b="1" dirty="0"/>
              <a:t> Stromkreis </a:t>
            </a:r>
          </a:p>
          <a:p>
            <a:r>
              <a:rPr lang="de-DE" sz="1400" b="1" dirty="0"/>
              <a:t>ist die Gesamtstromstärke </a:t>
            </a:r>
          </a:p>
          <a:p>
            <a:r>
              <a:rPr lang="de-DE" sz="1400" b="1" dirty="0"/>
              <a:t>gleich der Summe der </a:t>
            </a:r>
          </a:p>
          <a:p>
            <a:r>
              <a:rPr lang="de-DE" sz="1400" b="1" dirty="0"/>
              <a:t>Teilstromstärken! </a:t>
            </a:r>
          </a:p>
          <a:p>
            <a:r>
              <a:rPr lang="de-DE" sz="1400" b="1" dirty="0"/>
              <a:t>Es gilt: </a:t>
            </a:r>
          </a:p>
          <a:p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/>
              <a:t>  </a:t>
            </a:r>
            <a:r>
              <a:rPr lang="de-DE" sz="1400" b="1" dirty="0" err="1"/>
              <a:t>I</a:t>
            </a:r>
            <a:r>
              <a:rPr lang="de-DE" sz="1400" b="1" baseline="-25000" dirty="0" err="1"/>
              <a:t>ges</a:t>
            </a:r>
            <a:r>
              <a:rPr lang="de-DE" sz="1400" b="1" dirty="0"/>
              <a:t> = I</a:t>
            </a:r>
            <a:r>
              <a:rPr lang="de-DE" sz="1400" b="1" baseline="-25000" dirty="0"/>
              <a:t>1</a:t>
            </a:r>
            <a:r>
              <a:rPr lang="de-DE" sz="1400" b="1" dirty="0"/>
              <a:t> + I</a:t>
            </a:r>
            <a:r>
              <a:rPr lang="de-DE" sz="1400" b="1" baseline="-25000" dirty="0"/>
              <a:t>2</a:t>
            </a:r>
            <a:r>
              <a:rPr lang="de-DE" sz="1400" b="1" dirty="0"/>
              <a:t> </a:t>
            </a:r>
            <a:endParaRPr lang="de-DE" sz="1400" dirty="0"/>
          </a:p>
        </p:txBody>
      </p:sp>
      <p:pic>
        <p:nvPicPr>
          <p:cNvPr id="5130" name="Picture 6" descr="Unverzweigter Stromkreis mit Messgeräten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63" y="5408041"/>
            <a:ext cx="215582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8" descr="Verzweigter Stromkreis mit Messgeräten!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216" y="5421782"/>
            <a:ext cx="2160588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966" y="4471441"/>
            <a:ext cx="14382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525691" y="1935379"/>
            <a:ext cx="3384550" cy="1728788"/>
          </a:xfrm>
          <a:prstGeom prst="wedgeEllipseCallout">
            <a:avLst>
              <a:gd name="adj1" fmla="val 19517"/>
              <a:gd name="adj2" fmla="val 10541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steht im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Tafelwerk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89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/>
              <a:t>Die </a:t>
            </a:r>
            <a:r>
              <a:rPr lang="de-DE" dirty="0" err="1"/>
              <a:t>Kirchhoff‘schen</a:t>
            </a:r>
            <a:r>
              <a:rPr lang="de-DE" dirty="0"/>
              <a:t> Gesetze</a:t>
            </a:r>
          </a:p>
        </p:txBody>
      </p:sp>
      <p:pic>
        <p:nvPicPr>
          <p:cNvPr id="6153" name="Picture 6" descr="Schaltplan des Stromkreises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1955800"/>
            <a:ext cx="446563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8" descr="Stromkreis mit Stromanimation!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352" y="3880073"/>
            <a:ext cx="4471988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Rechteck 6"/>
          <p:cNvSpPr>
            <a:spLocks noChangeArrowheads="1"/>
          </p:cNvSpPr>
          <p:nvPr/>
        </p:nvSpPr>
        <p:spPr bwMode="auto">
          <a:xfrm>
            <a:off x="143767" y="2688221"/>
            <a:ext cx="5038725" cy="109421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de-DE" sz="1400" b="1" dirty="0"/>
              <a:t>Knotenpunktregel</a:t>
            </a:r>
            <a:r>
              <a:rPr lang="de-DE" sz="1400" dirty="0"/>
              <a:t>: </a:t>
            </a:r>
            <a:endParaRPr lang="de-DE" sz="1400" dirty="0" smtClean="0"/>
          </a:p>
          <a:p>
            <a:endParaRPr lang="de-DE" sz="1400" dirty="0"/>
          </a:p>
          <a:p>
            <a:r>
              <a:rPr lang="de-DE" sz="1400" b="1" dirty="0"/>
              <a:t>Die Summe aller Ströme die in einen Kontenpunkt hineinfließt ist gleich der Summe aller </a:t>
            </a:r>
          </a:p>
          <a:p>
            <a:r>
              <a:rPr lang="de-DE" sz="1400" b="1" dirty="0"/>
              <a:t>herausfließenden Ströme!</a:t>
            </a:r>
            <a:endParaRPr lang="de-DE" sz="1400" dirty="0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4330923"/>
            <a:ext cx="29146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0913" y="1763613"/>
            <a:ext cx="4121641" cy="52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/>
            <a:r>
              <a:rPr lang="en-GB" b="1" dirty="0" err="1" smtClean="0">
                <a:solidFill>
                  <a:srgbClr val="FF0000"/>
                </a:solidFill>
              </a:rPr>
              <a:t>Für</a:t>
            </a:r>
            <a:r>
              <a:rPr lang="en-GB" b="1" dirty="0" smtClean="0">
                <a:solidFill>
                  <a:srgbClr val="FF0000"/>
                </a:solidFill>
              </a:rPr>
              <a:t> die </a:t>
            </a:r>
            <a:r>
              <a:rPr lang="en-GB" b="1" dirty="0" err="1" smtClean="0">
                <a:solidFill>
                  <a:srgbClr val="FF0000"/>
                </a:solidFill>
              </a:rPr>
              <a:t>elektrische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Stromstärke gilt</a:t>
            </a:r>
            <a:r>
              <a:rPr lang="de-DE" b="1" dirty="0" smtClean="0">
                <a:solidFill>
                  <a:srgbClr val="FF0000"/>
                </a:solidFill>
              </a:rPr>
              <a:t>:</a:t>
            </a:r>
            <a:endParaRPr lang="de-DE" sz="3000" b="1" dirty="0"/>
          </a:p>
        </p:txBody>
      </p:sp>
    </p:spTree>
    <p:extLst>
      <p:ext uri="{BB962C8B-B14F-4D97-AF65-F5344CB8AC3E}">
        <p14:creationId xmlns:p14="http://schemas.microsoft.com/office/powerpoint/2010/main" val="2315804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/>
              <a:t>Die </a:t>
            </a:r>
            <a:r>
              <a:rPr lang="de-DE" dirty="0" err="1"/>
              <a:t>Kirchhoff‘schen</a:t>
            </a:r>
            <a:r>
              <a:rPr lang="de-DE" dirty="0"/>
              <a:t> Gesetze</a:t>
            </a:r>
          </a:p>
        </p:txBody>
      </p:sp>
      <p:pic>
        <p:nvPicPr>
          <p:cNvPr id="5132" name="Picture 10" descr="http://www.sn.schule.de/~ms16l/virtuelle_schule/3de/Kapitel_06_Maschenregel/m3_an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63" y="1619597"/>
            <a:ext cx="200501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Rechteck 11"/>
          <p:cNvSpPr>
            <a:spLocks noChangeArrowheads="1"/>
          </p:cNvSpPr>
          <p:nvPr/>
        </p:nvSpPr>
        <p:spPr bwMode="auto">
          <a:xfrm>
            <a:off x="382255" y="3641253"/>
            <a:ext cx="3256419" cy="146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1600" b="1" dirty="0"/>
              <a:t>Im </a:t>
            </a:r>
            <a:r>
              <a:rPr lang="de-DE" sz="1600" b="1" u="sng" dirty="0" err="1"/>
              <a:t>unverzweigten</a:t>
            </a:r>
            <a:r>
              <a:rPr lang="de-DE" sz="1600" b="1" u="sng" dirty="0"/>
              <a:t> </a:t>
            </a:r>
            <a:r>
              <a:rPr lang="de-DE" sz="1600" b="1" u="sng" dirty="0" smtClean="0"/>
              <a:t>Stromkreis </a:t>
            </a:r>
            <a:r>
              <a:rPr lang="de-DE" sz="1600" b="1" dirty="0"/>
              <a:t>ist die </a:t>
            </a:r>
            <a:r>
              <a:rPr lang="de-DE" sz="1600" b="1" dirty="0" smtClean="0"/>
              <a:t>Gesamtspannung </a:t>
            </a:r>
            <a:endParaRPr lang="de-DE" sz="1600" b="1" dirty="0"/>
          </a:p>
          <a:p>
            <a:r>
              <a:rPr lang="de-DE" sz="1600" b="1" dirty="0"/>
              <a:t>gleich der Summe </a:t>
            </a:r>
            <a:r>
              <a:rPr lang="de-DE" sz="1600" b="1" dirty="0" smtClean="0"/>
              <a:t>der </a:t>
            </a:r>
            <a:r>
              <a:rPr lang="de-DE" sz="1600" b="1" dirty="0"/>
              <a:t>Teilspannungen! </a:t>
            </a:r>
            <a:r>
              <a:rPr lang="de-DE" sz="1600" b="1" dirty="0" smtClean="0"/>
              <a:t> Es </a:t>
            </a:r>
            <a:r>
              <a:rPr lang="de-DE" sz="1600" b="1" dirty="0"/>
              <a:t>gilt:  </a:t>
            </a:r>
          </a:p>
          <a:p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>  </a:t>
            </a:r>
            <a:r>
              <a:rPr lang="de-DE" sz="1600" b="1" dirty="0" err="1"/>
              <a:t>U</a:t>
            </a:r>
            <a:r>
              <a:rPr lang="de-DE" sz="1600" b="1" baseline="-25000" dirty="0" err="1"/>
              <a:t>ges</a:t>
            </a:r>
            <a:r>
              <a:rPr lang="de-DE" sz="1600" b="1" dirty="0"/>
              <a:t> = U</a:t>
            </a:r>
            <a:r>
              <a:rPr lang="de-DE" sz="1600" b="1" baseline="-25000" dirty="0"/>
              <a:t>1</a:t>
            </a:r>
            <a:r>
              <a:rPr lang="de-DE" sz="1600" b="1" dirty="0"/>
              <a:t> + U</a:t>
            </a:r>
            <a:r>
              <a:rPr lang="de-DE" sz="1600" b="1" baseline="-25000" dirty="0"/>
              <a:t>2</a:t>
            </a:r>
            <a:r>
              <a:rPr lang="de-DE" sz="1600" b="1" dirty="0"/>
              <a:t> </a:t>
            </a:r>
            <a:endParaRPr lang="de-DE" sz="1600" dirty="0"/>
          </a:p>
        </p:txBody>
      </p:sp>
      <p:sp>
        <p:nvSpPr>
          <p:cNvPr id="5134" name="Rechteck 12"/>
          <p:cNvSpPr>
            <a:spLocks noChangeArrowheads="1"/>
          </p:cNvSpPr>
          <p:nvPr/>
        </p:nvSpPr>
        <p:spPr bwMode="auto">
          <a:xfrm>
            <a:off x="4393827" y="3644122"/>
            <a:ext cx="3670821" cy="146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1600" b="1" dirty="0"/>
              <a:t>Im </a:t>
            </a:r>
            <a:r>
              <a:rPr lang="de-DE" sz="1600" b="1" u="sng" dirty="0"/>
              <a:t>verzweigten Stromkreis </a:t>
            </a:r>
          </a:p>
          <a:p>
            <a:r>
              <a:rPr lang="de-DE" sz="1600" b="1" dirty="0"/>
              <a:t>ist die elektrische Spannung </a:t>
            </a:r>
          </a:p>
          <a:p>
            <a:r>
              <a:rPr lang="de-DE" sz="1600" b="1" dirty="0"/>
              <a:t>an allen Stellen gleich groß! </a:t>
            </a:r>
            <a:br>
              <a:rPr lang="de-DE" sz="1600" b="1" dirty="0"/>
            </a:br>
            <a:r>
              <a:rPr lang="de-DE" sz="1600" b="1" dirty="0"/>
              <a:t>Es gilt:  </a:t>
            </a:r>
          </a:p>
          <a:p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>  </a:t>
            </a:r>
            <a:r>
              <a:rPr lang="de-DE" sz="1600" b="1" dirty="0" err="1"/>
              <a:t>U</a:t>
            </a:r>
            <a:r>
              <a:rPr lang="de-DE" sz="1600" b="1" baseline="-25000" dirty="0" err="1"/>
              <a:t>ges</a:t>
            </a:r>
            <a:r>
              <a:rPr lang="de-DE" sz="1600" b="1" dirty="0"/>
              <a:t> = U</a:t>
            </a:r>
            <a:r>
              <a:rPr lang="de-DE" sz="1600" b="1" baseline="-25000" dirty="0"/>
              <a:t>1</a:t>
            </a:r>
            <a:r>
              <a:rPr lang="de-DE" sz="1600" b="1" dirty="0"/>
              <a:t> = U</a:t>
            </a:r>
            <a:r>
              <a:rPr lang="de-DE" sz="1600" b="1" baseline="-25000" dirty="0"/>
              <a:t>2</a:t>
            </a:r>
            <a:r>
              <a:rPr lang="de-DE" sz="1600" b="1" dirty="0"/>
              <a:t> </a:t>
            </a:r>
            <a:endParaRPr lang="de-DE" sz="1600" dirty="0"/>
          </a:p>
        </p:txBody>
      </p:sp>
      <p:pic>
        <p:nvPicPr>
          <p:cNvPr id="5135" name="Picture 12" descr="http://www.sn.schule.de/~ms16l/virtuelle_schule/3de/Kapitel_06_Maschenregel/u_reih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82" y="5264255"/>
            <a:ext cx="22494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4" descr="http://www.sn.schule.de/~ms16l/virtuelle_schule/3de/Kapitel_06_Maschenregel/u_par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087" y="5110293"/>
            <a:ext cx="1630363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39" y="1735863"/>
            <a:ext cx="20097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966" y="4471441"/>
            <a:ext cx="14382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6525691" y="1935379"/>
            <a:ext cx="3384550" cy="1728788"/>
          </a:xfrm>
          <a:prstGeom prst="wedgeEllipseCallout">
            <a:avLst>
              <a:gd name="adj1" fmla="val 19517"/>
              <a:gd name="adj2" fmla="val 10541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</a:t>
            </a:r>
            <a:r>
              <a:rPr lang="de-DE" dirty="0" smtClean="0">
                <a:solidFill>
                  <a:srgbClr val="000000"/>
                </a:solidFill>
              </a:rPr>
              <a:t>steht auch </a:t>
            </a:r>
            <a:r>
              <a:rPr lang="de-DE" dirty="0" smtClean="0">
                <a:solidFill>
                  <a:srgbClr val="000000"/>
                </a:solidFill>
              </a:rPr>
              <a:t>im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Tafelwerk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/>
              <a:t>Die </a:t>
            </a:r>
            <a:r>
              <a:rPr lang="de-DE" dirty="0" err="1"/>
              <a:t>Kirchhoff‘schen</a:t>
            </a:r>
            <a:r>
              <a:rPr lang="de-DE" dirty="0"/>
              <a:t> Gesetze</a:t>
            </a: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674266" y="1763613"/>
            <a:ext cx="3967753" cy="52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/>
            <a:r>
              <a:rPr lang="en-GB" b="1" dirty="0" err="1" smtClean="0">
                <a:solidFill>
                  <a:srgbClr val="FF0000"/>
                </a:solidFill>
              </a:rPr>
              <a:t>Für</a:t>
            </a:r>
            <a:r>
              <a:rPr lang="en-GB" b="1" dirty="0" smtClean="0">
                <a:solidFill>
                  <a:srgbClr val="FF0000"/>
                </a:solidFill>
              </a:rPr>
              <a:t> die </a:t>
            </a:r>
            <a:r>
              <a:rPr lang="en-GB" b="1" dirty="0" err="1" smtClean="0">
                <a:solidFill>
                  <a:srgbClr val="FF0000"/>
                </a:solidFill>
              </a:rPr>
              <a:t>elektrische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Spannung gilt:</a:t>
            </a:r>
            <a:endParaRPr lang="de-DE" sz="3000" b="1" dirty="0"/>
          </a:p>
        </p:txBody>
      </p:sp>
      <p:pic>
        <p:nvPicPr>
          <p:cNvPr id="6150" name="Picture 2" descr="http://www.sn.schule.de/~ms16l/virtuelle_schule/3de/Kapitel_06_Maschenregel/m4_an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328" y="4571925"/>
            <a:ext cx="4510088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 descr="http://www.sn.schule.de/~ms16l/virtuelle_schule/3de/Kapitel_06_Maschenregel/m2_an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24" y="2411685"/>
            <a:ext cx="43386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hteck 5"/>
          <p:cNvSpPr>
            <a:spLocks noChangeArrowheads="1"/>
          </p:cNvSpPr>
          <p:nvPr/>
        </p:nvSpPr>
        <p:spPr bwMode="auto">
          <a:xfrm>
            <a:off x="674266" y="2555701"/>
            <a:ext cx="4203700" cy="138050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de-DE" b="1" dirty="0"/>
              <a:t>Maschenregel</a:t>
            </a:r>
            <a:r>
              <a:rPr lang="de-DE" dirty="0"/>
              <a:t>: </a:t>
            </a:r>
            <a:endParaRPr lang="de-DE" dirty="0" smtClean="0"/>
          </a:p>
          <a:p>
            <a:endParaRPr lang="de-DE" dirty="0"/>
          </a:p>
          <a:p>
            <a:r>
              <a:rPr lang="de-DE" b="1" dirty="0"/>
              <a:t>In jeder Masche eines Stromkreises ist die </a:t>
            </a:r>
            <a:r>
              <a:rPr lang="de-DE" b="1" dirty="0" smtClean="0"/>
              <a:t>Summe </a:t>
            </a:r>
            <a:r>
              <a:rPr lang="de-DE" b="1" dirty="0"/>
              <a:t>aller Teilspannungen gleich der Gesamtspannung!</a:t>
            </a:r>
            <a:endParaRPr lang="de-DE" dirty="0"/>
          </a:p>
        </p:txBody>
      </p:sp>
      <p:sp>
        <p:nvSpPr>
          <p:cNvPr id="12" name="Rechteck 5"/>
          <p:cNvSpPr>
            <a:spLocks noChangeArrowheads="1"/>
          </p:cNvSpPr>
          <p:nvPr/>
        </p:nvSpPr>
        <p:spPr bwMode="auto">
          <a:xfrm>
            <a:off x="674266" y="4787949"/>
            <a:ext cx="4203700" cy="138050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de-DE" b="1" dirty="0" smtClean="0"/>
              <a:t>Teilspannungen</a:t>
            </a:r>
            <a:r>
              <a:rPr lang="de-DE" dirty="0" smtClean="0"/>
              <a:t>: </a:t>
            </a:r>
          </a:p>
          <a:p>
            <a:endParaRPr lang="de-DE" dirty="0"/>
          </a:p>
          <a:p>
            <a:r>
              <a:rPr lang="de-DE" b="1" dirty="0" smtClean="0"/>
              <a:t>Die Maschenregel gilt auch für die</a:t>
            </a:r>
          </a:p>
          <a:p>
            <a:r>
              <a:rPr lang="de-DE" b="1" dirty="0" smtClean="0"/>
              <a:t>Spannung zwischen zwei Knotenpunkten!</a:t>
            </a:r>
            <a:endParaRPr lang="de-D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80672" y="258191"/>
            <a:ext cx="1420740" cy="195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mtClean="0"/>
              <a:t>el. Strom und el. Spannung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/>
              <a:t>Die </a:t>
            </a:r>
            <a:r>
              <a:rPr lang="de-DE" dirty="0" err="1"/>
              <a:t>Kirchhoff‘schen</a:t>
            </a:r>
            <a:r>
              <a:rPr lang="de-DE" dirty="0"/>
              <a:t> Gesetze</a:t>
            </a: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479550" y="1603375"/>
            <a:ext cx="25828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/>
            <a:r>
              <a:rPr lang="en-GB" b="1">
                <a:solidFill>
                  <a:srgbClr val="FF0000"/>
                </a:solidFill>
              </a:rPr>
              <a:t>elektrische Spannung</a:t>
            </a:r>
            <a:endParaRPr lang="en-GB" sz="3000" b="1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972175" y="1608138"/>
            <a:ext cx="28003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/>
            <a:r>
              <a:rPr lang="en-GB" b="1">
                <a:solidFill>
                  <a:srgbClr val="FF0000"/>
                </a:solidFill>
              </a:rPr>
              <a:t>elektrische Stromstärke</a:t>
            </a:r>
            <a:endParaRPr lang="en-GB" sz="3000" b="1"/>
          </a:p>
        </p:txBody>
      </p:sp>
      <p:pic>
        <p:nvPicPr>
          <p:cNvPr id="6150" name="Picture 2" descr="http://www.sn.schule.de/~ms16l/virtuelle_schule/3de/Kapitel_06_Maschenregel/m4_an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5364163"/>
            <a:ext cx="4510088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 descr="http://www.sn.schule.de/~ms16l/virtuelle_schule/3de/Kapitel_06_Maschenregel/m2_an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958975"/>
            <a:ext cx="43386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hteck 5"/>
          <p:cNvSpPr>
            <a:spLocks noChangeArrowheads="1"/>
          </p:cNvSpPr>
          <p:nvPr/>
        </p:nvSpPr>
        <p:spPr bwMode="auto">
          <a:xfrm>
            <a:off x="719138" y="4067175"/>
            <a:ext cx="42037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1400" b="1"/>
              <a:t>Maschenregel</a:t>
            </a:r>
            <a:r>
              <a:rPr lang="de-DE" sz="1400"/>
              <a:t>: </a:t>
            </a:r>
          </a:p>
          <a:p>
            <a:r>
              <a:rPr lang="de-DE" sz="1400" b="1"/>
              <a:t>In jeder Masche eines Stromkreises ist die </a:t>
            </a:r>
          </a:p>
          <a:p>
            <a:r>
              <a:rPr lang="de-DE" sz="1400" b="1"/>
              <a:t>Summe aller Teilspannungen gleich der Gesamtspannung!</a:t>
            </a:r>
            <a:endParaRPr lang="de-DE" sz="1400"/>
          </a:p>
        </p:txBody>
      </p:sp>
      <p:pic>
        <p:nvPicPr>
          <p:cNvPr id="6153" name="Picture 6" descr="Schaltplan des Stromkreises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1955800"/>
            <a:ext cx="446563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8" descr="Stromkreis mit Stromanimation!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068888"/>
            <a:ext cx="4471988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Rechteck 6"/>
          <p:cNvSpPr>
            <a:spLocks noChangeArrowheads="1"/>
          </p:cNvSpPr>
          <p:nvPr/>
        </p:nvSpPr>
        <p:spPr bwMode="auto">
          <a:xfrm>
            <a:off x="5327650" y="4067175"/>
            <a:ext cx="5038725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1400" b="1"/>
              <a:t>Knotenpunktregel</a:t>
            </a:r>
            <a:r>
              <a:rPr lang="de-DE" sz="1400"/>
              <a:t>: </a:t>
            </a:r>
          </a:p>
          <a:p>
            <a:r>
              <a:rPr lang="de-DE" sz="1400" b="1"/>
              <a:t>Die Summe aller Ströme die in einen Kontenpunkt hineinfließt ist gleich der Summe aller </a:t>
            </a:r>
          </a:p>
          <a:p>
            <a:r>
              <a:rPr lang="de-DE" sz="1400" b="1"/>
              <a:t>herausfließenden Ströme!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396905458"/>
      </p:ext>
    </p:extLst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Elektrizitätslehre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/>
              <a:t>Die </a:t>
            </a:r>
            <a:r>
              <a:rPr lang="de-DE" dirty="0" err="1"/>
              <a:t>Kirchhoff‘schen</a:t>
            </a:r>
            <a:r>
              <a:rPr lang="de-DE" dirty="0"/>
              <a:t> Gesetze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00" y="3347789"/>
            <a:ext cx="1619250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4752280" y="2339181"/>
            <a:ext cx="3384550" cy="1728788"/>
          </a:xfrm>
          <a:prstGeom prst="wedgeEllipseCallout">
            <a:avLst>
              <a:gd name="adj1" fmla="val -82544"/>
              <a:gd name="adj2" fmla="val 3782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war </a:t>
            </a:r>
            <a:r>
              <a:rPr lang="de-DE" dirty="0" smtClean="0">
                <a:solidFill>
                  <a:srgbClr val="000000"/>
                </a:solidFill>
              </a:rPr>
              <a:t>es nun wirklich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zur </a:t>
            </a:r>
            <a:r>
              <a:rPr lang="de-DE" dirty="0" smtClean="0">
                <a:solidFill>
                  <a:srgbClr val="000000"/>
                </a:solidFill>
              </a:rPr>
              <a:t>Elektrizitätslehre!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Nächstes Mal bereiten wir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uns auf die KA vor …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Benutzerdefiniert</PresentationFormat>
  <Paragraphs>71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Elektrizitätslehre</vt:lpstr>
      <vt:lpstr>Elektrizitätslehre</vt:lpstr>
      <vt:lpstr>Elektrizitätslehre</vt:lpstr>
      <vt:lpstr>Elektrizitätslehre</vt:lpstr>
      <vt:lpstr>Elektrizitätslehre</vt:lpstr>
      <vt:lpstr>el. Strom und el. Spannung</vt:lpstr>
      <vt:lpstr>Elektrizitätslehre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53</cp:revision>
  <cp:lastPrinted>1601-01-01T00:00:00Z</cp:lastPrinted>
  <dcterms:created xsi:type="dcterms:W3CDTF">2015-08-24T10:17:07Z</dcterms:created>
  <dcterms:modified xsi:type="dcterms:W3CDTF">2016-05-27T11:17:34Z</dcterms:modified>
</cp:coreProperties>
</file>