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0" r:id="rId4"/>
    <p:sldId id="256" r:id="rId5"/>
    <p:sldId id="258" r:id="rId6"/>
    <p:sldId id="257" r:id="rId7"/>
    <p:sldId id="262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72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264E-5B31-43D2-A5E9-2906D414F03D}" type="datetimeFigureOut">
              <a:rPr lang="de-DE" smtClean="0"/>
              <a:t>15.09.2015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0CA3B-2556-4EF8-9657-DD2EB4C576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2309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264E-5B31-43D2-A5E9-2906D414F03D}" type="datetimeFigureOut">
              <a:rPr lang="de-DE" smtClean="0"/>
              <a:t>15.09.2015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0CA3B-2556-4EF8-9657-DD2EB4C576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9700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264E-5B31-43D2-A5E9-2906D414F03D}" type="datetimeFigureOut">
              <a:rPr lang="de-DE" smtClean="0"/>
              <a:t>15.09.2015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0CA3B-2556-4EF8-9657-DD2EB4C576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2058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264E-5B31-43D2-A5E9-2906D414F03D}" type="datetimeFigureOut">
              <a:rPr lang="de-DE" smtClean="0"/>
              <a:t>15.09.2015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0CA3B-2556-4EF8-9657-DD2EB4C576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048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264E-5B31-43D2-A5E9-2906D414F03D}" type="datetimeFigureOut">
              <a:rPr lang="de-DE" smtClean="0"/>
              <a:t>15.09.2015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0CA3B-2556-4EF8-9657-DD2EB4C576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1688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264E-5B31-43D2-A5E9-2906D414F03D}" type="datetimeFigureOut">
              <a:rPr lang="de-DE" smtClean="0"/>
              <a:t>15.09.2015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0CA3B-2556-4EF8-9657-DD2EB4C576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525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264E-5B31-43D2-A5E9-2906D414F03D}" type="datetimeFigureOut">
              <a:rPr lang="de-DE" smtClean="0"/>
              <a:t>15.09.2015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0CA3B-2556-4EF8-9657-DD2EB4C576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4378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264E-5B31-43D2-A5E9-2906D414F03D}" type="datetimeFigureOut">
              <a:rPr lang="de-DE" smtClean="0"/>
              <a:t>15.09.2015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0CA3B-2556-4EF8-9657-DD2EB4C576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7156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264E-5B31-43D2-A5E9-2906D414F03D}" type="datetimeFigureOut">
              <a:rPr lang="de-DE" smtClean="0"/>
              <a:t>15.09.2015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0CA3B-2556-4EF8-9657-DD2EB4C576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4973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264E-5B31-43D2-A5E9-2906D414F03D}" type="datetimeFigureOut">
              <a:rPr lang="de-DE" smtClean="0"/>
              <a:t>15.09.2015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0CA3B-2556-4EF8-9657-DD2EB4C576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1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264E-5B31-43D2-A5E9-2906D414F03D}" type="datetimeFigureOut">
              <a:rPr lang="de-DE" smtClean="0"/>
              <a:t>15.09.2015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0CA3B-2556-4EF8-9657-DD2EB4C576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3406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E264E-5B31-43D2-A5E9-2906D414F03D}" type="datetimeFigureOut">
              <a:rPr lang="de-DE" smtClean="0"/>
              <a:t>15.09.2015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0CA3B-2556-4EF8-9657-DD2EB4C576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3652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feld 71"/>
          <p:cNvSpPr txBox="1"/>
          <p:nvPr/>
        </p:nvSpPr>
        <p:spPr>
          <a:xfrm>
            <a:off x="0" y="51267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u="sng" dirty="0" smtClean="0"/>
              <a:t>Die Kraft als physikalische Größe</a:t>
            </a:r>
            <a:endParaRPr lang="de-DE" u="sng" dirty="0"/>
          </a:p>
        </p:txBody>
      </p:sp>
      <p:pic>
        <p:nvPicPr>
          <p:cNvPr id="1028" name="Picture 4" descr="http://www.sn.schule.de/~ms16l/virtuelle_schule/Paul/pauls_webseite/paul_expan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636912"/>
            <a:ext cx="1717169" cy="1981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325" y="2652842"/>
            <a:ext cx="17145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" name="Ovale Legende 72"/>
          <p:cNvSpPr/>
          <p:nvPr/>
        </p:nvSpPr>
        <p:spPr>
          <a:xfrm>
            <a:off x="3095836" y="1160748"/>
            <a:ext cx="4752528" cy="1764196"/>
          </a:xfrm>
          <a:prstGeom prst="wedgeEllipseCallout">
            <a:avLst>
              <a:gd name="adj1" fmla="val -57550"/>
              <a:gd name="adj2" fmla="val 633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Hallo!</a:t>
            </a:r>
          </a:p>
          <a:p>
            <a:pPr algn="ctr"/>
            <a:r>
              <a:rPr lang="de-DE" dirty="0" smtClean="0"/>
              <a:t>Heute untersuchen wir die</a:t>
            </a:r>
          </a:p>
          <a:p>
            <a:pPr algn="ctr"/>
            <a:r>
              <a:rPr lang="de-DE" dirty="0" smtClean="0"/>
              <a:t>Kraft als physikalische Größe!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32641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feld 71"/>
          <p:cNvSpPr txBox="1"/>
          <p:nvPr/>
        </p:nvSpPr>
        <p:spPr>
          <a:xfrm>
            <a:off x="0" y="51267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u="sng" dirty="0" smtClean="0"/>
              <a:t>Die Kraft als physikalische Größe</a:t>
            </a:r>
            <a:endParaRPr lang="de-DE" u="sng" dirty="0"/>
          </a:p>
        </p:txBody>
      </p:sp>
      <p:sp>
        <p:nvSpPr>
          <p:cNvPr id="65" name="Textfeld 64"/>
          <p:cNvSpPr txBox="1"/>
          <p:nvPr/>
        </p:nvSpPr>
        <p:spPr>
          <a:xfrm>
            <a:off x="395536" y="1088740"/>
            <a:ext cx="80616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Definition: Die </a:t>
            </a:r>
            <a:r>
              <a:rPr lang="de-DE" dirty="0" smtClean="0">
                <a:solidFill>
                  <a:srgbClr val="FF0000"/>
                </a:solidFill>
              </a:rPr>
              <a:t>Kraft</a:t>
            </a:r>
            <a:r>
              <a:rPr lang="de-DE" dirty="0" smtClean="0"/>
              <a:t> gibt an, wie stark ein Körper auf einen anderen Körper einwirkt.</a:t>
            </a:r>
          </a:p>
          <a:p>
            <a:r>
              <a:rPr lang="de-DE" dirty="0" smtClean="0"/>
              <a:t>FZ: 	</a:t>
            </a:r>
            <a:r>
              <a:rPr lang="de-DE" dirty="0" smtClean="0">
                <a:solidFill>
                  <a:srgbClr val="FF0000"/>
                </a:solidFill>
              </a:rPr>
              <a:t>F</a:t>
            </a:r>
          </a:p>
          <a:p>
            <a:r>
              <a:rPr lang="de-DE" dirty="0" smtClean="0"/>
              <a:t>E:	</a:t>
            </a:r>
            <a:r>
              <a:rPr lang="de-DE" dirty="0" smtClean="0">
                <a:solidFill>
                  <a:srgbClr val="FF0000"/>
                </a:solidFill>
              </a:rPr>
              <a:t>ein Newton (1N </a:t>
            </a:r>
            <a:r>
              <a:rPr lang="de-DE" dirty="0">
                <a:solidFill>
                  <a:srgbClr val="FF0000"/>
                </a:solidFill>
              </a:rPr>
              <a:t>≙</a:t>
            </a:r>
            <a:r>
              <a:rPr lang="de-DE" dirty="0" smtClean="0">
                <a:solidFill>
                  <a:srgbClr val="FF0000"/>
                </a:solidFill>
              </a:rPr>
              <a:t> 100g)</a:t>
            </a:r>
          </a:p>
          <a:p>
            <a:r>
              <a:rPr lang="de-DE" dirty="0" smtClean="0"/>
              <a:t>MG:	</a:t>
            </a:r>
            <a:r>
              <a:rPr lang="de-DE" dirty="0" smtClean="0">
                <a:solidFill>
                  <a:srgbClr val="FF0000"/>
                </a:solidFill>
              </a:rPr>
              <a:t>Federkraftmesser</a:t>
            </a:r>
          </a:p>
        </p:txBody>
      </p:sp>
      <p:pic>
        <p:nvPicPr>
          <p:cNvPr id="1028" name="Picture 4" descr="http://www.sn.schule.de/~ms16l/virtuelle_schule/Paul/pauls_webseite/paul_expan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645024"/>
            <a:ext cx="1717169" cy="1981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sn.schule.de/~ms16l/virtuelle_schule/Paul/pauls_webseite/paul_hante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461" y="4005064"/>
            <a:ext cx="1600200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1685" y="4401108"/>
            <a:ext cx="1469331" cy="174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vale Legende 1"/>
          <p:cNvSpPr/>
          <p:nvPr/>
        </p:nvSpPr>
        <p:spPr>
          <a:xfrm>
            <a:off x="503548" y="2492896"/>
            <a:ext cx="3922802" cy="1080120"/>
          </a:xfrm>
          <a:prstGeom prst="wedgeEllipseCallout">
            <a:avLst>
              <a:gd name="adj1" fmla="val -4905"/>
              <a:gd name="adj2" fmla="val 1048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Der Federkraftmesser funktioniert wie ein Expander …</a:t>
            </a:r>
            <a:endParaRPr lang="de-DE" dirty="0"/>
          </a:p>
        </p:txBody>
      </p:sp>
      <p:sp>
        <p:nvSpPr>
          <p:cNvPr id="8" name="Ovale Legende 7"/>
          <p:cNvSpPr/>
          <p:nvPr/>
        </p:nvSpPr>
        <p:spPr>
          <a:xfrm>
            <a:off x="5076056" y="1565176"/>
            <a:ext cx="3922802" cy="1080120"/>
          </a:xfrm>
          <a:prstGeom prst="wedgeEllipseCallout">
            <a:avLst>
              <a:gd name="adj1" fmla="val 22290"/>
              <a:gd name="adj2" fmla="val 1697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Deshalb trainiere ich soviel!</a:t>
            </a:r>
            <a:endParaRPr lang="de-DE" dirty="0"/>
          </a:p>
        </p:txBody>
      </p:sp>
      <p:sp>
        <p:nvSpPr>
          <p:cNvPr id="9" name="Ovale Legende 8"/>
          <p:cNvSpPr/>
          <p:nvPr/>
        </p:nvSpPr>
        <p:spPr>
          <a:xfrm>
            <a:off x="3114655" y="3104964"/>
            <a:ext cx="3922802" cy="1080120"/>
          </a:xfrm>
          <a:prstGeom prst="wedgeEllipseCallout">
            <a:avLst>
              <a:gd name="adj1" fmla="val -23359"/>
              <a:gd name="adj2" fmla="val 808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… je größer die Kraft, </a:t>
            </a:r>
          </a:p>
          <a:p>
            <a:pPr algn="ctr"/>
            <a:r>
              <a:rPr lang="de-DE" dirty="0" smtClean="0"/>
              <a:t>desto größer die</a:t>
            </a:r>
          </a:p>
          <a:p>
            <a:pPr algn="ctr"/>
            <a:r>
              <a:rPr lang="de-DE" dirty="0" smtClean="0"/>
              <a:t>Wirkung!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27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ieren 9"/>
          <p:cNvGrpSpPr/>
          <p:nvPr/>
        </p:nvGrpSpPr>
        <p:grpSpPr>
          <a:xfrm>
            <a:off x="2519772" y="1592796"/>
            <a:ext cx="468052" cy="1546535"/>
            <a:chOff x="3455876" y="1592796"/>
            <a:chExt cx="468052" cy="2376264"/>
          </a:xfrm>
        </p:grpSpPr>
        <p:cxnSp>
          <p:nvCxnSpPr>
            <p:cNvPr id="5" name="Gerade Verbindung 4"/>
            <p:cNvCxnSpPr/>
            <p:nvPr/>
          </p:nvCxnSpPr>
          <p:spPr>
            <a:xfrm flipH="1">
              <a:off x="3455876" y="1592796"/>
              <a:ext cx="468052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 Verbindung 8"/>
            <p:cNvCxnSpPr/>
            <p:nvPr/>
          </p:nvCxnSpPr>
          <p:spPr>
            <a:xfrm>
              <a:off x="3466552" y="1804080"/>
              <a:ext cx="457376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 Verbindung 10"/>
            <p:cNvCxnSpPr/>
            <p:nvPr/>
          </p:nvCxnSpPr>
          <p:spPr>
            <a:xfrm flipH="1">
              <a:off x="3455876" y="2024844"/>
              <a:ext cx="468052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11"/>
            <p:cNvCxnSpPr/>
            <p:nvPr/>
          </p:nvCxnSpPr>
          <p:spPr>
            <a:xfrm>
              <a:off x="3455876" y="2240868"/>
              <a:ext cx="457376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/>
          </p:nvCxnSpPr>
          <p:spPr>
            <a:xfrm flipH="1">
              <a:off x="3455876" y="2456892"/>
              <a:ext cx="468052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/>
          </p:nvCxnSpPr>
          <p:spPr>
            <a:xfrm flipH="1">
              <a:off x="3455876" y="2888940"/>
              <a:ext cx="468052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/>
            <p:cNvCxnSpPr/>
            <p:nvPr/>
          </p:nvCxnSpPr>
          <p:spPr>
            <a:xfrm>
              <a:off x="3466552" y="3104964"/>
              <a:ext cx="457376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/>
          </p:nvCxnSpPr>
          <p:spPr>
            <a:xfrm flipH="1">
              <a:off x="3455876" y="3320988"/>
              <a:ext cx="468052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/>
            <p:nvPr/>
          </p:nvCxnSpPr>
          <p:spPr>
            <a:xfrm>
              <a:off x="3455876" y="3537012"/>
              <a:ext cx="457376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/>
            <p:cNvCxnSpPr/>
            <p:nvPr/>
          </p:nvCxnSpPr>
          <p:spPr>
            <a:xfrm flipH="1">
              <a:off x="3455876" y="3753036"/>
              <a:ext cx="468052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/>
            <p:cNvCxnSpPr/>
            <p:nvPr/>
          </p:nvCxnSpPr>
          <p:spPr>
            <a:xfrm>
              <a:off x="3455876" y="2672916"/>
              <a:ext cx="457376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uppieren 20"/>
          <p:cNvGrpSpPr/>
          <p:nvPr/>
        </p:nvGrpSpPr>
        <p:grpSpPr>
          <a:xfrm>
            <a:off x="4788024" y="1592796"/>
            <a:ext cx="468052" cy="2376264"/>
            <a:chOff x="3455876" y="1592796"/>
            <a:chExt cx="468052" cy="2376264"/>
          </a:xfrm>
        </p:grpSpPr>
        <p:cxnSp>
          <p:nvCxnSpPr>
            <p:cNvPr id="22" name="Gerade Verbindung 21"/>
            <p:cNvCxnSpPr/>
            <p:nvPr/>
          </p:nvCxnSpPr>
          <p:spPr>
            <a:xfrm flipH="1">
              <a:off x="3455876" y="1592796"/>
              <a:ext cx="468052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22"/>
            <p:cNvCxnSpPr/>
            <p:nvPr/>
          </p:nvCxnSpPr>
          <p:spPr>
            <a:xfrm>
              <a:off x="3466552" y="1804080"/>
              <a:ext cx="457376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23"/>
            <p:cNvCxnSpPr/>
            <p:nvPr/>
          </p:nvCxnSpPr>
          <p:spPr>
            <a:xfrm flipH="1">
              <a:off x="3455876" y="2024844"/>
              <a:ext cx="468052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24"/>
            <p:cNvCxnSpPr/>
            <p:nvPr/>
          </p:nvCxnSpPr>
          <p:spPr>
            <a:xfrm>
              <a:off x="3455876" y="2240868"/>
              <a:ext cx="457376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25"/>
            <p:cNvCxnSpPr/>
            <p:nvPr/>
          </p:nvCxnSpPr>
          <p:spPr>
            <a:xfrm flipH="1">
              <a:off x="3455876" y="2456892"/>
              <a:ext cx="468052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26"/>
            <p:cNvCxnSpPr/>
            <p:nvPr/>
          </p:nvCxnSpPr>
          <p:spPr>
            <a:xfrm flipH="1">
              <a:off x="3455876" y="2888940"/>
              <a:ext cx="468052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 Verbindung 27"/>
            <p:cNvCxnSpPr/>
            <p:nvPr/>
          </p:nvCxnSpPr>
          <p:spPr>
            <a:xfrm>
              <a:off x="3466552" y="3104964"/>
              <a:ext cx="457376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 Verbindung 28"/>
            <p:cNvCxnSpPr/>
            <p:nvPr/>
          </p:nvCxnSpPr>
          <p:spPr>
            <a:xfrm flipH="1">
              <a:off x="3455876" y="3320988"/>
              <a:ext cx="468052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29"/>
            <p:cNvCxnSpPr/>
            <p:nvPr/>
          </p:nvCxnSpPr>
          <p:spPr>
            <a:xfrm>
              <a:off x="3455876" y="3537012"/>
              <a:ext cx="457376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 Verbindung 30"/>
            <p:cNvCxnSpPr/>
            <p:nvPr/>
          </p:nvCxnSpPr>
          <p:spPr>
            <a:xfrm flipH="1">
              <a:off x="3455876" y="3753036"/>
              <a:ext cx="468052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 Verbindung 31"/>
            <p:cNvCxnSpPr/>
            <p:nvPr/>
          </p:nvCxnSpPr>
          <p:spPr>
            <a:xfrm>
              <a:off x="3455876" y="2672916"/>
              <a:ext cx="457376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uppieren 47"/>
          <p:cNvGrpSpPr/>
          <p:nvPr/>
        </p:nvGrpSpPr>
        <p:grpSpPr>
          <a:xfrm>
            <a:off x="4667348" y="4051430"/>
            <a:ext cx="720080" cy="1152128"/>
            <a:chOff x="1547664" y="4509120"/>
            <a:chExt cx="720080" cy="1152128"/>
          </a:xfrm>
        </p:grpSpPr>
        <p:sp>
          <p:nvSpPr>
            <p:cNvPr id="46" name="Rechteck 45"/>
            <p:cNvSpPr/>
            <p:nvPr/>
          </p:nvSpPr>
          <p:spPr>
            <a:xfrm>
              <a:off x="1787028" y="4653136"/>
              <a:ext cx="218012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Abgerundetes Rechteck 19"/>
            <p:cNvSpPr/>
            <p:nvPr/>
          </p:nvSpPr>
          <p:spPr>
            <a:xfrm>
              <a:off x="1547664" y="4797152"/>
              <a:ext cx="720080" cy="86409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Ellipse 44"/>
            <p:cNvSpPr/>
            <p:nvPr/>
          </p:nvSpPr>
          <p:spPr>
            <a:xfrm>
              <a:off x="1691680" y="4509120"/>
              <a:ext cx="39604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7" name="Rechteck 46"/>
          <p:cNvSpPr/>
          <p:nvPr/>
        </p:nvSpPr>
        <p:spPr>
          <a:xfrm>
            <a:off x="1151620" y="1376772"/>
            <a:ext cx="6156684" cy="216024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0" name="Gerade Verbindung 49"/>
          <p:cNvCxnSpPr/>
          <p:nvPr/>
        </p:nvCxnSpPr>
        <p:spPr>
          <a:xfrm>
            <a:off x="2530448" y="3139331"/>
            <a:ext cx="228688" cy="736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51"/>
          <p:cNvCxnSpPr>
            <a:endCxn id="45" idx="0"/>
          </p:cNvCxnSpPr>
          <p:nvPr/>
        </p:nvCxnSpPr>
        <p:spPr>
          <a:xfrm>
            <a:off x="4812016" y="3969060"/>
            <a:ext cx="197370" cy="823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uppieren 54"/>
          <p:cNvGrpSpPr/>
          <p:nvPr/>
        </p:nvGrpSpPr>
        <p:grpSpPr>
          <a:xfrm>
            <a:off x="2375756" y="4653136"/>
            <a:ext cx="720080" cy="1152128"/>
            <a:chOff x="1547664" y="4509120"/>
            <a:chExt cx="720080" cy="1152128"/>
          </a:xfrm>
        </p:grpSpPr>
        <p:sp>
          <p:nvSpPr>
            <p:cNvPr id="56" name="Rechteck 55"/>
            <p:cNvSpPr/>
            <p:nvPr/>
          </p:nvSpPr>
          <p:spPr>
            <a:xfrm>
              <a:off x="1787028" y="4653136"/>
              <a:ext cx="218012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7" name="Abgerundetes Rechteck 56"/>
            <p:cNvSpPr/>
            <p:nvPr/>
          </p:nvSpPr>
          <p:spPr>
            <a:xfrm>
              <a:off x="1547664" y="4797152"/>
              <a:ext cx="720080" cy="86409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8" name="Ellipse 57"/>
            <p:cNvSpPr/>
            <p:nvPr/>
          </p:nvSpPr>
          <p:spPr>
            <a:xfrm>
              <a:off x="1691680" y="4509120"/>
              <a:ext cx="39604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9" name="Rechteck 58"/>
          <p:cNvSpPr/>
          <p:nvPr/>
        </p:nvSpPr>
        <p:spPr>
          <a:xfrm>
            <a:off x="0" y="5805264"/>
            <a:ext cx="9144000" cy="1052736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0" name="Gerade Verbindung 59"/>
          <p:cNvCxnSpPr/>
          <p:nvPr/>
        </p:nvCxnSpPr>
        <p:spPr>
          <a:xfrm>
            <a:off x="1007604" y="3248980"/>
            <a:ext cx="6336704" cy="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61"/>
          <p:cNvCxnSpPr/>
          <p:nvPr/>
        </p:nvCxnSpPr>
        <p:spPr>
          <a:xfrm>
            <a:off x="1007604" y="4077072"/>
            <a:ext cx="6336704" cy="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feld 60"/>
          <p:cNvSpPr txBox="1"/>
          <p:nvPr/>
        </p:nvSpPr>
        <p:spPr>
          <a:xfrm>
            <a:off x="3095836" y="5203342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100g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5400092" y="4581128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100g</a:t>
            </a:r>
            <a:endParaRPr lang="de-DE" dirty="0"/>
          </a:p>
        </p:txBody>
      </p:sp>
      <p:sp>
        <p:nvSpPr>
          <p:cNvPr id="63" name="Pfeil nach unten 62"/>
          <p:cNvSpPr/>
          <p:nvPr/>
        </p:nvSpPr>
        <p:spPr>
          <a:xfrm>
            <a:off x="6048164" y="3248980"/>
            <a:ext cx="252028" cy="80245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Pfeil nach unten 65"/>
          <p:cNvSpPr/>
          <p:nvPr/>
        </p:nvSpPr>
        <p:spPr>
          <a:xfrm>
            <a:off x="4896036" y="4786790"/>
            <a:ext cx="252028" cy="80245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Pfeil nach unten 66"/>
          <p:cNvSpPr/>
          <p:nvPr/>
        </p:nvSpPr>
        <p:spPr>
          <a:xfrm>
            <a:off x="2591780" y="5398858"/>
            <a:ext cx="252028" cy="80245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Textfeld 68"/>
          <p:cNvSpPr txBox="1"/>
          <p:nvPr/>
        </p:nvSpPr>
        <p:spPr>
          <a:xfrm>
            <a:off x="6228184" y="3429000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1N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4608004" y="4786790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1N</a:t>
            </a:r>
            <a:endParaRPr lang="de-DE" dirty="0"/>
          </a:p>
        </p:txBody>
      </p:sp>
      <p:sp>
        <p:nvSpPr>
          <p:cNvPr id="71" name="Textfeld 70"/>
          <p:cNvSpPr txBox="1"/>
          <p:nvPr/>
        </p:nvSpPr>
        <p:spPr>
          <a:xfrm>
            <a:off x="2303748" y="5443552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1N</a:t>
            </a:r>
            <a:endParaRPr lang="de-DE" dirty="0"/>
          </a:p>
        </p:txBody>
      </p:sp>
      <p:sp>
        <p:nvSpPr>
          <p:cNvPr id="72" name="Textfeld 71"/>
          <p:cNvSpPr txBox="1"/>
          <p:nvPr/>
        </p:nvSpPr>
        <p:spPr>
          <a:xfrm>
            <a:off x="0" y="51267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u="sng" dirty="0" smtClean="0"/>
              <a:t>Die Kraft als physikalische Größe</a:t>
            </a:r>
            <a:endParaRPr lang="de-DE" u="sng" dirty="0"/>
          </a:p>
        </p:txBody>
      </p:sp>
      <p:pic>
        <p:nvPicPr>
          <p:cNvPr id="49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4899" y="3914748"/>
            <a:ext cx="1469331" cy="174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" name="Ovale Legende 50"/>
          <p:cNvSpPr/>
          <p:nvPr/>
        </p:nvSpPr>
        <p:spPr>
          <a:xfrm>
            <a:off x="5510728" y="1755706"/>
            <a:ext cx="3417756" cy="1080120"/>
          </a:xfrm>
          <a:prstGeom prst="wedgeEllipseCallout">
            <a:avLst>
              <a:gd name="adj1" fmla="val 18779"/>
              <a:gd name="adj2" fmla="val 165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Ein Newton ist nicht groß. Es entspricht der Kraftwirkung von 100g!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5536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mit Pfeil 4"/>
          <p:cNvCxnSpPr/>
          <p:nvPr/>
        </p:nvCxnSpPr>
        <p:spPr>
          <a:xfrm>
            <a:off x="2987824" y="3789040"/>
            <a:ext cx="345638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mit Pfeil 5"/>
          <p:cNvCxnSpPr/>
          <p:nvPr/>
        </p:nvCxnSpPr>
        <p:spPr>
          <a:xfrm>
            <a:off x="2987824" y="3789040"/>
            <a:ext cx="345638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/>
          <p:nvPr/>
        </p:nvCxnSpPr>
        <p:spPr>
          <a:xfrm flipV="1">
            <a:off x="2997770" y="2556520"/>
            <a:ext cx="0" cy="12325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 flipV="1">
            <a:off x="2996208" y="2556520"/>
            <a:ext cx="1562" cy="12409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 flipV="1">
            <a:off x="2987824" y="2556520"/>
            <a:ext cx="3420380" cy="123252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4563028" y="3753036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</a:t>
            </a:r>
            <a:r>
              <a:rPr lang="de-DE" baseline="-25000" dirty="0" smtClean="0"/>
              <a:t>1</a:t>
            </a:r>
            <a:endParaRPr lang="de-DE" baseline="-25000" dirty="0"/>
          </a:p>
        </p:txBody>
      </p:sp>
      <p:sp>
        <p:nvSpPr>
          <p:cNvPr id="17" name="Textfeld 16"/>
          <p:cNvSpPr txBox="1"/>
          <p:nvPr/>
        </p:nvSpPr>
        <p:spPr>
          <a:xfrm>
            <a:off x="2618812" y="298811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</a:t>
            </a:r>
            <a:r>
              <a:rPr lang="de-DE" baseline="-25000" dirty="0" smtClean="0"/>
              <a:t>2</a:t>
            </a:r>
            <a:endParaRPr lang="de-DE" baseline="-25000" dirty="0"/>
          </a:p>
        </p:txBody>
      </p:sp>
      <p:sp>
        <p:nvSpPr>
          <p:cNvPr id="18" name="Textfeld 17"/>
          <p:cNvSpPr txBox="1"/>
          <p:nvPr/>
        </p:nvSpPr>
        <p:spPr>
          <a:xfrm>
            <a:off x="4578846" y="3140968"/>
            <a:ext cx="771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rgbClr val="FF0000"/>
                </a:solidFill>
              </a:rPr>
              <a:t>F</a:t>
            </a:r>
            <a:r>
              <a:rPr lang="de-DE" baseline="-25000" dirty="0" err="1" smtClean="0">
                <a:solidFill>
                  <a:srgbClr val="FF0000"/>
                </a:solidFill>
              </a:rPr>
              <a:t>Gesamt</a:t>
            </a:r>
            <a:endParaRPr lang="de-DE" baseline="-25000" dirty="0">
              <a:solidFill>
                <a:srgbClr val="FF0000"/>
              </a:solidFill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0" y="51267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u="sng" dirty="0" smtClean="0"/>
              <a:t>Bestimmung der Gesamtkraft aus zwei Einzelkräften</a:t>
            </a:r>
            <a:endParaRPr lang="de-DE" u="sng" dirty="0"/>
          </a:p>
        </p:txBody>
      </p:sp>
      <p:sp>
        <p:nvSpPr>
          <p:cNvPr id="20" name="Textfeld 19"/>
          <p:cNvSpPr txBox="1"/>
          <p:nvPr/>
        </p:nvSpPr>
        <p:spPr>
          <a:xfrm>
            <a:off x="71500" y="1016732"/>
            <a:ext cx="87853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Wenn zwei Kräfte mit gemeinsamen Angriffspunkt auf einen Körper einwirken, so kann man</a:t>
            </a:r>
          </a:p>
          <a:p>
            <a:r>
              <a:rPr lang="de-DE" dirty="0" smtClean="0"/>
              <a:t>die Summe nicht einfach durch Addition der Beträge erhalten. Man muss die Kräfte</a:t>
            </a:r>
          </a:p>
          <a:p>
            <a:r>
              <a:rPr lang="de-DE" dirty="0" smtClean="0"/>
              <a:t>grafisch Addieren – durch ein Kräfteparallelogramm:</a:t>
            </a:r>
            <a:endParaRPr lang="de-DE" dirty="0"/>
          </a:p>
        </p:txBody>
      </p:sp>
      <p:sp>
        <p:nvSpPr>
          <p:cNvPr id="21" name="Textfeld 20"/>
          <p:cNvSpPr txBox="1"/>
          <p:nvPr/>
        </p:nvSpPr>
        <p:spPr>
          <a:xfrm>
            <a:off x="1817426" y="4469163"/>
            <a:ext cx="70394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Die Gesamtkraft – der Physiker sagt auch </a:t>
            </a:r>
            <a:r>
              <a:rPr lang="de-DE" b="1" dirty="0" smtClean="0"/>
              <a:t>resultierende Kraft </a:t>
            </a:r>
            <a:r>
              <a:rPr lang="de-DE" dirty="0" smtClean="0"/>
              <a:t>dazu - kann </a:t>
            </a:r>
          </a:p>
          <a:p>
            <a:r>
              <a:rPr lang="de-DE" dirty="0" smtClean="0"/>
              <a:t>dann größer, aber auch kleiner als die Ausgangskräfte werden und hat </a:t>
            </a:r>
          </a:p>
          <a:p>
            <a:r>
              <a:rPr lang="de-DE" dirty="0" smtClean="0"/>
              <a:t>fast immer eine neue Richtung.</a:t>
            </a:r>
            <a:endParaRPr lang="de-DE" dirty="0"/>
          </a:p>
        </p:txBody>
      </p:sp>
      <p:pic>
        <p:nvPicPr>
          <p:cNvPr id="5122" name="Picture 2" descr="http://www.sn.schule.de/~ms16l/virtuelle_schule/Paul/pauls_webseite/paul_zeigt1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2" y="4114180"/>
            <a:ext cx="1310072" cy="2212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986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11111E-6 L 0.37379 -0.000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81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3.7037E-6 L 0.00018 -0.1784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mit Pfeil 4"/>
          <p:cNvCxnSpPr/>
          <p:nvPr/>
        </p:nvCxnSpPr>
        <p:spPr>
          <a:xfrm>
            <a:off x="2987824" y="3789040"/>
            <a:ext cx="345638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mit Pfeil 5"/>
          <p:cNvCxnSpPr/>
          <p:nvPr/>
        </p:nvCxnSpPr>
        <p:spPr>
          <a:xfrm>
            <a:off x="2987824" y="3789040"/>
            <a:ext cx="345638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/>
          <p:nvPr/>
        </p:nvCxnSpPr>
        <p:spPr>
          <a:xfrm flipV="1">
            <a:off x="2997770" y="2556520"/>
            <a:ext cx="1071736" cy="12325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 flipV="1">
            <a:off x="2996208" y="2564904"/>
            <a:ext cx="1071736" cy="12325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 flipV="1">
            <a:off x="2987824" y="2564904"/>
            <a:ext cx="4500500" cy="122413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4563028" y="3753036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</a:t>
            </a:r>
            <a:r>
              <a:rPr lang="de-DE" baseline="-25000" dirty="0" smtClean="0"/>
              <a:t>1</a:t>
            </a:r>
            <a:endParaRPr lang="de-DE" baseline="-25000" dirty="0"/>
          </a:p>
        </p:txBody>
      </p:sp>
      <p:sp>
        <p:nvSpPr>
          <p:cNvPr id="17" name="Textfeld 16"/>
          <p:cNvSpPr txBox="1"/>
          <p:nvPr/>
        </p:nvSpPr>
        <p:spPr>
          <a:xfrm>
            <a:off x="3163064" y="2858735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</a:t>
            </a:r>
            <a:r>
              <a:rPr lang="de-DE" baseline="-25000" dirty="0" smtClean="0"/>
              <a:t>2</a:t>
            </a:r>
            <a:endParaRPr lang="de-DE" baseline="-25000" dirty="0"/>
          </a:p>
        </p:txBody>
      </p:sp>
      <p:sp>
        <p:nvSpPr>
          <p:cNvPr id="18" name="Textfeld 17"/>
          <p:cNvSpPr txBox="1"/>
          <p:nvPr/>
        </p:nvSpPr>
        <p:spPr>
          <a:xfrm>
            <a:off x="5148064" y="3140968"/>
            <a:ext cx="771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rgbClr val="FF0000"/>
                </a:solidFill>
              </a:rPr>
              <a:t>F</a:t>
            </a:r>
            <a:r>
              <a:rPr lang="de-DE" baseline="-25000" dirty="0" err="1" smtClean="0">
                <a:solidFill>
                  <a:srgbClr val="FF0000"/>
                </a:solidFill>
              </a:rPr>
              <a:t>Gesamt</a:t>
            </a:r>
            <a:endParaRPr lang="de-DE" baseline="-25000" dirty="0">
              <a:solidFill>
                <a:srgbClr val="FF0000"/>
              </a:solidFill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0" y="51267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u="sng" dirty="0" smtClean="0"/>
              <a:t>Bestimmung der Gesamtkraft aus zwei Einzelkräften</a:t>
            </a:r>
            <a:endParaRPr lang="de-DE" u="sng" dirty="0"/>
          </a:p>
        </p:txBody>
      </p:sp>
      <p:sp>
        <p:nvSpPr>
          <p:cNvPr id="20" name="Textfeld 19"/>
          <p:cNvSpPr txBox="1"/>
          <p:nvPr/>
        </p:nvSpPr>
        <p:spPr>
          <a:xfrm>
            <a:off x="1331640" y="1027624"/>
            <a:ext cx="6234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Der Winkel zwischen den Kräften spielt eine große Rolle, bei der </a:t>
            </a:r>
          </a:p>
          <a:p>
            <a:r>
              <a:rPr lang="de-DE" dirty="0" smtClean="0"/>
              <a:t>Wirkung der zusammengesetzten Gesamtkraft:</a:t>
            </a:r>
            <a:endParaRPr lang="de-DE" dirty="0"/>
          </a:p>
        </p:txBody>
      </p:sp>
      <p:sp>
        <p:nvSpPr>
          <p:cNvPr id="21" name="Textfeld 20"/>
          <p:cNvSpPr txBox="1"/>
          <p:nvPr/>
        </p:nvSpPr>
        <p:spPr>
          <a:xfrm>
            <a:off x="995459" y="4473115"/>
            <a:ext cx="61480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Wirken die Kräfte ungefähr in den gleiche Richtung, dann ist die</a:t>
            </a:r>
          </a:p>
          <a:p>
            <a:r>
              <a:rPr lang="de-DE" b="1" dirty="0" smtClean="0"/>
              <a:t>resultierende Kraft </a:t>
            </a:r>
            <a:r>
              <a:rPr lang="de-DE" dirty="0" smtClean="0"/>
              <a:t>größer als die Einzelkräfte.</a:t>
            </a:r>
            <a:endParaRPr lang="de-DE" dirty="0"/>
          </a:p>
        </p:txBody>
      </p:sp>
      <p:pic>
        <p:nvPicPr>
          <p:cNvPr id="13" name="Picture 2" descr="http://www.sn.schule.de/~ms16l/virtuelle_schule/Paul/pauls_webseite/paul_zeigt1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272300" y="4283540"/>
            <a:ext cx="1317984" cy="2212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4174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11111E-6 L 0.37379 -0.000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81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037E-6 L 0.11424 -0.1784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12" y="-8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mit Pfeil 4"/>
          <p:cNvCxnSpPr/>
          <p:nvPr/>
        </p:nvCxnSpPr>
        <p:spPr>
          <a:xfrm>
            <a:off x="2987824" y="3789040"/>
            <a:ext cx="345638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mit Pfeil 5"/>
          <p:cNvCxnSpPr/>
          <p:nvPr/>
        </p:nvCxnSpPr>
        <p:spPr>
          <a:xfrm>
            <a:off x="2987824" y="3789040"/>
            <a:ext cx="345638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/>
          <p:nvPr/>
        </p:nvCxnSpPr>
        <p:spPr>
          <a:xfrm flipH="1" flipV="1">
            <a:off x="1655676" y="3043401"/>
            <a:ext cx="1342094" cy="7456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 flipH="1" flipV="1">
            <a:off x="1655676" y="3043401"/>
            <a:ext cx="1340532" cy="75402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 flipV="1">
            <a:off x="2987824" y="3068960"/>
            <a:ext cx="2196244" cy="72008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4563028" y="3753036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</a:t>
            </a:r>
            <a:r>
              <a:rPr lang="de-DE" baseline="-25000" dirty="0" smtClean="0"/>
              <a:t>1</a:t>
            </a:r>
            <a:endParaRPr lang="de-DE" baseline="-25000" dirty="0"/>
          </a:p>
        </p:txBody>
      </p:sp>
      <p:sp>
        <p:nvSpPr>
          <p:cNvPr id="17" name="Textfeld 16"/>
          <p:cNvSpPr txBox="1"/>
          <p:nvPr/>
        </p:nvSpPr>
        <p:spPr>
          <a:xfrm>
            <a:off x="1940182" y="338370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</a:t>
            </a:r>
            <a:r>
              <a:rPr lang="de-DE" baseline="-25000" dirty="0" smtClean="0"/>
              <a:t>2</a:t>
            </a:r>
            <a:endParaRPr lang="de-DE" baseline="-25000" dirty="0"/>
          </a:p>
        </p:txBody>
      </p:sp>
      <p:sp>
        <p:nvSpPr>
          <p:cNvPr id="18" name="Textfeld 17"/>
          <p:cNvSpPr txBox="1"/>
          <p:nvPr/>
        </p:nvSpPr>
        <p:spPr>
          <a:xfrm>
            <a:off x="4186445" y="3383704"/>
            <a:ext cx="771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rgbClr val="FF0000"/>
                </a:solidFill>
              </a:rPr>
              <a:t>F</a:t>
            </a:r>
            <a:r>
              <a:rPr lang="de-DE" baseline="-25000" dirty="0" err="1" smtClean="0">
                <a:solidFill>
                  <a:srgbClr val="FF0000"/>
                </a:solidFill>
              </a:rPr>
              <a:t>Gesamt</a:t>
            </a:r>
            <a:endParaRPr lang="de-DE" baseline="-25000" dirty="0">
              <a:solidFill>
                <a:srgbClr val="FF0000"/>
              </a:solidFill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0" y="51267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u="sng" dirty="0" smtClean="0"/>
              <a:t>Bestimmung der Gesamtkraft aus zwei Einzelkräften</a:t>
            </a:r>
            <a:endParaRPr lang="de-DE" u="sng" dirty="0"/>
          </a:p>
        </p:txBody>
      </p:sp>
      <p:sp>
        <p:nvSpPr>
          <p:cNvPr id="20" name="Textfeld 19"/>
          <p:cNvSpPr txBox="1"/>
          <p:nvPr/>
        </p:nvSpPr>
        <p:spPr>
          <a:xfrm>
            <a:off x="71500" y="1016732"/>
            <a:ext cx="83000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Weisen die beiden Kräfte in entgegengesetzte Richtungen, dann wird die resultierende</a:t>
            </a:r>
          </a:p>
          <a:p>
            <a:r>
              <a:rPr lang="de-DE" dirty="0" smtClean="0"/>
              <a:t>Kraft kleiner, da sich die Wirkungen tendenziell aufheben:</a:t>
            </a:r>
            <a:endParaRPr lang="de-DE" dirty="0"/>
          </a:p>
        </p:txBody>
      </p:sp>
      <p:sp>
        <p:nvSpPr>
          <p:cNvPr id="21" name="Textfeld 20"/>
          <p:cNvSpPr txBox="1"/>
          <p:nvPr/>
        </p:nvSpPr>
        <p:spPr>
          <a:xfrm>
            <a:off x="395536" y="4834897"/>
            <a:ext cx="57307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Im Extremfall können zwei Kräfte sich komplett aufheben.</a:t>
            </a:r>
          </a:p>
          <a:p>
            <a:r>
              <a:rPr lang="de-DE" dirty="0" smtClean="0"/>
              <a:t>Das passiert immer dann, wenn die Kräfte gleichgroß, aber </a:t>
            </a:r>
          </a:p>
          <a:p>
            <a:r>
              <a:rPr lang="de-DE" dirty="0" smtClean="0"/>
              <a:t>exakt entgegengesetzt gerichtet sind.</a:t>
            </a:r>
            <a:endParaRPr lang="de-DE" dirty="0"/>
          </a:p>
        </p:txBody>
      </p:sp>
      <p:pic>
        <p:nvPicPr>
          <p:cNvPr id="4098" name="Picture 2" descr="http://www.sn.schule.de/~ms16l/virtuelle_schule/Paul/pauls_webseite/paul_zeigt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272" y="5157192"/>
            <a:ext cx="1145396" cy="1478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9920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11111E-6 L 0.37379 -0.000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81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037E-6 L -0.13768 -0.105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92" y="-5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feld 71"/>
          <p:cNvSpPr txBox="1"/>
          <p:nvPr/>
        </p:nvSpPr>
        <p:spPr>
          <a:xfrm>
            <a:off x="0" y="51267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u="sng" dirty="0" smtClean="0"/>
              <a:t>Die Kraft als physikalische Größe</a:t>
            </a:r>
            <a:endParaRPr lang="de-DE" u="sng" dirty="0"/>
          </a:p>
        </p:txBody>
      </p:sp>
      <p:pic>
        <p:nvPicPr>
          <p:cNvPr id="1028" name="Picture 4" descr="http://www.sn.schule.de/~ms16l/virtuelle_schule/Paul/pauls_webseite/paul_expand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636912"/>
            <a:ext cx="1717169" cy="1981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325" y="2652842"/>
            <a:ext cx="17145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" name="Ovale Legende 72"/>
          <p:cNvSpPr/>
          <p:nvPr/>
        </p:nvSpPr>
        <p:spPr>
          <a:xfrm>
            <a:off x="3095836" y="1160748"/>
            <a:ext cx="4752528" cy="1764196"/>
          </a:xfrm>
          <a:prstGeom prst="wedgeEllipseCallout">
            <a:avLst>
              <a:gd name="adj1" fmla="val -57550"/>
              <a:gd name="adj2" fmla="val 633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Tschüß</a:t>
            </a:r>
            <a:r>
              <a:rPr lang="de-DE" dirty="0" smtClean="0"/>
              <a:t>!</a:t>
            </a:r>
          </a:p>
          <a:p>
            <a:pPr algn="ctr"/>
            <a:r>
              <a:rPr lang="de-DE" dirty="0" smtClean="0"/>
              <a:t>Das nächste Mal vergleichen wir</a:t>
            </a:r>
          </a:p>
          <a:p>
            <a:pPr algn="ctr"/>
            <a:r>
              <a:rPr lang="de-DE" dirty="0" smtClean="0"/>
              <a:t>die Kraft mit der Masse!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650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279</Words>
  <Application>Microsoft Office PowerPoint</Application>
  <PresentationFormat>Bildschirmpräsentation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SBI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tiburskije</dc:creator>
  <cp:lastModifiedBy>tiburskije</cp:lastModifiedBy>
  <cp:revision>21</cp:revision>
  <dcterms:created xsi:type="dcterms:W3CDTF">2015-09-15T06:49:46Z</dcterms:created>
  <dcterms:modified xsi:type="dcterms:W3CDTF">2015-09-15T11:37:19Z</dcterms:modified>
</cp:coreProperties>
</file>