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sldIdLst>
    <p:sldId id="258" r:id="rId2"/>
    <p:sldId id="263" r:id="rId3"/>
    <p:sldId id="257" r:id="rId4"/>
    <p:sldId id="264" r:id="rId5"/>
    <p:sldId id="265" r:id="rId6"/>
    <p:sldId id="266" r:id="rId7"/>
    <p:sldId id="267" r:id="rId8"/>
    <p:sldId id="262" r:id="rId9"/>
    <p:sldId id="269" r:id="rId10"/>
    <p:sldId id="270" r:id="rId11"/>
    <p:sldId id="268" r:id="rId12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99"/>
    <a:srgbClr val="EB6247"/>
    <a:srgbClr val="E742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18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C03BFF58-779B-4150-ACF3-E5DDC54995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4375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BC2314A9-45C3-465F-B9F8-0A79E0840200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5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F04E4A47-3AEC-4F72-B9DB-B55891CF267D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10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81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F04E4A47-3AEC-4F72-B9DB-B55891CF267D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11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81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BC2314A9-45C3-465F-B9F8-0A79E0840200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2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5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CE0522B5-DF14-4963-AA32-3EC9C5DFA2CF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3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CE0522B5-DF14-4963-AA32-3EC9C5DFA2CF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4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CE0522B5-DF14-4963-AA32-3EC9C5DFA2CF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5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CE0522B5-DF14-4963-AA32-3EC9C5DFA2CF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6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CE0522B5-DF14-4963-AA32-3EC9C5DFA2CF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7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F04E4A47-3AEC-4F72-B9DB-B55891CF267D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8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81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F04E4A47-3AEC-4F72-B9DB-B55891CF267D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9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81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A0AA0-3A16-4C24-A943-989C13D4E05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2752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1B7F0-3805-4E3D-911C-9F6BD24FB8F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3125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69735-5752-4CE8-9FB7-71C31C8D49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2395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89269-0CC1-4D75-AA98-894AC2860B2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5901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C1589-E140-4075-A287-6F3D8AEBB7F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0337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1A8CD-02C1-4179-A48C-EDFAEF48646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4120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11B36-4027-40C4-8DCE-BAF35EDA8F2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9061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2C80A-3A1D-4729-8203-521221EC896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4713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F5922-F0A1-406A-BD4C-BAFFD09918C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0277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4B9CA-4E7C-4B3A-A80B-845FEC9806B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7277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9E14F-0AFD-4B01-86D5-86543B9701F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511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CFFE4-75E8-45B0-9258-991290922E2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9970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das Format des Titeltextes zu bearbeiten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Gliederungstextes zu bearbeiten</a:t>
            </a:r>
          </a:p>
          <a:p>
            <a:pPr lvl="1"/>
            <a:r>
              <a:rPr lang="en-GB" smtClean="0"/>
              <a:t>Zweite Gliederungsebene</a:t>
            </a:r>
          </a:p>
          <a:p>
            <a:pPr lvl="2"/>
            <a:r>
              <a:rPr lang="en-GB" smtClean="0"/>
              <a:t>Dritte Gliederungsebene</a:t>
            </a:r>
          </a:p>
          <a:p>
            <a:pPr lvl="3"/>
            <a:r>
              <a:rPr lang="en-GB" smtClean="0"/>
              <a:t>Vierte Gliederungsebene</a:t>
            </a:r>
          </a:p>
          <a:p>
            <a:pPr lvl="4"/>
            <a:r>
              <a:rPr lang="en-GB" smtClean="0"/>
              <a:t>Fünfte Gliederungsebene</a:t>
            </a:r>
          </a:p>
          <a:p>
            <a:pPr lvl="4"/>
            <a:r>
              <a:rPr lang="en-GB" smtClean="0"/>
              <a:t>Sechste Gliederungsebene</a:t>
            </a:r>
          </a:p>
          <a:p>
            <a:pPr lvl="4"/>
            <a:r>
              <a:rPr lang="en-GB" smtClean="0"/>
              <a:t>Siebente Gliederungsebene</a:t>
            </a:r>
          </a:p>
          <a:p>
            <a:pPr lvl="4"/>
            <a:r>
              <a:rPr lang="en-GB" smtClean="0"/>
              <a:t>Achte Gliederungsebene</a:t>
            </a:r>
          </a:p>
          <a:p>
            <a:pPr lvl="4"/>
            <a:r>
              <a:rPr lang="en-GB" smtClean="0"/>
              <a:t>Neunte Gliederungsebene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DF559088-F8BC-438B-BE4A-03076BDA34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image" Target="../media/image25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11.jpeg"/><Relationship Id="rId10" Type="http://schemas.openxmlformats.org/officeDocument/2006/relationships/image" Target="../media/image30.png"/><Relationship Id="rId4" Type="http://schemas.openxmlformats.org/officeDocument/2006/relationships/image" Target="../media/image8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de.wikipedia.org/wiki/Datei:Flame.inflates.balloon.bath.arp.jpg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s://de.wikipedia.org/wiki/Datei:Montgolfiere_1783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10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19.png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png"/><Relationship Id="rId5" Type="http://schemas.openxmlformats.org/officeDocument/2006/relationships/image" Target="../media/image11.jpeg"/><Relationship Id="rId10" Type="http://schemas.openxmlformats.org/officeDocument/2006/relationships/image" Target="../media/image24.png"/><Relationship Id="rId4" Type="http://schemas.openxmlformats.org/officeDocument/2006/relationships/image" Target="../media/image8.png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Thermodynamik</a:t>
            </a: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 smtClean="0"/>
              <a:t>lineare Ausdehnung</a:t>
            </a:r>
            <a:endParaRPr lang="de-DE" sz="2800" dirty="0" smtClean="0"/>
          </a:p>
        </p:txBody>
      </p:sp>
      <p:pic>
        <p:nvPicPr>
          <p:cNvPr id="205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7652"/>
            <a:ext cx="1219200" cy="251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439912" y="1403573"/>
            <a:ext cx="3960440" cy="2226002"/>
          </a:xfrm>
          <a:prstGeom prst="wedgeEllipseCallout">
            <a:avLst>
              <a:gd name="adj1" fmla="val -56009"/>
              <a:gd name="adj2" fmla="val -34648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Nach der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Aggregatzustandsänderung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und dem Temperaturausglich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schauen wir und nun die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thermische Ausdehnung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etwas genauer an!</a:t>
            </a:r>
            <a:endParaRPr lang="de-DE" dirty="0">
              <a:solidFill>
                <a:srgbClr val="000000"/>
              </a:solidFill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5112319" y="5147988"/>
            <a:ext cx="4706415" cy="2295489"/>
            <a:chOff x="1944688" y="3333750"/>
            <a:chExt cx="7629525" cy="3956050"/>
          </a:xfrm>
        </p:grpSpPr>
        <p:pic>
          <p:nvPicPr>
            <p:cNvPr id="2050" name="Picture 10" descr="C:\Users\tiburskije\Desktop\FlippedClassroom Physik\Thermodynamik\Waerme\eisblock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35938" y="4427538"/>
              <a:ext cx="1438275" cy="1466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10" descr="C:\Users\tiburskije\Desktop\FlippedClassroom Physik\Thermodynamik\Waerme\eisblock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44688" y="3851275"/>
              <a:ext cx="1438275" cy="1466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6" name="Picture 10" descr="C:\Users\tiburskije\Desktop\FlippedClassroom Physik\Thermodynamik\Waerme\eisblock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513" y="3333750"/>
              <a:ext cx="1438275" cy="1466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9" descr="http://vignette3.wikia.nocookie.net/dofus/images/c/c3/Junge_Pf%C3%BCtze.png/revision/latest?cb=20120911102603&amp;path-prefix=d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7825" y="3924300"/>
              <a:ext cx="5610225" cy="3365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8" name="Rechteck 1"/>
          <p:cNvSpPr>
            <a:spLocks noChangeArrowheads="1"/>
          </p:cNvSpPr>
          <p:nvPr/>
        </p:nvSpPr>
        <p:spPr bwMode="auto">
          <a:xfrm>
            <a:off x="0" y="7246938"/>
            <a:ext cx="478790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/>
              <a:t>http://de.dofuswiki.wikia.com/wiki/Dofus_Wiki</a:t>
            </a:r>
          </a:p>
        </p:txBody>
      </p:sp>
      <p:pic>
        <p:nvPicPr>
          <p:cNvPr id="12" name="Grafik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755" y="1691605"/>
            <a:ext cx="4470212" cy="2874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0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0" y="3917607"/>
            <a:ext cx="4968552" cy="3187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284" y="5704817"/>
            <a:ext cx="1644625" cy="1797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Thermodynamik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 smtClean="0"/>
              <a:t>lineare Ausdehnung</a:t>
            </a: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4779456" y="4636547"/>
            <a:ext cx="4122112" cy="2089951"/>
          </a:xfrm>
          <a:prstGeom prst="wedgeEllipseCallout">
            <a:avLst>
              <a:gd name="adj1" fmla="val -76491"/>
              <a:gd name="adj2" fmla="val 27029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Dann können wir das jetzt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tatsächlich berechnen …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8" name="Picture 11" descr="C:\Users\tiburskije\Desktop\FlippedClassroom Physik\wikimedia-butt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240" y="7092205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E:\FlippedClassroomPhysik\06_Thermodynamik\02_Waerme\03_Ausdehnung\Eiffelturm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12" y="1619597"/>
            <a:ext cx="2719094" cy="27190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678781" y="3501877"/>
                <a:ext cx="1733103" cy="34996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𝒍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𝒍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∙∆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𝝑</m:t>
                      </m:r>
                    </m:oMath>
                  </m:oMathPara>
                </a14:m>
                <a:endParaRPr lang="de-DE" b="1" dirty="0" smtClean="0">
                  <a:solidFill>
                    <a:srgbClr val="FF0000"/>
                  </a:solidFill>
                  <a:ea typeface="Cambria Math"/>
                </a:endParaRPr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781" y="3501877"/>
                <a:ext cx="1733103" cy="34996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feld 3"/>
              <p:cNvSpPr txBox="1"/>
              <p:nvPr/>
            </p:nvSpPr>
            <p:spPr>
              <a:xfrm>
                <a:off x="678781" y="1595016"/>
                <a:ext cx="1713033" cy="349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/>
                      </a:rPr>
                      <m:t>𝑔𝑒𝑔</m:t>
                    </m:r>
                    <m:r>
                      <a:rPr lang="de-DE" b="0" i="1" smtClean="0">
                        <a:latin typeface="Cambria Math"/>
                      </a:rPr>
                      <m:t>.: </m:t>
                    </m:r>
                    <m:sSub>
                      <m:sSubPr>
                        <m:ctrlPr>
                          <a:rPr lang="de-DE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de-DE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 smtClean="0"/>
                  <a:t>=300m</a:t>
                </a:r>
                <a:endParaRPr lang="de-DE" dirty="0"/>
              </a:p>
            </p:txBody>
          </p:sp>
        </mc:Choice>
        <mc:Fallback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781" y="1595016"/>
                <a:ext cx="1713033" cy="349968"/>
              </a:xfrm>
              <a:prstGeom prst="rect">
                <a:avLst/>
              </a:prstGeom>
              <a:blipFill rotWithShape="1">
                <a:blip r:embed="rId7"/>
                <a:stretch>
                  <a:fillRect t="-14035" r="-3203" b="-280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1295896" y="1907629"/>
                <a:ext cx="1448153" cy="349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i="1" smtClean="0"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  <m:sub>
                          <m:r>
                            <a:rPr lang="de-DE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de-DE" b="0" i="1" smtClean="0">
                          <a:latin typeface="Cambria Math"/>
                        </a:rPr>
                        <m:t>=−25°</m:t>
                      </m:r>
                      <m:r>
                        <a:rPr lang="de-DE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896" y="1907629"/>
                <a:ext cx="1448153" cy="349968"/>
              </a:xfrm>
              <a:prstGeom prst="rect">
                <a:avLst/>
              </a:prstGeom>
              <a:blipFill rotWithShape="1">
                <a:blip r:embed="rId8"/>
                <a:stretch>
                  <a:fillRect b="-175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1306577" y="2205733"/>
                <a:ext cx="1269707" cy="349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i="1" smtClean="0"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  <m:sub>
                          <m:r>
                            <a:rPr lang="de-DE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de-DE" b="0" i="1" smtClean="0">
                          <a:latin typeface="Cambria Math"/>
                        </a:rPr>
                        <m:t>=45°</m:t>
                      </m:r>
                      <m:r>
                        <a:rPr lang="de-DE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577" y="2205733"/>
                <a:ext cx="1269707" cy="349968"/>
              </a:xfrm>
              <a:prstGeom prst="rect">
                <a:avLst/>
              </a:prstGeom>
              <a:blipFill rotWithShape="1">
                <a:blip r:embed="rId9"/>
                <a:stretch>
                  <a:fillRect b="-175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1223888" y="2390919"/>
                <a:ext cx="3833870" cy="596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/>
                        </a:rPr>
                        <m:t>𝑀</m:t>
                      </m:r>
                      <m:r>
                        <a:rPr lang="de-DE" b="0" i="1" smtClean="0">
                          <a:latin typeface="Cambria Math"/>
                        </a:rPr>
                        <m:t>𝑎𝑡𝑒𝑟𝑖𝑎𝑙</m:t>
                      </m:r>
                      <m:r>
                        <a:rPr lang="de-DE" b="0" i="1" smtClean="0">
                          <a:latin typeface="Cambria Math"/>
                        </a:rPr>
                        <m:t>:</m:t>
                      </m:r>
                      <m:r>
                        <a:rPr lang="de-DE" b="0" i="1" smtClean="0">
                          <a:latin typeface="Cambria Math"/>
                        </a:rPr>
                        <m:t>𝑆𝑡𝑎h𝑙</m:t>
                      </m:r>
                      <m:r>
                        <a:rPr lang="de-DE" b="0" i="1" smtClean="0">
                          <a:latin typeface="Cambria Math"/>
                        </a:rPr>
                        <m:t> →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=0,000013</m:t>
                      </m:r>
                      <m:f>
                        <m:fPr>
                          <m:ctrlPr>
                            <a:rPr lang="de-DE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latin typeface="Cambria Math"/>
                              <a:ea typeface="Cambria Math"/>
                            </a:rPr>
                            <m:t>𝐾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888" y="2390919"/>
                <a:ext cx="3833870" cy="59683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575816" y="2905539"/>
                <a:ext cx="3539110" cy="349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/>
                        </a:rPr>
                        <m:t>𝑔𝑒𝑠</m:t>
                      </m:r>
                      <m:r>
                        <a:rPr lang="de-DE" b="0" i="1" smtClean="0">
                          <a:latin typeface="Cambria Math"/>
                        </a:rPr>
                        <m:t>.: ∆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𝑙</m:t>
                      </m:r>
                      <m:r>
                        <a:rPr lang="de-DE" b="0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b="0" i="0" smtClean="0">
                          <a:latin typeface="Cambria Math"/>
                        </a:rPr>
                        <m:t>in</m:t>
                      </m:r>
                      <m:r>
                        <a:rPr lang="de-DE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b="0" i="0" smtClean="0">
                          <a:latin typeface="Cambria Math"/>
                        </a:rPr>
                        <m:t>m</m:t>
                      </m:r>
                      <m:r>
                        <a:rPr lang="de-DE" b="0" i="0" smtClean="0">
                          <a:latin typeface="Cambria Math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de-DE" b="0" i="0" smtClean="0">
                          <a:latin typeface="Cambria Math"/>
                        </a:rPr>
                        <m:t>cm</m:t>
                      </m:r>
                      <m:r>
                        <a:rPr lang="de-DE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b="0" i="0" smtClean="0">
                          <a:latin typeface="Cambria Math"/>
                        </a:rPr>
                        <m:t>und</m:t>
                      </m:r>
                      <m:r>
                        <a:rPr lang="de-DE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b="0" i="0" smtClean="0">
                          <a:latin typeface="Cambria Math"/>
                        </a:rPr>
                        <m:t>mm</m:t>
                      </m:r>
                      <m:r>
                        <a:rPr lang="de-DE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b="0" i="0" smtClean="0">
                          <a:latin typeface="Cambria Math"/>
                        </a:rPr>
                        <m:t>und</m:t>
                      </m:r>
                      <m:r>
                        <a:rPr lang="de-DE" b="0" i="0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de-DE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de-DE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816" y="2905539"/>
                <a:ext cx="3539110" cy="349968"/>
              </a:xfrm>
              <a:prstGeom prst="rect">
                <a:avLst/>
              </a:prstGeom>
              <a:blipFill rotWithShape="1">
                <a:blip r:embed="rId11"/>
                <a:stretch>
                  <a:fillRect b="-877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668745" y="3922165"/>
                <a:ext cx="3281411" cy="5746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0,000013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𝐾</m:t>
                          </m:r>
                        </m:den>
                      </m:f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300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70</m:t>
                      </m:r>
                      <m:r>
                        <m:rPr>
                          <m:sty m:val="p"/>
                        </m:rPr>
                        <a:rPr lang="de-DE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K</m:t>
                      </m:r>
                    </m:oMath>
                  </m:oMathPara>
                </a14:m>
                <a:endParaRPr lang="de-DE" dirty="0" smtClean="0">
                  <a:solidFill>
                    <a:schemeClr val="tx1"/>
                  </a:solidFill>
                  <a:ea typeface="Cambria Math"/>
                </a:endParaRPr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45" y="3922165"/>
                <a:ext cx="3281411" cy="57464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672374" y="4490987"/>
                <a:ext cx="3647858" cy="34996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0,273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=27,3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𝑐𝑚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=273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𝑚𝑚</m:t>
                      </m:r>
                    </m:oMath>
                  </m:oMathPara>
                </a14:m>
                <a:endParaRPr lang="de-DE" dirty="0" smtClean="0">
                  <a:solidFill>
                    <a:schemeClr val="tx1"/>
                  </a:solidFill>
                  <a:ea typeface="Cambria Math"/>
                </a:endParaRPr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374" y="4490987"/>
                <a:ext cx="3647858" cy="349968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hteck 5"/>
              <p:cNvSpPr/>
              <p:nvPr/>
            </p:nvSpPr>
            <p:spPr>
              <a:xfrm>
                <a:off x="730420" y="5075981"/>
                <a:ext cx="1583510" cy="3499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u="sng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de-DE" b="0" i="1" u="sng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de-DE" b="0" i="1" u="sng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u="sng" dirty="0" smtClean="0"/>
                  <a:t>= 300,273m</a:t>
                </a:r>
                <a:endParaRPr lang="de-DE" u="sng" dirty="0"/>
              </a:p>
            </p:txBody>
          </p:sp>
        </mc:Choice>
        <mc:Fallback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420" y="5075981"/>
                <a:ext cx="1583510" cy="349968"/>
              </a:xfrm>
              <a:prstGeom prst="rect">
                <a:avLst/>
              </a:prstGeom>
              <a:blipFill rotWithShape="1">
                <a:blip r:embed="rId14"/>
                <a:stretch>
                  <a:fillRect t="-14035" r="-3077" b="-280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utoShape 6"/>
          <p:cNvSpPr>
            <a:spLocks noChangeArrowheads="1"/>
          </p:cNvSpPr>
          <p:nvPr/>
        </p:nvSpPr>
        <p:spPr bwMode="auto">
          <a:xfrm>
            <a:off x="4931856" y="4788947"/>
            <a:ext cx="4122112" cy="2089951"/>
          </a:xfrm>
          <a:prstGeom prst="wedgeEllipseCallout">
            <a:avLst>
              <a:gd name="adj1" fmla="val -80069"/>
              <a:gd name="adj2" fmla="val 19031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Der Eiffelturm ist im Sommer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tatsächlich fast 30cm höher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als im Winter …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6079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4" grpId="0" animBg="1"/>
      <p:bldP spid="4" grpId="0"/>
      <p:bldP spid="5" grpId="0"/>
      <p:bldP spid="20" grpId="0"/>
      <p:bldP spid="21" grpId="0"/>
      <p:bldP spid="23" grpId="0"/>
      <p:bldP spid="24" grpId="0"/>
      <p:bldP spid="25" grpId="0"/>
      <p:bldP spid="6" grpId="0"/>
      <p:bldP spid="27" grpId="0" animBg="1"/>
      <p:bldP spid="2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Thermodynamik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 smtClean="0"/>
              <a:t>lineare Ausdehnung</a:t>
            </a:r>
          </a:p>
        </p:txBody>
      </p:sp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024" y="3419797"/>
            <a:ext cx="1219200" cy="251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4681539" y="1908176"/>
            <a:ext cx="3671142" cy="2591742"/>
          </a:xfrm>
          <a:prstGeom prst="wedgeEllipseCallout">
            <a:avLst>
              <a:gd name="adj1" fmla="val -80563"/>
              <a:gd name="adj2" fmla="val 25525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Das nächste Thema wird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die Funktionsweise des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Kühlschranks und der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Klimaanlage sein …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12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Thermodynamik</a:t>
            </a: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 smtClean="0"/>
              <a:t>lineare Ausdehnung</a:t>
            </a:r>
            <a:endParaRPr lang="de-DE" sz="2800" dirty="0" smtClean="0"/>
          </a:p>
        </p:txBody>
      </p:sp>
      <p:pic>
        <p:nvPicPr>
          <p:cNvPr id="205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7652"/>
            <a:ext cx="1219200" cy="251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439912" y="1403573"/>
            <a:ext cx="3960440" cy="2226002"/>
          </a:xfrm>
          <a:prstGeom prst="wedgeEllipseCallout">
            <a:avLst>
              <a:gd name="adj1" fmla="val -56009"/>
              <a:gd name="adj2" fmla="val -34648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Wir wissen bereits, dass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sich Stoffe bei Erwärmung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ausdehnen!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49154" name="Picture 2" descr="https://upload.wikimedia.org/wikipedia/commons/thumb/0/03/Montgolfiere_1783.jpg/220px-Montgolfiere_1783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3070" y="3203773"/>
            <a:ext cx="4179112" cy="30963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156" name="Picture 4" descr="https://upload.wikimedia.org/wikipedia/commons/thumb/b/b0/Flame.inflates.balloon.bath.arp.jpg/220px-Flame.inflates.balloon.bath.arp.jp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342" y="4211885"/>
            <a:ext cx="3497456" cy="26230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1592312" y="1555973"/>
            <a:ext cx="3960440" cy="2226002"/>
          </a:xfrm>
          <a:prstGeom prst="wedgeEllipseCallout">
            <a:avLst>
              <a:gd name="adj1" fmla="val -60974"/>
              <a:gd name="adj2" fmla="val -41274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Der Heißluftballon z.B.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kann nur fliegen, wenn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die heiße Luft im Innern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sich weit genug ausgedehnt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hat, damit der Auftrieb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ausreicht!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49157" name="Picture 5" descr="C:\Users\tiburskije\Desktop\FlippedClassroom Physik\wikimedia-button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7798" y="7092205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3871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  <p:bldP spid="11" grpId="1" animBg="1"/>
      <p:bldP spid="16" grpId="0" animBg="1" autoUpdateAnimBg="0"/>
      <p:bldP spid="1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Thermodynamik</a:t>
            </a: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 smtClean="0"/>
              <a:t>lineare Ausdehnung</a:t>
            </a:r>
          </a:p>
        </p:txBody>
      </p:sp>
      <p:pic>
        <p:nvPicPr>
          <p:cNvPr id="307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734" y="4438796"/>
            <a:ext cx="1709055" cy="250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4464248" y="1979637"/>
            <a:ext cx="4559549" cy="2232894"/>
          </a:xfrm>
          <a:prstGeom prst="wedgeEllipseCallout">
            <a:avLst>
              <a:gd name="adj1" fmla="val 23240"/>
              <a:gd name="adj2" fmla="val 82733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endParaRPr lang="de-DE" dirty="0" smtClean="0">
              <a:solidFill>
                <a:srgbClr val="000000"/>
              </a:solidFill>
            </a:endParaRP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Und auch das Flüssigkeitsthermometer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funktioniert nur deshalb, weil sich die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Thermometerflüssigkeit bei Erwärmung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ausdehnt und somit im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Anzeigeröhrchen steigt.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3082" name="Picture 10" descr="Aufbau eines Flüssigkeitsthermometer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32" y="1835621"/>
            <a:ext cx="3600400" cy="5143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tiburskije\Desktop\FlippedClassroom Physik\wikimedia-button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240" y="7092205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8" name="Picture 4" descr="E:\FlippedClassroomPhysik\06_Thermodynamik\02_Waerme\03_Ausdehnung\Eiffeltu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722" y="2399929"/>
            <a:ext cx="4067870" cy="40678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40" y="3828333"/>
            <a:ext cx="1304925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Thermodynamik</a:t>
            </a: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 smtClean="0"/>
              <a:t>lineare Ausdehnung</a:t>
            </a: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079872" y="1619597"/>
            <a:ext cx="4559549" cy="1560664"/>
          </a:xfrm>
          <a:prstGeom prst="wedgeEllipseCallout">
            <a:avLst>
              <a:gd name="adj1" fmla="val -33258"/>
              <a:gd name="adj2" fmla="val 120052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endParaRPr lang="de-DE" dirty="0" smtClean="0">
              <a:solidFill>
                <a:srgbClr val="000000"/>
              </a:solidFill>
            </a:endParaRP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Aber dehnen sich auch feste Körper bei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Wärmezufuhr aus?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3083" name="Picture 11" descr="C:\Users\tiburskije\Desktop\FlippedClassroom Physik\wikimedia-button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240" y="7092205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30614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E:\FlippedClassroomPhysik\06_Thermodynamik\02_Waerme\03_Ausdehnung\brücke auf rollen II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32" y="3203773"/>
            <a:ext cx="3650389" cy="30693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Thermodynamik</a:t>
            </a: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 smtClean="0"/>
              <a:t>lineare Ausdehnung</a:t>
            </a:r>
          </a:p>
        </p:txBody>
      </p:sp>
      <p:pic>
        <p:nvPicPr>
          <p:cNvPr id="3077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734" y="4438796"/>
            <a:ext cx="1709055" cy="250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5328344" y="1595439"/>
            <a:ext cx="4559549" cy="2232894"/>
          </a:xfrm>
          <a:prstGeom prst="wedgeEllipseCallout">
            <a:avLst>
              <a:gd name="adj1" fmla="val 6420"/>
              <a:gd name="adj2" fmla="val 84935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endParaRPr lang="de-DE" dirty="0" smtClean="0">
              <a:solidFill>
                <a:srgbClr val="000000"/>
              </a:solidFill>
            </a:endParaRP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Aber dehnen sich auch feste Körper bei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Wärmezufuhr aus?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3083" name="Picture 11" descr="C:\Users\tiburskije\Desktop\FlippedClassroom Physik\wikimedia-button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240" y="7092205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40" y="4283893"/>
            <a:ext cx="1114063" cy="2659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99792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040" y="2242493"/>
            <a:ext cx="4501091" cy="33758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Thermodynamik</a:t>
            </a: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 smtClean="0"/>
              <a:t>lineare Ausdehnung</a:t>
            </a:r>
          </a:p>
        </p:txBody>
      </p:sp>
      <p:pic>
        <p:nvPicPr>
          <p:cNvPr id="3077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734" y="4438796"/>
            <a:ext cx="1709055" cy="250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6120432" y="1595439"/>
            <a:ext cx="3767461" cy="2232894"/>
          </a:xfrm>
          <a:prstGeom prst="wedgeEllipseCallout">
            <a:avLst>
              <a:gd name="adj1" fmla="val 6420"/>
              <a:gd name="adj2" fmla="val 84935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endParaRPr lang="de-DE" dirty="0" smtClean="0">
              <a:solidFill>
                <a:srgbClr val="000000"/>
              </a:solidFill>
            </a:endParaRP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Wenn dem Körper Wärme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zugeführt wird, bewegen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sich die Teilchen des Körpers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schneller …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3083" name="Picture 11" descr="C:\Users\tiburskije\Desktop\FlippedClassroom Physik\wikimedia-button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240" y="7092205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68" y="4288754"/>
            <a:ext cx="1114063" cy="2659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122261" y="1697508"/>
            <a:ext cx="2757811" cy="2232894"/>
          </a:xfrm>
          <a:prstGeom prst="wedgeEllipseCallout">
            <a:avLst>
              <a:gd name="adj1" fmla="val -18180"/>
              <a:gd name="adj2" fmla="val 80091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endParaRPr lang="de-DE" dirty="0" smtClean="0">
              <a:solidFill>
                <a:srgbClr val="000000"/>
              </a:solidFill>
            </a:endParaRP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… und brauchen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deswegen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mehr Platz zum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Schwingen!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3430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  <p:bldP spid="3078" grpId="1" animBg="1"/>
      <p:bldP spid="10" grpId="0" animBg="1" autoUpdateAnimBg="0"/>
      <p:bldP spid="1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568705" y="4283893"/>
            <a:ext cx="1008112" cy="2659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Thermodynamik</a:t>
            </a: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 smtClean="0"/>
              <a:t>lineare Ausdehnung</a:t>
            </a:r>
          </a:p>
        </p:txBody>
      </p:sp>
      <p:pic>
        <p:nvPicPr>
          <p:cNvPr id="3077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4587993"/>
            <a:ext cx="1531305" cy="250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7372882" y="1907629"/>
            <a:ext cx="2515011" cy="1920704"/>
          </a:xfrm>
          <a:prstGeom prst="wedgeEllipseCallout">
            <a:avLst>
              <a:gd name="adj1" fmla="val 6420"/>
              <a:gd name="adj2" fmla="val 84935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Wie ist das nun bei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großen Brücken?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3083" name="Picture 11" descr="C:\Users\tiburskije\Desktop\FlippedClassroom Physik\wikimedia-button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240" y="7092205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538" name="Picture 2" descr="E:\FlippedClassroomPhysik\06_Thermodynamik\02_Waerme\03_Ausdehnung\brücke auf rollen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718" y="1595438"/>
            <a:ext cx="4591324" cy="21351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539" name="Picture 3" descr="E:\FlippedClassroomPhysik\06_Thermodynamik\02_Waerme\03_Ausdehnung\brücke auf rollen III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210" y="4139877"/>
            <a:ext cx="2997420" cy="25202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540" name="Picture 4" descr="E:\FlippedClassroomPhysik\06_Thermodynamik\02_Waerme\03_Ausdehnung\brücke auf rollen IV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376" y="4139877"/>
            <a:ext cx="2116546" cy="25202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122261" y="1697508"/>
            <a:ext cx="3549899" cy="2232894"/>
          </a:xfrm>
          <a:prstGeom prst="wedgeEllipseCallout">
            <a:avLst>
              <a:gd name="adj1" fmla="val -25104"/>
              <a:gd name="adj2" fmla="val 94182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endParaRPr lang="de-DE" dirty="0" smtClean="0">
              <a:solidFill>
                <a:srgbClr val="000000"/>
              </a:solidFill>
            </a:endParaRP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Die dehnen sich auch aus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und sind deshalb auf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Rollen gelagert!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472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  <p:bldP spid="3078" grpId="1" animBg="1"/>
      <p:bldP spid="10" grpId="0" animBg="1" autoUpdateAnimBg="0"/>
      <p:bldP spid="1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232" y="5066513"/>
            <a:ext cx="1160698" cy="2023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Thermodynamik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 smtClean="0"/>
              <a:t>lineare Ausdehnung</a:t>
            </a: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1811531" y="4571925"/>
            <a:ext cx="4535487" cy="2089951"/>
          </a:xfrm>
          <a:prstGeom prst="wedgeEllipseCallout">
            <a:avLst>
              <a:gd name="adj1" fmla="val 96346"/>
              <a:gd name="adj2" fmla="val -8255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Auch die Dehnungsausgleicher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an Rohrleitungen sind nicht zum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Spaß da – sie verhindern, dass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die Rohrleitungen brechen bei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starken Temperaturänderungen.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17415" name="Picture 7" descr="http://www.rc-network.de/forum/attachment.php?attachmentid=8677&amp;d=113181818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48" y="1642020"/>
            <a:ext cx="3335526" cy="28267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6" name="Picture 8" descr="E:\FlippedClassroomPhysik\06_Thermodynamik\02_Waerme\03_Ausdehnung\dehnungsausgleicher rohrleitung II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392" y="1907629"/>
            <a:ext cx="3531538" cy="22955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1" descr="C:\Users\tiburskije\Desktop\FlippedClassroom Physik\wikimedia-button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240" y="7092205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1949" y="5297185"/>
            <a:ext cx="1160698" cy="2023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Thermodynamik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 smtClean="0"/>
              <a:t>lineare Ausdehnung</a:t>
            </a: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3978774" y="4607697"/>
            <a:ext cx="4122112" cy="2089951"/>
          </a:xfrm>
          <a:prstGeom prst="wedgeEllipseCallout">
            <a:avLst>
              <a:gd name="adj1" fmla="val 68294"/>
              <a:gd name="adj2" fmla="val 350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Schauen wir uns nun die Sache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mit dem Eiffelturm noch einmal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etwas genauer an!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Wie kann man die Ausdehnung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b="1" dirty="0" smtClean="0">
                <a:solidFill>
                  <a:srgbClr val="000000"/>
                </a:solidFill>
              </a:rPr>
              <a:t>berechnen</a:t>
            </a:r>
            <a:r>
              <a:rPr lang="de-DE" dirty="0" smtClean="0">
                <a:solidFill>
                  <a:srgbClr val="000000"/>
                </a:solidFill>
              </a:rPr>
              <a:t>?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8" name="Picture 11" descr="C:\Users\tiburskije\Desktop\FlippedClassroom Physik\wikimedia-butt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240" y="7092205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E:\FlippedClassroomPhysik\06_Thermodynamik\02_Waerme\03_Ausdehnung\Eiffelturm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12" y="1619597"/>
            <a:ext cx="2719094" cy="27190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feld 1"/>
              <p:cNvSpPr txBox="1"/>
              <p:nvPr/>
            </p:nvSpPr>
            <p:spPr>
              <a:xfrm>
                <a:off x="1357143" y="1794581"/>
                <a:ext cx="908775" cy="349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𝑙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~∆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de-DE" b="0" dirty="0" smtClean="0">
                  <a:ea typeface="Cambria Math"/>
                </a:endParaRPr>
              </a:p>
            </p:txBody>
          </p:sp>
        </mc:Choice>
        <mc:Fallback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7143" y="1794581"/>
                <a:ext cx="908775" cy="34996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3168104" y="1794581"/>
                <a:ext cx="810670" cy="349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𝑙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~</m:t>
                      </m:r>
                      <m:sSub>
                        <m:sSubPr>
                          <m:ctrlPr>
                            <a:rPr lang="de-DE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/>
                              <a:ea typeface="Cambria Math"/>
                            </a:rPr>
                            <m:t>𝑙</m:t>
                          </m:r>
                        </m:e>
                        <m:sub>
                          <m:r>
                            <a:rPr lang="de-DE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de-DE" b="0" dirty="0" smtClean="0">
                  <a:ea typeface="Cambria Math"/>
                </a:endParaRPr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8104" y="1794581"/>
                <a:ext cx="810670" cy="34996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/>
              <p:cNvSpPr txBox="1"/>
              <p:nvPr/>
            </p:nvSpPr>
            <p:spPr>
              <a:xfrm>
                <a:off x="1100189" y="3676861"/>
                <a:ext cx="2979084" cy="349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𝑙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𝑖𝑠𝑡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𝑎𝑏h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ä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𝑛𝑔𝑖𝑔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𝑣𝑜𝑚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𝑆𝑡𝑜𝑓𝑓</m:t>
                      </m:r>
                    </m:oMath>
                  </m:oMathPara>
                </a14:m>
                <a:endParaRPr lang="de-DE" b="0" dirty="0" smtClean="0">
                  <a:ea typeface="Cambria Math"/>
                </a:endParaRPr>
              </a:p>
            </p:txBody>
          </p:sp>
        </mc:Choice>
        <mc:Fallback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0189" y="3676861"/>
                <a:ext cx="2979084" cy="349968"/>
              </a:xfrm>
              <a:prstGeom prst="rect">
                <a:avLst/>
              </a:prstGeom>
              <a:blipFill rotWithShape="1">
                <a:blip r:embed="rId8"/>
                <a:stretch>
                  <a:fillRect b="-1379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1965458" y="2651622"/>
                <a:ext cx="1248547" cy="349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𝑙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~</m:t>
                      </m:r>
                      <m:sSub>
                        <m:sSubPr>
                          <m:ctrlPr>
                            <a:rPr lang="de-DE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/>
                              <a:ea typeface="Cambria Math"/>
                            </a:rPr>
                            <m:t>𝑙</m:t>
                          </m:r>
                        </m:e>
                        <m:sub>
                          <m:r>
                            <a:rPr lang="de-DE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∙∆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de-DE" b="0" dirty="0" smtClean="0">
                  <a:ea typeface="Cambria Math"/>
                </a:endParaRPr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5458" y="2651622"/>
                <a:ext cx="1248547" cy="349968"/>
              </a:xfrm>
              <a:prstGeom prst="rect">
                <a:avLst/>
              </a:prstGeom>
              <a:blipFill rotWithShape="1">
                <a:blip r:embed="rId9"/>
                <a:stretch>
                  <a:fillRect b="-175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1799952" y="4867082"/>
                <a:ext cx="1733103" cy="34996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𝒍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𝒍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∙∆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𝝑</m:t>
                      </m:r>
                    </m:oMath>
                  </m:oMathPara>
                </a14:m>
                <a:endParaRPr lang="de-DE" b="1" dirty="0" smtClean="0">
                  <a:solidFill>
                    <a:srgbClr val="FF0000"/>
                  </a:solidFill>
                  <a:ea typeface="Cambria Math"/>
                </a:endParaRPr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9952" y="4867082"/>
                <a:ext cx="1733103" cy="34996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Pfeil nach rechts 2"/>
          <p:cNvSpPr/>
          <p:nvPr/>
        </p:nvSpPr>
        <p:spPr bwMode="auto">
          <a:xfrm rot="3457236">
            <a:off x="2060639" y="2267743"/>
            <a:ext cx="410558" cy="216024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16" name="Pfeil nach rechts 15"/>
          <p:cNvSpPr/>
          <p:nvPr/>
        </p:nvSpPr>
        <p:spPr bwMode="auto">
          <a:xfrm rot="7807571">
            <a:off x="2889678" y="2272376"/>
            <a:ext cx="410558" cy="216024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17" name="Pfeil nach rechts 16"/>
          <p:cNvSpPr/>
          <p:nvPr/>
        </p:nvSpPr>
        <p:spPr bwMode="auto">
          <a:xfrm rot="5400000">
            <a:off x="2418813" y="3229032"/>
            <a:ext cx="410558" cy="216024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18" name="Pfeil nach rechts 17"/>
          <p:cNvSpPr/>
          <p:nvPr/>
        </p:nvSpPr>
        <p:spPr bwMode="auto">
          <a:xfrm rot="5400000">
            <a:off x="2418813" y="4251977"/>
            <a:ext cx="410558" cy="216024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608157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  <p:bldP spid="14" grpId="0" animBg="1"/>
      <p:bldP spid="3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Larissa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402</Words>
  <Application>Microsoft Office PowerPoint</Application>
  <PresentationFormat>Benutzerdefiniert</PresentationFormat>
  <Paragraphs>110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SimSun</vt:lpstr>
      <vt:lpstr>Times New Roman</vt:lpstr>
      <vt:lpstr>Calibri</vt:lpstr>
      <vt:lpstr>Larissa</vt:lpstr>
      <vt:lpstr>Thermodynamik</vt:lpstr>
      <vt:lpstr>Thermodynamik</vt:lpstr>
      <vt:lpstr>Thermodynamik</vt:lpstr>
      <vt:lpstr>Thermodynamik</vt:lpstr>
      <vt:lpstr>Thermodynamik</vt:lpstr>
      <vt:lpstr>Thermodynamik</vt:lpstr>
      <vt:lpstr>Thermodynamik</vt:lpstr>
      <vt:lpstr>Thermodynamik</vt:lpstr>
      <vt:lpstr>Thermodynamik</vt:lpstr>
      <vt:lpstr>Thermodynamik</vt:lpstr>
      <vt:lpstr>Thermodynamik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ist Physik?</dc:title>
  <dc:creator>Jens Tiburski</dc:creator>
  <cp:lastModifiedBy>tiburskije</cp:lastModifiedBy>
  <cp:revision>134</cp:revision>
  <cp:lastPrinted>1601-01-01T00:00:00Z</cp:lastPrinted>
  <dcterms:created xsi:type="dcterms:W3CDTF">2015-08-24T10:17:07Z</dcterms:created>
  <dcterms:modified xsi:type="dcterms:W3CDTF">2016-03-04T13:52:26Z</dcterms:modified>
</cp:coreProperties>
</file>