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8" r:id="rId2"/>
    <p:sldId id="289" r:id="rId3"/>
    <p:sldId id="290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1" r:id="rId24"/>
    <p:sldId id="269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EB6247"/>
    <a:srgbClr val="E7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5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C03BFF58-779B-4150-ACF3-E5DDC54995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7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2314A9-45C3-465F-B9F8-0A79E0840200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2314A9-45C3-465F-B9F8-0A79E0840200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2314A9-45C3-465F-B9F8-0A79E0840200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0AA0-3A16-4C24-A943-989C13D4E0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B7F0-3805-4E3D-911C-9F6BD24FB8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12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9735-5752-4CE8-9FB7-71C31C8D49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39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9269-0CC1-4D75-AA98-894AC2860B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1589-E140-4075-A287-6F3D8AEBB7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3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A8CD-02C1-4179-A48C-EDFAEF486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1B36-4027-40C4-8DCE-BAF35EDA8F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6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C80A-3A1D-4729-8203-521221EC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7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922-F0A1-406A-BD4C-BAFFD09918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2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9CA-4E7C-4B3A-A80B-845FEC9806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27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E14F-0AFD-4B01-86D5-86543B9701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1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FFE4-75E8-45B0-9258-991290922E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9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DF559088-F8BC-438B-BE4A-03076BDA34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 smtClean="0"/>
              <a:t>Wärmetauscher</a:t>
            </a: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68" y="3852519"/>
            <a:ext cx="1219200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544368" y="1187549"/>
            <a:ext cx="3960440" cy="2226002"/>
          </a:xfrm>
          <a:prstGeom prst="wedgeEllipseCallout">
            <a:avLst>
              <a:gd name="adj1" fmla="val -52782"/>
              <a:gd name="adj2" fmla="val 8902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Heute zaubern wir ein wenig!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Wir überlisten den zweiten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Hauptsatz der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Thermodynamik …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tiburskije\Desktop\FlippedClassroom Physik\06_Thermodynamik\05_Klima_Kuehlschrank\animkuehlsimm_Leifi_Kle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3746287"/>
            <a:ext cx="4785515" cy="23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burskije\Desktop\FlippedClassroom Physik\06_Thermodynamik\05_Klima_Kuehlschrank\animation_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8" y="3913571"/>
            <a:ext cx="4020496" cy="24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iburski.de/cybernautenshop/virtuelle_schule/dfu/thermodynamik/kuehl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95461"/>
            <a:ext cx="2160450" cy="319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2564746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3084602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2395497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4092930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3391268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3448839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1710206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3399334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3607365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985461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 smtClean="0"/>
              <a:t>Wärmetauscher</a:t>
            </a: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6576" y="4787949"/>
            <a:ext cx="1152128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344568" y="2123653"/>
            <a:ext cx="2664296" cy="1872208"/>
          </a:xfrm>
          <a:prstGeom prst="wedgeEllipseCallout">
            <a:avLst>
              <a:gd name="adj1" fmla="val -25498"/>
              <a:gd name="adj2" fmla="val 9069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Aber was sind die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Hauptsätze der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Thermodynamik?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9832" y="5033230"/>
            <a:ext cx="6192688" cy="86523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b="1" dirty="0"/>
              <a:t>Zweiter Hauptsatz der Thermodynamik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Wärme </a:t>
            </a:r>
            <a:r>
              <a:rPr lang="de-DE" dirty="0">
                <a:solidFill>
                  <a:srgbClr val="FF0000"/>
                </a:solidFill>
              </a:rPr>
              <a:t>geht niemals von selbst von einem Körper niederer Temperatur zu einem Körper höherer Temperatur über.</a:t>
            </a:r>
          </a:p>
        </p:txBody>
      </p:sp>
      <p:sp>
        <p:nvSpPr>
          <p:cNvPr id="4" name="Rechteck 3"/>
          <p:cNvSpPr/>
          <p:nvPr/>
        </p:nvSpPr>
        <p:spPr>
          <a:xfrm>
            <a:off x="719832" y="3191419"/>
            <a:ext cx="6192688" cy="138050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b="1" dirty="0" smtClean="0"/>
              <a:t>Erster Hauptsatz </a:t>
            </a:r>
            <a:r>
              <a:rPr lang="de-DE" b="1" dirty="0"/>
              <a:t>der Thermodynamik</a:t>
            </a:r>
          </a:p>
          <a:p>
            <a:r>
              <a:rPr lang="de-DE" dirty="0" smtClean="0"/>
              <a:t>In </a:t>
            </a:r>
            <a:r>
              <a:rPr lang="de-DE" dirty="0"/>
              <a:t>einem </a:t>
            </a:r>
            <a:r>
              <a:rPr lang="de-DE" dirty="0" smtClean="0"/>
              <a:t>ab</a:t>
            </a:r>
            <a:r>
              <a:rPr lang="de-DE" dirty="0" smtClean="0"/>
              <a:t>geschlossenen </a:t>
            </a:r>
            <a:r>
              <a:rPr lang="de-DE" dirty="0"/>
              <a:t>System ist die Änderung der thermischen </a:t>
            </a:r>
            <a:r>
              <a:rPr lang="de-DE" dirty="0" smtClean="0"/>
              <a:t>Energie </a:t>
            </a:r>
            <a:r>
              <a:rPr lang="de-DE" dirty="0"/>
              <a:t>verbunden mit der Zufuhr </a:t>
            </a:r>
            <a:r>
              <a:rPr lang="de-DE" dirty="0" smtClean="0"/>
              <a:t>oder Abgabe </a:t>
            </a:r>
            <a:r>
              <a:rPr lang="de-DE" dirty="0"/>
              <a:t>von Wärme und dem Verrichten mechanischer Arbeit.</a:t>
            </a:r>
          </a:p>
        </p:txBody>
      </p:sp>
      <p:sp>
        <p:nvSpPr>
          <p:cNvPr id="12" name="Rechteck 11"/>
          <p:cNvSpPr/>
          <p:nvPr/>
        </p:nvSpPr>
        <p:spPr>
          <a:xfrm>
            <a:off x="719832" y="1835621"/>
            <a:ext cx="6192688" cy="86523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b="1" dirty="0" smtClean="0"/>
              <a:t>Nullter Hauptsatz </a:t>
            </a:r>
            <a:r>
              <a:rPr lang="de-DE" b="1" dirty="0"/>
              <a:t>der Thermodynamik</a:t>
            </a:r>
          </a:p>
          <a:p>
            <a:r>
              <a:rPr lang="de-DE" dirty="0" smtClean="0"/>
              <a:t>Nach hinreichend langer Zeit befinden sich alle Körper eines geschlossenen Systems im Wärmegleichgewicht.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4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0" grpId="0" animBg="1"/>
      <p:bldP spid="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2051" name="Picture 3" descr="C:\Users\tiburskije\Desktop\FlippedClassroom Physik\06_Thermodynamik\05_Klima_Kuehlschrank\animkuehlsimm_Leifi_Kle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365548"/>
            <a:ext cx="53244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1913800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7092205"/>
            <a:ext cx="10080625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http://www.htlpinkafeld.at/htluvapinkafeld/fileadmin/Inhalte/Gebaeudetechnik/Bilder/Werkstaette/animation_16.gif</a:t>
            </a:r>
          </a:p>
        </p:txBody>
      </p:sp>
      <p:pic>
        <p:nvPicPr>
          <p:cNvPr id="4098" name="Picture 2" descr="C:\Users\tiburskije\Desktop\FlippedClassroom Physik\06_Thermodynamik\05_Klima_Kuehlschrank\animation_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06" y="2267669"/>
            <a:ext cx="6096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 nach rechts 7"/>
          <p:cNvSpPr/>
          <p:nvPr/>
        </p:nvSpPr>
        <p:spPr bwMode="auto">
          <a:xfrm rot="10800000">
            <a:off x="6912520" y="3995315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64648" y="3923853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Kondensor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 rot="10800000" flipH="1">
            <a:off x="1419896" y="4129805"/>
            <a:ext cx="1352164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917" y="4067869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Verdampfer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6947476">
            <a:off x="4845531" y="2428634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16376" y="1824277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Kompressor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 rot="16200000">
            <a:off x="4428244" y="5832066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20232" y="6526213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Verengung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3442953">
            <a:off x="3780171" y="2656168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312120" y="2061717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Ventil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87984" y="2349749"/>
            <a:ext cx="1872208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Im Zimmer …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119081" y="2344672"/>
            <a:ext cx="1872208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Außen …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83792" y="1403573"/>
            <a:ext cx="8012904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Die Klimaanlage (englisch.: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conditioner</a:t>
            </a:r>
            <a:r>
              <a:rPr lang="de-DE" dirty="0" smtClean="0"/>
              <a:t>, AC):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730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7092205"/>
            <a:ext cx="10080625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http://charlotteadgerblog.blogspot.de/2011/01/kuhlschrank-funktionsweise-animation.html</a:t>
            </a:r>
          </a:p>
        </p:txBody>
      </p:sp>
      <p:pic>
        <p:nvPicPr>
          <p:cNvPr id="5122" name="Picture 2" descr="C:\Users\tiburskije\Desktop\FlippedClassroom Physik\06_Thermodynamik\05_Klima_Kuehlschrank\waermepum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679158"/>
            <a:ext cx="8924139" cy="447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feil nach rechts 17"/>
          <p:cNvSpPr/>
          <p:nvPr/>
        </p:nvSpPr>
        <p:spPr bwMode="auto">
          <a:xfrm rot="10800000">
            <a:off x="6264448" y="4283893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36456" y="4005933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Kondensor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 rot="10800000" flipH="1">
            <a:off x="2448025" y="4283893"/>
            <a:ext cx="1352164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2000" y="4005933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Verdampfer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 rot="6947476">
            <a:off x="4946473" y="2589522"/>
            <a:ext cx="722743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472360" y="2267669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Kompressor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16200000">
            <a:off x="4428244" y="5760058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392240" y="6382197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Verengung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3442953">
            <a:off x="4128658" y="2725849"/>
            <a:ext cx="732631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600152" y="2277741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Ventil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burskije\Desktop\FlippedClassroom Physik\06_Thermodynamik\05_Klima_Kuehlschrank\uebung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285099"/>
            <a:ext cx="5760640" cy="57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7092205"/>
            <a:ext cx="10080625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http://www.tiburski.de/cybernautenshop/virtuelle_schule/dfu/thermodynamik/KA_formal_IIII.html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954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43768" y="755501"/>
            <a:ext cx="3311350" cy="2375718"/>
          </a:xfrm>
          <a:prstGeom prst="wedgeEllipseCallout">
            <a:avLst>
              <a:gd name="adj1" fmla="val -17263"/>
              <a:gd name="adj2" fmla="val 7856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Durch die globale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Erwärmung will jeder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nicht nur einen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Kühlschrank</a:t>
            </a:r>
            <a:r>
              <a:rPr lang="de-DE" dirty="0" smtClean="0">
                <a:solidFill>
                  <a:srgbClr val="000000"/>
                </a:solidFill>
              </a:rPr>
              <a:t>, sondern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auch die </a:t>
            </a:r>
            <a:r>
              <a:rPr lang="de-DE" b="1" dirty="0" smtClean="0">
                <a:solidFill>
                  <a:srgbClr val="000000"/>
                </a:solidFill>
              </a:rPr>
              <a:t>Klimaanlage</a:t>
            </a:r>
            <a:r>
              <a:rPr lang="de-DE" dirty="0" smtClean="0">
                <a:solidFill>
                  <a:srgbClr val="000000"/>
                </a:solidFill>
              </a:rPr>
              <a:t> …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*ggg*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tiburskije\Desktop\FlippedClassroom Physik\06_Thermodynamik\Kompressorkuehlschr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3405708"/>
            <a:ext cx="2957714" cy="3408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burskije\Desktop\FlippedClassroom Physik\06_Thermodynamik\05_Klima_Kuehlschrank\AC_h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1877806"/>
            <a:ext cx="4076672" cy="3055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27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 smtClean="0"/>
              <a:t>Wärmetauscher</a:t>
            </a: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548" y="3089585"/>
            <a:ext cx="1219200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032200" y="1539366"/>
            <a:ext cx="4104456" cy="2808312"/>
          </a:xfrm>
          <a:prstGeom prst="wedgeEllipseCallout">
            <a:avLst>
              <a:gd name="adj1" fmla="val 69629"/>
              <a:gd name="adj2" fmla="val 1970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Was anderes macht ein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Kühlschrank?!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Er verstößt gegen den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2. Hauptsatz indem 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kalte Körper noch kälter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macht und dabei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warme Umgebung weiter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aufheizt!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00152" y="5003973"/>
            <a:ext cx="6457922" cy="163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Kühlflüssigkeiten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Ammoniak </a:t>
            </a:r>
            <a:r>
              <a:rPr lang="de-DE" dirty="0" smtClean="0"/>
              <a:t>(Siedetemperatur </a:t>
            </a:r>
            <a:r>
              <a:rPr lang="de-DE" dirty="0"/>
              <a:t>−</a:t>
            </a:r>
            <a:r>
              <a:rPr lang="de-DE" dirty="0" smtClean="0"/>
              <a:t>33°C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Kohlenwasserstoffe (Siedetemperatur </a:t>
            </a:r>
            <a:r>
              <a:rPr lang="de-DE" dirty="0"/>
              <a:t>−</a:t>
            </a:r>
            <a:r>
              <a:rPr lang="de-DE" dirty="0" smtClean="0"/>
              <a:t>26,3°C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Fluor-Chlor-Kohlenwasserstoffe </a:t>
            </a:r>
            <a:r>
              <a:rPr lang="de-DE" dirty="0"/>
              <a:t>(FCKW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Teilhalogenierte Fluor-Chlor-Kohlenwasserstoffe (HFCKW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Dortmunder Mischung (Butan und Propan)</a:t>
            </a:r>
            <a:endParaRPr lang="de-DE" dirty="0"/>
          </a:p>
        </p:txBody>
      </p:sp>
      <p:pic>
        <p:nvPicPr>
          <p:cNvPr id="13" name="Picture 2" descr="http://www.tiburski.de/cybernautenshop/virtuelle_schule/dfu/thermodynamik/kuehl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115541"/>
            <a:ext cx="2880320" cy="426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 descr="C:\Users\tiburskije\Desktop\FlippedClassroom Physik\06_Thermodynamik\05_Klima_Kuehlschrank\ks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 bwMode="auto">
          <a:xfrm>
            <a:off x="2232000" y="3419797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9872" y="3069829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Kondensor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Pfeil nach rechts 8"/>
          <p:cNvSpPr/>
          <p:nvPr/>
        </p:nvSpPr>
        <p:spPr bwMode="auto">
          <a:xfrm flipH="1">
            <a:off x="6768504" y="3419797"/>
            <a:ext cx="1352164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76616" y="3131765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Verdampfer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 rot="19195822">
            <a:off x="3782110" y="4859238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20032" y="5219997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Kompressor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 rot="5400000">
            <a:off x="4521994" y="1691536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44168" y="1403573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Verengung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 rot="11577861">
            <a:off x="5253333" y="4401382"/>
            <a:ext cx="1080120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11891" y="4509989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Ventil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  <p:sp>
        <p:nvSpPr>
          <p:cNvPr id="19" name="Pfeil nach rechts 18"/>
          <p:cNvSpPr/>
          <p:nvPr/>
        </p:nvSpPr>
        <p:spPr bwMode="auto">
          <a:xfrm rot="2726390">
            <a:off x="2413486" y="2017362"/>
            <a:ext cx="1513047" cy="67190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8744" y="945524"/>
            <a:ext cx="2827391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Rohrleitungen komplett gefüllt mit Kältemittel!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8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1262788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178388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2394398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598193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Wärmetauscher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7" y="1978380"/>
            <a:ext cx="5324475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7092205"/>
            <a:ext cx="1008062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http://www.leifiphysik.de/themenbereiche/innere-energie-warmekapazitat/kuhlschrank</a:t>
            </a:r>
          </a:p>
        </p:txBody>
      </p:sp>
    </p:spTree>
    <p:extLst>
      <p:ext uri="{BB962C8B-B14F-4D97-AF65-F5344CB8AC3E}">
        <p14:creationId xmlns:p14="http://schemas.microsoft.com/office/powerpoint/2010/main" val="2084541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Benutzerdefiniert</PresentationFormat>
  <Paragraphs>144</Paragraphs>
  <Slides>24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170</cp:revision>
  <cp:lastPrinted>1601-01-01T00:00:00Z</cp:lastPrinted>
  <dcterms:created xsi:type="dcterms:W3CDTF">2015-08-24T10:17:07Z</dcterms:created>
  <dcterms:modified xsi:type="dcterms:W3CDTF">2016-04-01T08:17:23Z</dcterms:modified>
</cp:coreProperties>
</file>