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58" r:id="rId2"/>
    <p:sldId id="279" r:id="rId3"/>
    <p:sldId id="285" r:id="rId4"/>
    <p:sldId id="286" r:id="rId5"/>
    <p:sldId id="287" r:id="rId6"/>
    <p:sldId id="288" r:id="rId7"/>
    <p:sldId id="282" r:id="rId8"/>
    <p:sldId id="283" r:id="rId9"/>
    <p:sldId id="284" r:id="rId10"/>
    <p:sldId id="290" r:id="rId11"/>
    <p:sldId id="289" r:id="rId12"/>
    <p:sldId id="278" r:id="rId13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99"/>
    <a:srgbClr val="EB6247"/>
    <a:srgbClr val="E7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72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</a:defRPr>
            </a:lvl1pPr>
          </a:lstStyle>
          <a:p>
            <a:pPr>
              <a:defRPr/>
            </a:pPr>
            <a:fld id="{C03BFF58-779B-4150-ACF3-E5DDC54995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375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BC2314A9-45C3-465F-B9F8-0A79E0840200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10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11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12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2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3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4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5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6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7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8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04E4A47-3AEC-4F72-B9DB-B55891CF267D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9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A0AA0-3A16-4C24-A943-989C13D4E0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75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1B7F0-3805-4E3D-911C-9F6BD24FB8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12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69735-5752-4CE8-9FB7-71C31C8D494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39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89269-0CC1-4D75-AA98-894AC2860B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90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C1589-E140-4075-A287-6F3D8AEBB7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33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1A8CD-02C1-4179-A48C-EDFAEF4864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12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1B36-4027-40C4-8DCE-BAF35EDA8F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06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2C80A-3A1D-4729-8203-521221EC89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71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5922-F0A1-406A-BD4C-BAFFD09918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7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4B9CA-4E7C-4B3A-A80B-845FEC9806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727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9E14F-0AFD-4B01-86D5-86543B9701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51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CFFE4-75E8-45B0-9258-991290922E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97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SimSun" charset="-122"/>
              </a:defRPr>
            </a:lvl1pPr>
          </a:lstStyle>
          <a:p>
            <a:pPr>
              <a:defRPr/>
            </a:pPr>
            <a:fld id="{DF559088-F8BC-438B-BE4A-03076BDA34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tiburskije\Desktop\FlippedClassroom Physik\06_Thermodynamik\06_Waermekraftmaschinen\02_Otto_Diesel\01_FilmBoxermoto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65" y="4213398"/>
            <a:ext cx="2936125" cy="27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 smtClean="0"/>
              <a:t>Wärmekraftmaschinen – Weitere Entwicklungen</a:t>
            </a:r>
          </a:p>
        </p:txBody>
      </p:sp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6" y="4571925"/>
            <a:ext cx="1219200" cy="251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1461715" y="4467792"/>
            <a:ext cx="4165773" cy="2226002"/>
          </a:xfrm>
          <a:prstGeom prst="wedgeEllipseCallout">
            <a:avLst>
              <a:gd name="adj1" fmla="val -55257"/>
              <a:gd name="adj2" fmla="val -2081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Schauen wir uns nun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die unterschiedlichen Bauformen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der Motoren an und betrachten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dann noch weitere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Entwicklungen …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tiburskije\Desktop\FlippedClassroom Physik\06_Thermodynamik\06_Waermekraftmaschinen\03_Bauformen\Boxer\SechszylB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1946730"/>
            <a:ext cx="1500701" cy="17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iburskije\Desktop\FlippedClassroom Physik\06_Thermodynamik\06_Waermekraftmaschinen\03_Bauformen\V-Motor\BA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1946730"/>
            <a:ext cx="2001442" cy="153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iburskije\Desktop\FlippedClassroom Physik\06_Thermodynamik\06_Waermekraftmaschinen\03_Bauformen\V-Motor\V8flatA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7" y="1447800"/>
            <a:ext cx="3378239" cy="253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6148" name="Picture 4" descr="C:\Users\tiburskije\Desktop\FlippedClassroom Physik\06_Thermodynamik\06_Waermekraftmaschinen\03_Bauformen\Turbine\Unbenan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1697880"/>
            <a:ext cx="4320480" cy="17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tiburskije\Desktop\FlippedClassroom Physik\06_Thermodynamik\06_Waermekraftmaschinen\02_Otto_Diesel\flowf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4" y="1383853"/>
            <a:ext cx="37318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iburskije\Desktop\FlippedClassroom Physik\06_Thermodynamik\06_Waermekraftmaschinen\03_Bauformen\Turbine\triebwerka0_5f6549e139da85d785f156ab4e12a13c_rb_5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3563813"/>
            <a:ext cx="5686425" cy="382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40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6147" name="Picture 3" descr="C:\Users\tiburskije\Desktop\FlippedClassroom Physik\06_Thermodynamik\06_Waermekraftmaschinen\03_Bauformen\Turbine\turbofanunlabelled_b0f657dd56ad19c897db37d6b262223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4" y="1475134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" y="5010719"/>
            <a:ext cx="121920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26752" y="2483693"/>
            <a:ext cx="3311350" cy="2205211"/>
          </a:xfrm>
          <a:prstGeom prst="wedgeEllipseCallout">
            <a:avLst>
              <a:gd name="adj1" fmla="val -21194"/>
              <a:gd name="adj2" fmla="val 68208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Gut zu wissen, dass 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alles </a:t>
            </a:r>
            <a:r>
              <a:rPr lang="de-DE" dirty="0" smtClean="0">
                <a:solidFill>
                  <a:srgbClr val="000000"/>
                </a:solidFill>
              </a:rPr>
              <a:t>so gut klappt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endParaRPr lang="de-DE" dirty="0" smtClean="0">
              <a:solidFill>
                <a:srgbClr val="000000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Wenn man im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Flugzeug </a:t>
            </a:r>
            <a:r>
              <a:rPr lang="de-DE" dirty="0" smtClean="0">
                <a:solidFill>
                  <a:srgbClr val="000000"/>
                </a:solidFill>
              </a:rPr>
              <a:t>sitzt …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17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aul\paul_buc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840" y="4931965"/>
            <a:ext cx="1296144" cy="20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448024" y="2339677"/>
            <a:ext cx="4176464" cy="2815133"/>
          </a:xfrm>
          <a:prstGeom prst="wedgeEllipseCallout">
            <a:avLst>
              <a:gd name="adj1" fmla="val -64974"/>
              <a:gd name="adj2" fmla="val 4966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Damit haben wir die komplette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Thermodynamik abgeschlossen</a:t>
            </a:r>
            <a:r>
              <a:rPr lang="de-DE" dirty="0" smtClean="0">
                <a:solidFill>
                  <a:srgbClr val="000000"/>
                </a:solidFill>
              </a:rPr>
              <a:t>.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Nun geht es weiter mit der</a:t>
            </a:r>
          </a:p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de-DE" dirty="0" smtClean="0">
                <a:solidFill>
                  <a:srgbClr val="000000"/>
                </a:solidFill>
              </a:rPr>
              <a:t>Vorbereitung auf die KA!</a:t>
            </a:r>
          </a:p>
        </p:txBody>
      </p:sp>
    </p:spTree>
    <p:extLst>
      <p:ext uri="{BB962C8B-B14F-4D97-AF65-F5344CB8AC3E}">
        <p14:creationId xmlns:p14="http://schemas.microsoft.com/office/powerpoint/2010/main" val="2407890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768" y="6444133"/>
            <a:ext cx="2373358" cy="102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759655"/>
              </p:ext>
            </p:extLst>
          </p:nvPr>
        </p:nvGraphicFramePr>
        <p:xfrm>
          <a:off x="215776" y="2051645"/>
          <a:ext cx="9649071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3456384"/>
                <a:gridCol w="3888431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4-Takter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Aufbau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1. Takt (</a:t>
                      </a:r>
                      <a:r>
                        <a:rPr lang="de-DE" b="1" dirty="0" smtClean="0"/>
                        <a:t>Ansaugen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saugt das </a:t>
                      </a:r>
                      <a:r>
                        <a:rPr lang="de-DE" b="1" dirty="0" smtClean="0"/>
                        <a:t>Gemisch</a:t>
                      </a:r>
                      <a:r>
                        <a:rPr lang="de-DE" dirty="0" smtClean="0"/>
                        <a:t> vom Vergaser in den Zylinder.</a:t>
                      </a:r>
                      <a:endParaRPr lang="de-DE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2. Takt (</a:t>
                      </a:r>
                      <a:r>
                        <a:rPr lang="de-DE" b="1" dirty="0" smtClean="0"/>
                        <a:t>Verdichten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presst das Gasgemisch zusammen.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3. Takt (</a:t>
                      </a:r>
                      <a:r>
                        <a:rPr lang="de-DE" b="1" dirty="0" smtClean="0"/>
                        <a:t>Arbeiten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Das Gasgemisch entzündet sich und verbrennt explosionsartig</a:t>
                      </a:r>
                      <a:r>
                        <a:rPr lang="de-DE" baseline="0" dirty="0" smtClean="0"/>
                        <a:t> und </a:t>
                      </a:r>
                      <a:r>
                        <a:rPr lang="de-DE" dirty="0" smtClean="0"/>
                        <a:t>verrichtet am Kolben Arbeit.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4. Takt (</a:t>
                      </a:r>
                      <a:r>
                        <a:rPr lang="de-DE" b="1" dirty="0" smtClean="0"/>
                        <a:t>Ausstoßen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drückt die Verbrennungsgase aus dem Zylinder.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C:\Users\tiburskije\Desktop\FlippedClassroom Physik\06_Thermodynamik\06_Waermekraftmaschinen\02_Otto_Diesel\4-Stroke-Engi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2555701"/>
            <a:ext cx="14668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2090606" y="6516141"/>
            <a:ext cx="791825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Das ist das bewährte Grundprinzip der Funktionsweise mit den vier Takten!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0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0" y="1475581"/>
            <a:ext cx="10080625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Zylinder in Reihenschaltung:</a:t>
            </a:r>
            <a:endParaRPr lang="de-DE" dirty="0"/>
          </a:p>
        </p:txBody>
      </p:sp>
      <p:pic>
        <p:nvPicPr>
          <p:cNvPr id="2050" name="Picture 2" descr="C:\Users\tiburskije\Desktop\FlippedClassroom Physik\06_Thermodynamik\06_Waermekraftmaschinen\03_Bauformen\Reihe\ZweiZylViert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4" y="1950169"/>
            <a:ext cx="2404840" cy="18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iburskije\Desktop\FlippedClassroom Physik\06_Thermodynamik\06_Waermekraftmaschinen\03_Bauformen\Reihe\3-ZylA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53" y="1950168"/>
            <a:ext cx="2404840" cy="18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iburskije\Desktop\FlippedClassroom Physik\06_Thermodynamik\06_Waermekraftmaschinen\03_Bauformen\Reihe\VierzylAni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1950169"/>
            <a:ext cx="2404839" cy="18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iburskije\Desktop\FlippedClassroom Physik\06_Thermodynamik\06_Waermekraftmaschinen\03_Bauformen\Reihe\VR6A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4" y="3883009"/>
            <a:ext cx="4683426" cy="35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6480472" y="5464310"/>
            <a:ext cx="244175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</a:t>
            </a:r>
            <a:r>
              <a:rPr lang="de-DE" dirty="0" smtClean="0"/>
              <a:t>www.kfz-tech.de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6619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0" y="1475581"/>
            <a:ext cx="10080625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Zylinder beim Boxermotor: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3744168" y="6444133"/>
            <a:ext cx="244175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</a:t>
            </a:r>
            <a:r>
              <a:rPr lang="de-DE" dirty="0" smtClean="0"/>
              <a:t>www.kfz-tech.de</a:t>
            </a:r>
            <a:endParaRPr lang="de-DE" dirty="0"/>
          </a:p>
        </p:txBody>
      </p:sp>
      <p:pic>
        <p:nvPicPr>
          <p:cNvPr id="3074" name="Picture 2" descr="C:\Users\tiburskije\Desktop\FlippedClassroom Physik\06_Thermodynamik\06_Waermekraftmaschinen\03_Bauformen\Boxer\SechszylB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4" y="3419797"/>
            <a:ext cx="109537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iburskije\Desktop\FlippedClassroom Physik\06_Thermodynamik\06_Waermekraftmaschinen\03_Bauformen\Boxer\2ZylBA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4" y="2565161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iburskije\Desktop\FlippedClassroom Physik\06_Thermodynamik\06_Waermekraftmaschinen\03_Bauformen\Boxer\VierZylB0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9" y="2564466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325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0" y="1475581"/>
            <a:ext cx="10080625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Zylinder beim V-Motor: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357433" y="5572634"/>
            <a:ext cx="244175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</a:t>
            </a:r>
            <a:r>
              <a:rPr lang="de-DE" dirty="0" smtClean="0"/>
              <a:t>www.kfz-tech.de</a:t>
            </a:r>
            <a:endParaRPr lang="de-DE" dirty="0"/>
          </a:p>
        </p:txBody>
      </p:sp>
      <p:pic>
        <p:nvPicPr>
          <p:cNvPr id="4098" name="Picture 2" descr="C:\Users\tiburskije\Desktop\FlippedClassroom Physik\06_Thermodynamik\06_Waermekraftmaschinen\03_Bauformen\V-Motor\BA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52" y="3473152"/>
            <a:ext cx="1238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iburskije\Desktop\FlippedClassroom Physik\06_Thermodynamik\06_Waermekraftmaschinen\03_Bauformen\V-Motor\V8flatA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8" y="2195661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943968" y="6882914"/>
            <a:ext cx="5032211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https://www.youtube.com/embed/lMIxKOM6jRA</a:t>
            </a:r>
          </a:p>
        </p:txBody>
      </p:sp>
      <p:pic>
        <p:nvPicPr>
          <p:cNvPr id="4100" name="Picture 4" descr="C:\Users\tiburskije\Desktop\FlippedClassroom Physik\06_Thermodynamik\06_Waermekraftmaschinen\03_Bauformen\V-Motor\8zyl_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00" y="4970381"/>
            <a:ext cx="2639079" cy="229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tiburskije\Desktop\FlippedClassroom Physik\06_Thermodynamik\06_Waermekraftmaschinen\02_Otto_Diesel\V12-Moto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2341587"/>
            <a:ext cx="2667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40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0" y="1475581"/>
            <a:ext cx="10080625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Zylinder beim Stern-Motor: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3644658" y="5929820"/>
            <a:ext cx="244175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</a:t>
            </a:r>
            <a:r>
              <a:rPr lang="de-DE" dirty="0" smtClean="0"/>
              <a:t>www.kfz-tech.de</a:t>
            </a:r>
            <a:endParaRPr lang="de-DE" dirty="0"/>
          </a:p>
        </p:txBody>
      </p:sp>
      <p:pic>
        <p:nvPicPr>
          <p:cNvPr id="5122" name="Picture 2" descr="C:\Users\tiburskije\Desktop\FlippedClassroom Physik\06_Thermodynamik\06_Waermekraftmaschinen\03_Bauformen\Stern\220px-Radial_engine_timing-sm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52" y="2213707"/>
            <a:ext cx="3065586" cy="30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iburskije\Desktop\FlippedClassroom Physik\06_Thermodynamik\06_Waermekraftmaschinen\03_Bauformen\Stern\220px-Stearman_PT-13D_Kaydet_VH-JQY_eng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92" y="2698750"/>
            <a:ext cx="2794000" cy="209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422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75286"/>
              </p:ext>
            </p:extLst>
          </p:nvPr>
        </p:nvGraphicFramePr>
        <p:xfrm>
          <a:off x="215776" y="2051645"/>
          <a:ext cx="9649071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3456384"/>
                <a:gridCol w="3888431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2-Takter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Aufbau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1. Takt (</a:t>
                      </a:r>
                      <a:r>
                        <a:rPr lang="de-DE" b="1" dirty="0" smtClean="0"/>
                        <a:t>Ansaugen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saugt das </a:t>
                      </a:r>
                      <a:r>
                        <a:rPr lang="de-DE" b="1" dirty="0" smtClean="0"/>
                        <a:t>Gemisch</a:t>
                      </a:r>
                      <a:r>
                        <a:rPr lang="de-DE" dirty="0" smtClean="0"/>
                        <a:t> vom Vergaser in den Zylinder.</a:t>
                      </a:r>
                      <a:endParaRPr lang="de-DE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2. Takt (</a:t>
                      </a:r>
                      <a:r>
                        <a:rPr lang="de-DE" b="1" dirty="0" smtClean="0"/>
                        <a:t>Verdichten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presst das Gasgemisch zusammen.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3. Takt (</a:t>
                      </a:r>
                      <a:r>
                        <a:rPr lang="de-DE" b="1" dirty="0" smtClean="0"/>
                        <a:t>Arbeiten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Das Gasgemisch entzündet sich und verbrennt explosionsartig</a:t>
                      </a:r>
                      <a:r>
                        <a:rPr lang="de-DE" baseline="0" dirty="0" smtClean="0"/>
                        <a:t> und </a:t>
                      </a:r>
                      <a:r>
                        <a:rPr lang="de-DE" dirty="0" smtClean="0"/>
                        <a:t>verrichtet am Kolben Arbeit.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4. Takt (</a:t>
                      </a:r>
                      <a:r>
                        <a:rPr lang="de-DE" b="1" dirty="0" smtClean="0"/>
                        <a:t>Ausstoßen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drückt die Verbrennungsgase aus dem Zylinder.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C:\Users\tiburskije\Desktop\FlippedClassroom Physik\06_Thermodynamik\06_Waermekraftmaschinen\02_Otto_Diesel\2-Stroke_Engi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2771725"/>
            <a:ext cx="15716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768" y="6444133"/>
            <a:ext cx="2373358" cy="102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hteck 8"/>
          <p:cNvSpPr/>
          <p:nvPr/>
        </p:nvSpPr>
        <p:spPr>
          <a:xfrm>
            <a:off x="2281972" y="6516141"/>
            <a:ext cx="5566652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Hier laufen immer zwei der vier Takte gleichzeitig ab!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09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500298"/>
              </p:ext>
            </p:extLst>
          </p:nvPr>
        </p:nvGraphicFramePr>
        <p:xfrm>
          <a:off x="215776" y="2051645"/>
          <a:ext cx="9649071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3456384"/>
                <a:gridCol w="3888431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Wankelmotor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Aufbau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1. Takt (</a:t>
                      </a:r>
                      <a:r>
                        <a:rPr lang="de-DE" b="1" dirty="0" smtClean="0"/>
                        <a:t>Ansaugen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saugt das </a:t>
                      </a:r>
                      <a:r>
                        <a:rPr lang="de-DE" b="1" dirty="0" smtClean="0"/>
                        <a:t>Gemisch</a:t>
                      </a:r>
                      <a:r>
                        <a:rPr lang="de-DE" dirty="0" smtClean="0"/>
                        <a:t> vom Vergaser in den Zylinder.</a:t>
                      </a:r>
                      <a:endParaRPr lang="de-DE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2. Takt (</a:t>
                      </a:r>
                      <a:r>
                        <a:rPr lang="de-DE" b="1" dirty="0" smtClean="0"/>
                        <a:t>Verdichten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presst das Gasgemisch zusammen.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3. Takt (</a:t>
                      </a:r>
                      <a:r>
                        <a:rPr lang="de-DE" b="1" dirty="0" smtClean="0"/>
                        <a:t>Arbeiten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Das Gasgemisch entzündet sich und verbrennt explosionsartig</a:t>
                      </a:r>
                      <a:r>
                        <a:rPr lang="de-DE" baseline="0" dirty="0" smtClean="0"/>
                        <a:t> und </a:t>
                      </a:r>
                      <a:r>
                        <a:rPr lang="de-DE" dirty="0" smtClean="0"/>
                        <a:t>verrichtet am Kolben Arbeit.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4. Takt (</a:t>
                      </a:r>
                      <a:r>
                        <a:rPr lang="de-DE" b="1" dirty="0" smtClean="0"/>
                        <a:t>Ausstoßen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drückt die Verbrennungsgase aus dem Zylinder.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5" descr="C:\Users\tiburskije\Desktop\FlippedClassroom Physik\06_Thermodynamik\06_Waermekraftmaschinen\02_Otto_Diesel\wankel_moto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6456" y="2267670"/>
            <a:ext cx="3168353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768" y="6444133"/>
            <a:ext cx="2373358" cy="102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2281972" y="6516141"/>
            <a:ext cx="436119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Hier laufen alle vier Takte gleichzeitig ab!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16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4288"/>
            <a:ext cx="9070975" cy="1171576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4000" smtClean="0"/>
              <a:t>Thermodynamik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733425"/>
            <a:ext cx="9070975" cy="706438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de-DE" sz="2800" dirty="0"/>
              <a:t>Wärmekraftmaschinen – Weitere Entwicklungen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3716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92204"/>
              </p:ext>
            </p:extLst>
          </p:nvPr>
        </p:nvGraphicFramePr>
        <p:xfrm>
          <a:off x="215776" y="2051645"/>
          <a:ext cx="9649071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3456384"/>
                <a:gridCol w="3888431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Turbine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Aufbau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1. Takt (</a:t>
                      </a:r>
                      <a:r>
                        <a:rPr lang="de-DE" b="1" dirty="0" smtClean="0"/>
                        <a:t>Ansaugen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saugt das </a:t>
                      </a:r>
                      <a:r>
                        <a:rPr lang="de-DE" b="1" dirty="0" smtClean="0"/>
                        <a:t>Gemisch</a:t>
                      </a:r>
                      <a:r>
                        <a:rPr lang="de-DE" dirty="0" smtClean="0"/>
                        <a:t> vom Vergaser in den Zylinder.</a:t>
                      </a:r>
                      <a:endParaRPr lang="de-DE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2. Takt (</a:t>
                      </a:r>
                      <a:r>
                        <a:rPr lang="de-DE" b="1" dirty="0" smtClean="0"/>
                        <a:t>Verdichten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presst das Gasgemisch zusammen.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3. Takt (</a:t>
                      </a:r>
                      <a:r>
                        <a:rPr lang="de-DE" b="1" dirty="0" smtClean="0"/>
                        <a:t>Arbeiten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Das Gasgemisch entzündet sich und verbrennt explosionsartig</a:t>
                      </a:r>
                      <a:r>
                        <a:rPr lang="de-DE" baseline="0" dirty="0" smtClean="0"/>
                        <a:t> und </a:t>
                      </a:r>
                      <a:r>
                        <a:rPr lang="de-DE" dirty="0" smtClean="0"/>
                        <a:t>verrichtet am Kolben Arbeit.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4. Takt (</a:t>
                      </a:r>
                      <a:r>
                        <a:rPr lang="de-DE" b="1" dirty="0" smtClean="0"/>
                        <a:t>Ausstoßen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Der Kolben drückt die Verbrennungsgase aus dem Zylinder.</a:t>
                      </a:r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3" descr="C:\Users\tiburskije\Desktop\FlippedClassroom Physik\06_Thermodynamik\06_Waermekraftmaschinen\02_Otto_Diesel\flowf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2915741"/>
            <a:ext cx="37318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768" y="6444133"/>
            <a:ext cx="2373358" cy="102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2281972" y="6516141"/>
            <a:ext cx="607961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Und auch hier laufen alle vier Takte immer gleichzeitig ab!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4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Benutzerdefiniert</PresentationFormat>
  <Paragraphs>103</Paragraphs>
  <Slides>12</Slides>
  <Notes>12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Larissa</vt:lpstr>
      <vt:lpstr>Thermodynamik</vt:lpstr>
      <vt:lpstr>Thermodynamik</vt:lpstr>
      <vt:lpstr>Thermodynamik</vt:lpstr>
      <vt:lpstr>Thermodynamik</vt:lpstr>
      <vt:lpstr>Thermodynamik</vt:lpstr>
      <vt:lpstr>Thermodynamik</vt:lpstr>
      <vt:lpstr>Thermodynamik</vt:lpstr>
      <vt:lpstr>Thermodynamik</vt:lpstr>
      <vt:lpstr>Thermodynamik</vt:lpstr>
      <vt:lpstr>Thermodynamik</vt:lpstr>
      <vt:lpstr>Thermodynamik</vt:lpstr>
      <vt:lpstr>Thermodynamik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ist Physik?</dc:title>
  <dc:creator>Jens Tiburski</dc:creator>
  <cp:lastModifiedBy>tiburskije</cp:lastModifiedBy>
  <cp:revision>195</cp:revision>
  <cp:lastPrinted>1601-01-01T00:00:00Z</cp:lastPrinted>
  <dcterms:created xsi:type="dcterms:W3CDTF">2015-08-24T10:17:07Z</dcterms:created>
  <dcterms:modified xsi:type="dcterms:W3CDTF">2016-05-10T08:37:10Z</dcterms:modified>
</cp:coreProperties>
</file>