
<file path=[Content_Types].xml><?xml version="1.0" encoding="utf-8"?>
<Types xmlns="http://schemas.openxmlformats.org/package/2006/content-types">
  <Default Extension="png" ContentType="image/png"/>
  <Default Extension="mpg" ContentType="vide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58" r:id="rId2"/>
    <p:sldId id="272" r:id="rId3"/>
    <p:sldId id="280" r:id="rId4"/>
    <p:sldId id="282" r:id="rId5"/>
    <p:sldId id="279" r:id="rId6"/>
    <p:sldId id="281" r:id="rId7"/>
    <p:sldId id="278" r:id="rId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99"/>
    <a:srgbClr val="EB6247"/>
    <a:srgbClr val="E74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16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fld id="{C03BFF58-779B-4150-ACF3-E5DDC54995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375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C2314A9-45C3-465F-B9F8-0A79E0840200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4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6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4E4A47-3AEC-4F72-B9DB-B55891CF267D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7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A0AA0-3A16-4C24-A943-989C13D4E0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75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1B7F0-3805-4E3D-911C-9F6BD24FB8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12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69735-5752-4CE8-9FB7-71C31C8D49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39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89269-0CC1-4D75-AA98-894AC2860B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90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C1589-E140-4075-A287-6F3D8AEBB7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33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1A8CD-02C1-4179-A48C-EDFAEF4864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12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11B36-4027-40C4-8DCE-BAF35EDA8F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06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2C80A-3A1D-4729-8203-521221EC89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71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F5922-F0A1-406A-BD4C-BAFFD09918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27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4B9CA-4E7C-4B3A-A80B-845FEC9806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27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9E14F-0AFD-4B01-86D5-86543B9701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51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CFFE4-75E8-45B0-9258-991290922E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97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fld id="{DF559088-F8BC-438B-BE4A-03076BDA34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gif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6" Type="http://schemas.openxmlformats.org/officeDocument/2006/relationships/image" Target="../media/image1.gi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tiburskije\Desktop\FlippedClassroom Physik\06_Thermodynamik\06_Waermekraftmaschinen\02_Otto_Diesel\01_FilmBoxermoto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83" y="3805236"/>
            <a:ext cx="33337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 smtClean="0"/>
              <a:t>Wärmekraftmaschinen </a:t>
            </a:r>
            <a:r>
              <a:rPr lang="de-DE" sz="2800" dirty="0" smtClean="0"/>
              <a:t>– Otto- und Dieselmotor</a:t>
            </a:r>
            <a:endParaRPr lang="de-DE" sz="2800" dirty="0" smtClean="0"/>
          </a:p>
        </p:txBody>
      </p:sp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3851845"/>
            <a:ext cx="1219200" cy="251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674738" y="1611704"/>
            <a:ext cx="4165773" cy="2226002"/>
          </a:xfrm>
          <a:prstGeom prst="wedgeEllipseCallout">
            <a:avLst>
              <a:gd name="adj1" fmla="val -57087"/>
              <a:gd name="adj2" fmla="val 63479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Nach der Dampfmaschine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eroberten die Verbrennungsmotoren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den Platz als Antriebsmaschine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für Fabriken und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Transportmittel …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Wärmekraftmaschinen – Otto- und Dieselmotor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3851845"/>
            <a:ext cx="12192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13716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7817093" y="6111799"/>
            <a:ext cx="1327675" cy="787951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kin</a:t>
            </a:r>
            <a:endParaRPr lang="de-DE" dirty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524918" y="6111798"/>
            <a:ext cx="1327675" cy="78795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</a:t>
            </a:r>
            <a:endParaRPr lang="de-DE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281848" y="6133468"/>
            <a:ext cx="1327675" cy="78795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endParaRPr lang="de-DE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051037" y="6111798"/>
            <a:ext cx="1327675" cy="78795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kin</a:t>
            </a:r>
            <a:endParaRPr lang="de-DE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609523" y="6338464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Line 1"/>
          <p:cNvSpPr>
            <a:spLocks noChangeShapeType="1"/>
          </p:cNvSpPr>
          <p:nvPr/>
        </p:nvSpPr>
        <p:spPr bwMode="auto">
          <a:xfrm>
            <a:off x="7375579" y="6708322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852593" y="6708322"/>
            <a:ext cx="44190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852593" y="6321423"/>
            <a:ext cx="44190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5609523" y="6708322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7375579" y="6321423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554572" y="6547106"/>
            <a:ext cx="1298021" cy="40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Brennstoff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284981" y="6635860"/>
            <a:ext cx="1324542" cy="38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i="1" dirty="0" smtClean="0">
                <a:solidFill>
                  <a:srgbClr val="FF0000"/>
                </a:solidFill>
              </a:rPr>
              <a:t>Feuer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072937" y="6565959"/>
            <a:ext cx="1324542" cy="38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i="1" dirty="0" smtClean="0">
                <a:solidFill>
                  <a:srgbClr val="FF0000"/>
                </a:solidFill>
              </a:rPr>
              <a:t>Dampf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7820226" y="6565959"/>
            <a:ext cx="1324542" cy="38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i="1" dirty="0" smtClean="0">
                <a:solidFill>
                  <a:srgbClr val="FF0000"/>
                </a:solidFill>
              </a:rPr>
              <a:t>Kolben</a:t>
            </a:r>
            <a:endParaRPr lang="de-DE" sz="1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dampfmaschine_sche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71" y="2339677"/>
            <a:ext cx="6554597" cy="324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59792" y="1432495"/>
            <a:ext cx="3311350" cy="1917179"/>
          </a:xfrm>
          <a:prstGeom prst="wedgeEllipseCallout">
            <a:avLst>
              <a:gd name="adj1" fmla="val -22728"/>
              <a:gd name="adj2" fmla="val 80302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Auch die moderne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Dampfmaschine nutzt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das selbe Prinzip!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99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Wärmekraftmaschinen – Otto- und Dieselmotor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3851845"/>
            <a:ext cx="12192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13716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7817093" y="6111799"/>
            <a:ext cx="1327675" cy="787951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kin</a:t>
            </a:r>
            <a:endParaRPr lang="de-DE" dirty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524918" y="6111798"/>
            <a:ext cx="1327675" cy="78795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</a:t>
            </a:r>
            <a:endParaRPr lang="de-DE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281848" y="6133468"/>
            <a:ext cx="1327675" cy="78795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endParaRPr lang="de-DE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051037" y="6111798"/>
            <a:ext cx="1327675" cy="78795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kin</a:t>
            </a:r>
            <a:endParaRPr lang="de-DE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609523" y="6338464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Line 1"/>
          <p:cNvSpPr>
            <a:spLocks noChangeShapeType="1"/>
          </p:cNvSpPr>
          <p:nvPr/>
        </p:nvSpPr>
        <p:spPr bwMode="auto">
          <a:xfrm>
            <a:off x="7375579" y="6708322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852593" y="6708322"/>
            <a:ext cx="44190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852593" y="6321423"/>
            <a:ext cx="44190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5609523" y="6708322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7375579" y="6321423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554572" y="6516141"/>
            <a:ext cx="12980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Benzin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284981" y="6516141"/>
            <a:ext cx="1324542" cy="26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i="1" dirty="0" smtClean="0">
                <a:solidFill>
                  <a:srgbClr val="FF0000"/>
                </a:solidFill>
              </a:rPr>
              <a:t>Verbrennung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072937" y="6516141"/>
            <a:ext cx="1324542" cy="26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i="1" dirty="0" smtClean="0">
                <a:solidFill>
                  <a:srgbClr val="FF0000"/>
                </a:solidFill>
              </a:rPr>
              <a:t>Expansion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7820226" y="6516141"/>
            <a:ext cx="1324542" cy="38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i="1" dirty="0" smtClean="0">
                <a:solidFill>
                  <a:srgbClr val="FF0000"/>
                </a:solidFill>
              </a:rPr>
              <a:t>Kolben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87784" y="1432495"/>
            <a:ext cx="2448272" cy="1699270"/>
          </a:xfrm>
          <a:prstGeom prst="wedgeEllipseCallout">
            <a:avLst>
              <a:gd name="adj1" fmla="val -13780"/>
              <a:gd name="adj2" fmla="val 8871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Der Aufbau eines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Vier-Takt-Ottomotors</a:t>
            </a:r>
            <a:r>
              <a:rPr lang="de-DE" dirty="0" smtClean="0">
                <a:solidFill>
                  <a:srgbClr val="000000"/>
                </a:solidFill>
              </a:rPr>
              <a:t>!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tiburskije\Desktop\FlippedClassroom Physik\06_Thermodynamik\06_Waermekraftmaschinen\02_Otto_Diesel\4-Stroke-Engi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53" y="2326679"/>
            <a:ext cx="14668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feil nach rechts 12"/>
          <p:cNvSpPr/>
          <p:nvPr/>
        </p:nvSpPr>
        <p:spPr bwMode="auto">
          <a:xfrm>
            <a:off x="4281848" y="3550815"/>
            <a:ext cx="1190512" cy="36653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955400" y="3567386"/>
            <a:ext cx="233910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Zylinder mit Kolben</a:t>
            </a:r>
            <a:endParaRPr lang="de-DE" dirty="0"/>
          </a:p>
        </p:txBody>
      </p:sp>
      <p:sp>
        <p:nvSpPr>
          <p:cNvPr id="27" name="Pfeil nach rechts 26"/>
          <p:cNvSpPr/>
          <p:nvPr/>
        </p:nvSpPr>
        <p:spPr bwMode="auto">
          <a:xfrm>
            <a:off x="4639966" y="4270894"/>
            <a:ext cx="1190512" cy="36653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3200380" y="4287466"/>
            <a:ext cx="147989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Kurbelwelle</a:t>
            </a:r>
            <a:endParaRPr lang="de-DE" dirty="0"/>
          </a:p>
        </p:txBody>
      </p:sp>
      <p:sp>
        <p:nvSpPr>
          <p:cNvPr id="29" name="Pfeil nach rechts 28"/>
          <p:cNvSpPr/>
          <p:nvPr/>
        </p:nvSpPr>
        <p:spPr bwMode="auto">
          <a:xfrm>
            <a:off x="4353856" y="3112268"/>
            <a:ext cx="1190512" cy="36653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2796931" y="3128839"/>
            <a:ext cx="1595309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Einlassventil</a:t>
            </a:r>
            <a:endParaRPr lang="de-DE" dirty="0"/>
          </a:p>
        </p:txBody>
      </p:sp>
      <p:sp>
        <p:nvSpPr>
          <p:cNvPr id="31" name="Pfeil nach rechts 30"/>
          <p:cNvSpPr/>
          <p:nvPr/>
        </p:nvSpPr>
        <p:spPr bwMode="auto">
          <a:xfrm rot="10800000">
            <a:off x="6119618" y="3112268"/>
            <a:ext cx="1190512" cy="36653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7272560" y="3128839"/>
            <a:ext cx="1672253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Auslassventil</a:t>
            </a:r>
            <a:endParaRPr lang="de-DE" dirty="0"/>
          </a:p>
        </p:txBody>
      </p:sp>
      <p:sp>
        <p:nvSpPr>
          <p:cNvPr id="33" name="Pfeil nach rechts 32"/>
          <p:cNvSpPr/>
          <p:nvPr/>
        </p:nvSpPr>
        <p:spPr bwMode="auto">
          <a:xfrm rot="5400000">
            <a:off x="5394514" y="2251589"/>
            <a:ext cx="791756" cy="36653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5213652" y="1688679"/>
            <a:ext cx="133882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Zündkerze</a:t>
            </a:r>
            <a:endParaRPr lang="de-DE" dirty="0"/>
          </a:p>
        </p:txBody>
      </p:sp>
      <p:sp>
        <p:nvSpPr>
          <p:cNvPr id="35" name="Pfeil nach rechts 34"/>
          <p:cNvSpPr/>
          <p:nvPr/>
        </p:nvSpPr>
        <p:spPr bwMode="auto">
          <a:xfrm rot="10800000">
            <a:off x="5859823" y="3886484"/>
            <a:ext cx="1190512" cy="36653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7040517" y="3910855"/>
            <a:ext cx="736099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Pleul</a:t>
            </a:r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3358832" y="1689012"/>
            <a:ext cx="979755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u="sng" dirty="0" smtClean="0">
                <a:solidFill>
                  <a:srgbClr val="000000"/>
                </a:solidFill>
              </a:rPr>
              <a:t>Aufbau: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2451293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3" grpId="0" animBg="1"/>
      <p:bldP spid="14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Wärmekraftmaschinen – Otto- und Dieselmotor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3851845"/>
            <a:ext cx="12192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13716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7817093" y="6111799"/>
            <a:ext cx="1327675" cy="787951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kin</a:t>
            </a:r>
            <a:endParaRPr lang="de-DE" dirty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524918" y="6111798"/>
            <a:ext cx="1327675" cy="78795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</a:t>
            </a:r>
            <a:endParaRPr lang="de-DE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281848" y="6133468"/>
            <a:ext cx="1327675" cy="78795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endParaRPr lang="de-DE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051037" y="6111798"/>
            <a:ext cx="1327675" cy="78795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de-DE" b="1" baseline="-300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kin</a:t>
            </a:r>
            <a:endParaRPr lang="de-DE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609523" y="6338464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Line 1"/>
          <p:cNvSpPr>
            <a:spLocks noChangeShapeType="1"/>
          </p:cNvSpPr>
          <p:nvPr/>
        </p:nvSpPr>
        <p:spPr bwMode="auto">
          <a:xfrm>
            <a:off x="7375579" y="6708322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852593" y="6708322"/>
            <a:ext cx="44190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852593" y="6321423"/>
            <a:ext cx="44190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5609523" y="6708322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7375579" y="6321423"/>
            <a:ext cx="4419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554572" y="6516141"/>
            <a:ext cx="12980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Benzin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284981" y="6516141"/>
            <a:ext cx="1324542" cy="26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i="1" dirty="0" smtClean="0">
                <a:solidFill>
                  <a:srgbClr val="FF0000"/>
                </a:solidFill>
              </a:rPr>
              <a:t>Verbrennung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072937" y="6516141"/>
            <a:ext cx="1324542" cy="26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i="1" dirty="0" smtClean="0">
                <a:solidFill>
                  <a:srgbClr val="FF0000"/>
                </a:solidFill>
              </a:rPr>
              <a:t>Expansion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7820226" y="6516141"/>
            <a:ext cx="1324542" cy="38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i="1" dirty="0" smtClean="0">
                <a:solidFill>
                  <a:srgbClr val="FF0000"/>
                </a:solidFill>
              </a:rPr>
              <a:t>Kolben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87784" y="1432495"/>
            <a:ext cx="2448272" cy="1699270"/>
          </a:xfrm>
          <a:prstGeom prst="wedgeEllipseCallout">
            <a:avLst>
              <a:gd name="adj1" fmla="val -13780"/>
              <a:gd name="adj2" fmla="val 8871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Der Aufbau eines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Vier-Takt-Ottomotors</a:t>
            </a:r>
            <a:r>
              <a:rPr lang="de-DE" dirty="0" smtClean="0">
                <a:solidFill>
                  <a:srgbClr val="000000"/>
                </a:solidFill>
              </a:rPr>
              <a:t>!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tiburskije\Desktop\FlippedClassroom Physik\06_Thermodynamik\06_Waermekraftmaschinen\02_Otto_Diesel\4-Stroke-Engi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325" y="2051645"/>
            <a:ext cx="14668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/>
        </p:nvSpPr>
        <p:spPr>
          <a:xfrm>
            <a:off x="2880072" y="1689012"/>
            <a:ext cx="4135171" cy="1380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u="sng" dirty="0" smtClean="0">
                <a:solidFill>
                  <a:srgbClr val="000000"/>
                </a:solidFill>
              </a:rPr>
              <a:t>Funktionsweise:</a:t>
            </a:r>
          </a:p>
          <a:p>
            <a:endParaRPr lang="de-DE" u="sng" dirty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Die Funktionsweise eines Vier-</a:t>
            </a:r>
            <a:r>
              <a:rPr lang="de-DE" dirty="0" err="1" smtClean="0">
                <a:solidFill>
                  <a:srgbClr val="000000"/>
                </a:solidFill>
              </a:rPr>
              <a:t>Takter‘s</a:t>
            </a:r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entspricht immer dem periodischen 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Ablauf von vier Takten:</a:t>
            </a:r>
            <a:endParaRPr lang="de-DE" dirty="0"/>
          </a:p>
        </p:txBody>
      </p:sp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666409"/>
              </p:ext>
            </p:extLst>
          </p:nvPr>
        </p:nvGraphicFramePr>
        <p:xfrm>
          <a:off x="2921418" y="3304589"/>
          <a:ext cx="3919093" cy="1555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9093"/>
              </a:tblGrid>
              <a:tr h="388842">
                <a:tc>
                  <a:txBody>
                    <a:bodyPr/>
                    <a:lstStyle/>
                    <a:p>
                      <a:r>
                        <a:rPr lang="de-DE" dirty="0" smtClean="0"/>
                        <a:t>1. Takt (</a:t>
                      </a:r>
                      <a:r>
                        <a:rPr lang="de-DE" b="1" dirty="0" smtClean="0"/>
                        <a:t>Ansaugen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de-DE" dirty="0" smtClean="0"/>
                        <a:t>2. Takt (</a:t>
                      </a:r>
                      <a:r>
                        <a:rPr lang="de-DE" b="1" dirty="0" smtClean="0"/>
                        <a:t>Verdichten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de-DE" dirty="0" smtClean="0"/>
                        <a:t>3. Takt (</a:t>
                      </a:r>
                      <a:r>
                        <a:rPr lang="de-DE" b="1" dirty="0" smtClean="0"/>
                        <a:t>Arbeiten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de-DE" dirty="0" smtClean="0"/>
                        <a:t>4. Takt (</a:t>
                      </a:r>
                      <a:r>
                        <a:rPr lang="de-DE" b="1" dirty="0" smtClean="0"/>
                        <a:t>Ausstoßen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665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Wärmekraftmaschinen – Otto- und Dieselmotor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13716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932282"/>
              </p:ext>
            </p:extLst>
          </p:nvPr>
        </p:nvGraphicFramePr>
        <p:xfrm>
          <a:off x="215776" y="1475581"/>
          <a:ext cx="9649071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3456384"/>
                <a:gridCol w="3888431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Ottomotor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Dieselmotor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 Takt (</a:t>
                      </a:r>
                      <a:r>
                        <a:rPr lang="de-DE" b="1" dirty="0" smtClean="0"/>
                        <a:t>Ansaugen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Der Kolben saugt das </a:t>
                      </a:r>
                      <a:r>
                        <a:rPr lang="de-DE" b="1" dirty="0" smtClean="0"/>
                        <a:t>Benzin-Luft-Gemisch</a:t>
                      </a:r>
                      <a:r>
                        <a:rPr lang="de-DE" dirty="0" smtClean="0"/>
                        <a:t> vom Vergaser in den Zylinder.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Es wird  </a:t>
                      </a:r>
                      <a:r>
                        <a:rPr lang="de-DE" b="1" dirty="0" smtClean="0"/>
                        <a:t>reine Luft </a:t>
                      </a:r>
                      <a:r>
                        <a:rPr lang="de-DE" dirty="0" smtClean="0"/>
                        <a:t>angesaugt.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2. Takt (</a:t>
                      </a:r>
                      <a:r>
                        <a:rPr lang="de-DE" b="1" dirty="0" smtClean="0"/>
                        <a:t>Verdichten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Der Kolben presst das Gasgemisch zusammen.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Die Luft wird so stark komprimiert, dass sie sich dabei auf ca. 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700°C</a:t>
                      </a:r>
                      <a:r>
                        <a:rPr lang="de-DE" dirty="0" smtClean="0"/>
                        <a:t> erhitzt. 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3. Takt (</a:t>
                      </a:r>
                      <a:r>
                        <a:rPr lang="de-DE" b="1" dirty="0" smtClean="0"/>
                        <a:t>Arbeiten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Der Funke einer </a:t>
                      </a:r>
                      <a:r>
                        <a:rPr lang="de-DE" b="1" dirty="0" smtClean="0"/>
                        <a:t>Zündkerze</a:t>
                      </a:r>
                      <a:r>
                        <a:rPr lang="de-DE" dirty="0" smtClean="0"/>
                        <a:t> entzündet das Gasgemisch. Es verbrennt explosionsartig</a:t>
                      </a:r>
                      <a:r>
                        <a:rPr lang="de-DE" baseline="0" dirty="0" smtClean="0"/>
                        <a:t> und </a:t>
                      </a:r>
                      <a:r>
                        <a:rPr lang="de-DE" dirty="0" smtClean="0"/>
                        <a:t>verrichtet am Kolben Arbeit.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Dieselöl wird direkt in die heiße Luft eingespritzt und  entzündet sich sofort selbst. (</a:t>
                      </a:r>
                      <a:r>
                        <a:rPr lang="de-DE" b="1" dirty="0" smtClean="0"/>
                        <a:t>Selbstzünder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4. Takt (</a:t>
                      </a:r>
                      <a:r>
                        <a:rPr lang="de-DE" b="1" dirty="0" smtClean="0"/>
                        <a:t>Ausstoßen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Der Kolben drückt die Verbrennungsgase aus dem Zylinder.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wie Ottomotor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13" y="5825677"/>
            <a:ext cx="3705026" cy="166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5688384" y="5557552"/>
            <a:ext cx="2736304" cy="958589"/>
          </a:xfrm>
          <a:prstGeom prst="wedgeEllipseCallout">
            <a:avLst>
              <a:gd name="adj1" fmla="val -83315"/>
              <a:gd name="adj2" fmla="val 2664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Na dann mal los … !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Wärmekraftmaschinen – Otto- und Dieselmotor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3851845"/>
            <a:ext cx="12192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13716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2" name="Picture 3" descr="C:\Users\tiburskije\Desktop\FlippedClassroom Physik\06_Thermodynamik\06_Waermekraftmaschinen\02_Otto_Diesel\01_FilmBoxermoto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191" y="1673671"/>
            <a:ext cx="33337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iburskije\Desktop\FlippedClassroom Physik\06_Thermodynamik\06_Waermekraftmaschinen\02_Otto_Diesel\V12-Motor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52" y="4729980"/>
            <a:ext cx="26670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yl6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96496" y="4283893"/>
            <a:ext cx="3048000" cy="2286000"/>
          </a:xfrm>
          <a:prstGeom prst="rect">
            <a:avLst/>
          </a:prstGeom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59792" y="1432495"/>
            <a:ext cx="3311350" cy="1917179"/>
          </a:xfrm>
          <a:prstGeom prst="wedgeEllipseCallout">
            <a:avLst>
              <a:gd name="adj1" fmla="val -22728"/>
              <a:gd name="adj2" fmla="val 80302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Man unterscheidet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Verbrennungsmotoren nach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Anzahl und Anordnung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der Zylinder!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7" name="Pfeil nach rechts 26"/>
          <p:cNvSpPr/>
          <p:nvPr/>
        </p:nvSpPr>
        <p:spPr bwMode="auto">
          <a:xfrm rot="10800000">
            <a:off x="6709565" y="2467121"/>
            <a:ext cx="562995" cy="36653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344568" y="2483693"/>
            <a:ext cx="2672526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4-Zylinder-Boxermotor</a:t>
            </a:r>
            <a:endParaRPr lang="de-DE" dirty="0"/>
          </a:p>
        </p:txBody>
      </p:sp>
      <p:sp>
        <p:nvSpPr>
          <p:cNvPr id="29" name="Pfeil nach rechts 28"/>
          <p:cNvSpPr/>
          <p:nvPr/>
        </p:nvSpPr>
        <p:spPr bwMode="auto">
          <a:xfrm rot="5400000">
            <a:off x="8190830" y="3668575"/>
            <a:ext cx="595255" cy="36653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7272560" y="3128839"/>
            <a:ext cx="2672526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6-Zylinder-Boxermotor</a:t>
            </a:r>
            <a:endParaRPr lang="de-DE" dirty="0"/>
          </a:p>
        </p:txBody>
      </p:sp>
      <p:sp>
        <p:nvSpPr>
          <p:cNvPr id="31" name="Pfeil nach rechts 30"/>
          <p:cNvSpPr/>
          <p:nvPr/>
        </p:nvSpPr>
        <p:spPr bwMode="auto">
          <a:xfrm rot="10800000">
            <a:off x="3709502" y="6156101"/>
            <a:ext cx="562995" cy="36653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4344505" y="6172673"/>
            <a:ext cx="2351991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12-Zylinder-V-Motor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8134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0" grpId="0" animBg="1" autoUpdateAnimBg="0"/>
      <p:bldP spid="27" grpId="0" animBg="1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aul\paul_buc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425" y="2060360"/>
            <a:ext cx="1224136" cy="209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288"/>
            <a:ext cx="9070975" cy="1171576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4000" smtClean="0"/>
              <a:t>Thermodynamik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733425"/>
            <a:ext cx="9070975" cy="70643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2800" dirty="0"/>
              <a:t>Wärmekraftmaschinen – Otto- und Dieselmotor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13716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744168" y="1828800"/>
            <a:ext cx="3576326" cy="1656184"/>
          </a:xfrm>
          <a:prstGeom prst="wedgeEllipseCallout">
            <a:avLst>
              <a:gd name="adj1" fmla="val 76006"/>
              <a:gd name="adj2" fmla="val -1398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Beim nächstes </a:t>
            </a:r>
            <a:r>
              <a:rPr lang="de-DE" dirty="0" smtClean="0">
                <a:solidFill>
                  <a:srgbClr val="000000"/>
                </a:solidFill>
              </a:rPr>
              <a:t>Mal </a:t>
            </a:r>
            <a:endParaRPr lang="de-DE" dirty="0" smtClean="0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untersuchen wir weitere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dirty="0" smtClean="0">
                <a:solidFill>
                  <a:srgbClr val="000000"/>
                </a:solidFill>
              </a:rPr>
              <a:t>Verbrennungsmotoren.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7173" name="Picture 5" descr="C:\Users\tiburskije\Desktop\FlippedClassroom Physik\06_Thermodynamik\06_Waermekraftmaschinen\02_Otto_Diesel\wankel_moto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2789" y="1380618"/>
            <a:ext cx="2448919" cy="27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iburskije\Desktop\FlippedClassroom Physik\06_Thermodynamik\06_Waermekraftmaschinen\02_Otto_Diesel\2-Stroke_Engin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84" y="4465226"/>
            <a:ext cx="157162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iburskije\Desktop\FlippedClassroom Physik\06_Thermodynamik\06_Waermekraftmaschinen\02_Otto_Diesel\flowfn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582" y="4571925"/>
            <a:ext cx="3416584" cy="224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90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Benutzerdefiniert</PresentationFormat>
  <Paragraphs>98</Paragraphs>
  <Slides>7</Slides>
  <Notes>7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Thermodynamik</vt:lpstr>
      <vt:lpstr>Thermodynamik</vt:lpstr>
      <vt:lpstr>Thermodynamik</vt:lpstr>
      <vt:lpstr>Thermodynamik</vt:lpstr>
      <vt:lpstr>Thermodynamik</vt:lpstr>
      <vt:lpstr>Thermodynamik</vt:lpstr>
      <vt:lpstr>Thermodynamik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ist Physik?</dc:title>
  <dc:creator>Jens Tiburski</dc:creator>
  <cp:lastModifiedBy>tiburskije</cp:lastModifiedBy>
  <cp:revision>185</cp:revision>
  <cp:lastPrinted>1601-01-01T00:00:00Z</cp:lastPrinted>
  <dcterms:created xsi:type="dcterms:W3CDTF">2015-08-24T10:17:07Z</dcterms:created>
  <dcterms:modified xsi:type="dcterms:W3CDTF">2016-04-26T10:47:55Z</dcterms:modified>
</cp:coreProperties>
</file>