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7" r:id="rId3"/>
    <p:sldId id="279" r:id="rId4"/>
    <p:sldId id="281" r:id="rId5"/>
    <p:sldId id="282" r:id="rId6"/>
    <p:sldId id="283" r:id="rId7"/>
    <p:sldId id="269" r:id="rId8"/>
    <p:sldId id="284" r:id="rId9"/>
    <p:sldId id="280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9" autoAdjust="0"/>
  </p:normalViewPr>
  <p:slideViewPr>
    <p:cSldViewPr>
      <p:cViewPr>
        <p:scale>
          <a:sx n="100" d="100"/>
          <a:sy n="100" d="100"/>
        </p:scale>
        <p:origin x="1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4F212C-2AB6-44E2-9F04-49B7A15405DD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9D8D4C-D778-4D1A-B7A6-72CF414979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4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236B-C712-4FAE-A8BF-5817C1B610AE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9974-EA65-4AFC-81E3-AEC4B52B85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43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5FC9-F3D8-4D7D-9CEC-9FA8B87658D0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259E-31CE-431E-8B8E-EF71B82BD2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5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9164-72DE-437B-AC92-3A9C84D456E8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B861-9BB3-4F48-BB46-D854A9192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60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E94C-537A-478B-B3F9-D3163F35BF06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1A70-448D-4998-BD63-C83C1B04B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8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1152-D455-438E-9457-EA8D0B22246C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17D0-48C3-47FE-8198-D65603A84B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41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A836-C3E2-45B2-9C3C-54F681D54753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FA74-7D31-4AA7-8706-35D84AB530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35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2008-C210-469C-9148-CE8CF83C4766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363A-1EF7-437E-93AB-E16D8A90D1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F080-EA7A-4675-8D4D-07CD107000DC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5673-B3D0-4285-8B87-6EAA7DBCC6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18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05E2-B274-4468-92D8-F37C8DD46476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AA77-877D-422D-BE0C-F761380A30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61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0FD1-8E31-4E0A-B336-3B4A2763CB7D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633C-00FA-4BC0-B412-3B3CAEA6EB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9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F160-B8F2-4A6B-9DEC-9F92FBFC1303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45B4-020A-412C-B78F-BF7358AF76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8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C49CA-5403-4A8E-BBCE-7BE68D23DEAC}" type="datetimeFigureOut">
              <a:rPr lang="de-DE"/>
              <a:pPr>
                <a:defRPr/>
              </a:pPr>
              <a:t>19.02.2016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14A91-9CFA-473B-9FFE-EB7C38C157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ElipseAnimada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tiburskije\Desktop\FlippedClassroom%20Physik\Astronomie\02_Weltbilder\Keplersche_Gesetze\kepler_03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aul\pauls_webseite\paul_bu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09950"/>
            <a:ext cx="14382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2987675" y="1556792"/>
            <a:ext cx="3240088" cy="1720850"/>
          </a:xfrm>
          <a:prstGeom prst="wedgeEllipseCallout">
            <a:avLst>
              <a:gd name="adj1" fmla="val 58914"/>
              <a:gd name="adj2" fmla="val 81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Wie bewegen sich die Planeten unseres Sonnensystems?</a:t>
            </a:r>
            <a:endParaRPr lang="de-DE" dirty="0"/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pic>
        <p:nvPicPr>
          <p:cNvPr id="2054" name="Picture 3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272213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tiburskije\Desktop\FlippedClassroom Physik\Astronomie\02_Weltbilder\Keplersche_Gesetze\Kepler_laws_diagram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0933"/>
            <a:ext cx="3695853" cy="317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pic>
        <p:nvPicPr>
          <p:cNvPr id="3076" name="Picture 3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465888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C:\Users\tiburskije\Desktop\FlippedClassroom Physik\Astronomie\02_Weltbilder\Geocentr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039813"/>
            <a:ext cx="4248150" cy="364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C:\Users\tiburskije\Desktop\FlippedClassroom Physik\Astronomie\02_Weltbilder\PSM_V78_D326_Ptolem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6025" y="3976688"/>
            <a:ext cx="2292350" cy="273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iburskije\Desktop\FlippedClassroom Physik\Astronomie\02_Weltbilder\Heliocentr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97188"/>
            <a:ext cx="4021137" cy="339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iburskije\Desktop\FlippedClassroom Physik\Astronomie\02_Weltbilder\Kopernikus,_Nikolaus_-_Reußner_1578_Portrai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0688" y="388938"/>
            <a:ext cx="2122487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burskije\Desktop\FlippedClassroom Physik\Astronomie\02_Weltbilder\weltbilder_T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544888"/>
            <a:ext cx="71882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792538" y="2951163"/>
            <a:ext cx="1223962" cy="108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00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pic>
        <p:nvPicPr>
          <p:cNvPr id="8" name="Picture 2" descr="C:\Users\tiburskije\Desktop\FlippedClassroom Physik\Astronomie\02_Weltbilder\geoW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3433763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iburskije\Desktop\FlippedClassroom Physik\Astronomie\02_Weltbilder\helioW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50" y="1052513"/>
            <a:ext cx="3436938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-36513" y="2051050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FF0000"/>
                </a:solidFill>
              </a:rPr>
              <a:t>Kreisbahnen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1331913" y="2141538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7740650" y="2133600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FF0000"/>
                </a:solidFill>
              </a:rPr>
              <a:t>Kreisbahnen</a:t>
            </a:r>
          </a:p>
        </p:txBody>
      </p:sp>
      <p:sp>
        <p:nvSpPr>
          <p:cNvPr id="14" name="Pfeil nach rechts 13"/>
          <p:cNvSpPr/>
          <p:nvPr/>
        </p:nvSpPr>
        <p:spPr>
          <a:xfrm rot="10800000">
            <a:off x="7380288" y="2236788"/>
            <a:ext cx="360362" cy="206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8175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Legende 3"/>
          <p:cNvSpPr/>
          <p:nvPr/>
        </p:nvSpPr>
        <p:spPr>
          <a:xfrm>
            <a:off x="251520" y="3645024"/>
            <a:ext cx="3456434" cy="1728787"/>
          </a:xfrm>
          <a:prstGeom prst="wedgeEllipseCallout">
            <a:avLst>
              <a:gd name="adj1" fmla="val 62270"/>
              <a:gd name="adj2" fmla="val 37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kann ich gar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nicht mit dem Zirkel zeichnen!</a:t>
            </a:r>
            <a:endParaRPr lang="de-DE" dirty="0"/>
          </a:p>
        </p:txBody>
      </p:sp>
      <p:pic>
        <p:nvPicPr>
          <p:cNvPr id="19458" name="Picture 2" descr="C:\Users\tiburskije\Desktop\FlippedClassroom Physik\Astronomie\02_Weltbilder\Keplersche_Gesetze\kepler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53" y="1367388"/>
            <a:ext cx="4384179" cy="33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132552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erste Kepler'sche Gesetz: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9562" y="19888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Die Planeten bewegen sich auf </a:t>
            </a:r>
            <a:r>
              <a:rPr lang="de-DE" b="1" dirty="0" smtClean="0">
                <a:effectLst/>
              </a:rPr>
              <a:t>elliptischen Bahnen</a:t>
            </a:r>
            <a:r>
              <a:rPr lang="de-DE" dirty="0" smtClean="0">
                <a:effectLst/>
              </a:rPr>
              <a:t>, in deren einem gemeinsamen </a:t>
            </a:r>
            <a:r>
              <a:rPr lang="de-DE" b="1" dirty="0" smtClean="0">
                <a:effectLst/>
              </a:rPr>
              <a:t>Brennpunkt</a:t>
            </a:r>
            <a:r>
              <a:rPr lang="de-DE" dirty="0" smtClean="0">
                <a:effectLst/>
              </a:rPr>
              <a:t> die </a:t>
            </a:r>
            <a:r>
              <a:rPr lang="de-DE" b="1" dirty="0" smtClean="0">
                <a:effectLst/>
              </a:rPr>
              <a:t>Sonne</a:t>
            </a:r>
            <a:r>
              <a:rPr lang="de-DE" dirty="0" smtClean="0">
                <a:effectLst/>
              </a:rPr>
              <a:t> steht.</a:t>
            </a: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160528" y="2491434"/>
            <a:ext cx="113873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Planet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967123">
            <a:off x="4398646" y="2853484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403948" y="3527628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Sonne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 rot="16200000">
            <a:off x="5604867" y="3270111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088829" y="4230771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Ellipsenbahn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 rot="18218794">
            <a:off x="4947917" y="3926101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8" y="4707051"/>
            <a:ext cx="1867186" cy="21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3" y="4518940"/>
            <a:ext cx="2320826" cy="21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s://upload.wikimedia.org/wikipedia/commons/thumb/b/bc/ElipseAnimada.gif/220px-ElipseAnimad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21" y="1988840"/>
            <a:ext cx="3254634" cy="30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8175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Legende 3"/>
          <p:cNvSpPr/>
          <p:nvPr/>
        </p:nvSpPr>
        <p:spPr>
          <a:xfrm>
            <a:off x="2842195" y="4610356"/>
            <a:ext cx="3456434" cy="1728787"/>
          </a:xfrm>
          <a:prstGeom prst="wedgeEllipseCallout">
            <a:avLst>
              <a:gd name="adj1" fmla="val -77997"/>
              <a:gd name="adj2" fmla="val -3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geht nur mit 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Gärtnerkonstruktion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- oder digital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32552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sind </a:t>
            </a:r>
            <a:r>
              <a:rPr lang="de-DE" b="1" dirty="0" smtClean="0"/>
              <a:t>Ellipsen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9562" y="1988840"/>
            <a:ext cx="3816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Eine Ellipse ist eine spezielle geschlossene ovale Kurve. Sie zählt neben der Parabel und der Hyperbel zu den </a:t>
            </a:r>
            <a:r>
              <a:rPr lang="de-DE" b="1" dirty="0" smtClean="0">
                <a:effectLst/>
              </a:rPr>
              <a:t>Kegelschnitten</a:t>
            </a:r>
            <a:r>
              <a:rPr lang="de-DE" dirty="0" smtClean="0">
                <a:effectLst/>
              </a:rPr>
              <a:t>. Eine anschauliche Definition ist die Definition der Ellipse als Punktmenge.</a:t>
            </a:r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 rot="15579774">
            <a:off x="6828179" y="4673062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808289" y="3691664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Brennpunkte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 rot="13734860">
            <a:off x="5563185" y="3408908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727824" y="4941168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Ellipsenbahn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 rot="18218794">
            <a:off x="7170502" y="3376929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6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147">
            <a:off x="3562018" y="4764410"/>
            <a:ext cx="1319411" cy="203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 descr="C:\Users\tiburskije\Desktop\FlippedClassroom Physik\Astronomie\02_Weltbilder\Keplersche_Gesetze\kepler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68" y="1340768"/>
            <a:ext cx="4654387" cy="35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10195" y="4003193"/>
            <a:ext cx="3456434" cy="1728787"/>
          </a:xfrm>
          <a:prstGeom prst="wedgeEllipseCallout">
            <a:avLst>
              <a:gd name="adj1" fmla="val 70813"/>
              <a:gd name="adj2" fmla="val 23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Also muss der Planet in Sonnennähe  schneller sein, als sonnenfern!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32552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zweite Kepler'sche Gesetz: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9562" y="19888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Ein von der Sonne zum Planeten gezogener </a:t>
            </a:r>
            <a:r>
              <a:rPr lang="de-DE" b="1" dirty="0" smtClean="0">
                <a:effectLst/>
              </a:rPr>
              <a:t>Fahrstrahl</a:t>
            </a:r>
            <a:r>
              <a:rPr lang="de-DE" dirty="0" smtClean="0">
                <a:effectLst/>
              </a:rPr>
              <a:t> überstreicht in </a:t>
            </a:r>
            <a:r>
              <a:rPr lang="de-DE" b="1" dirty="0" smtClean="0">
                <a:effectLst/>
              </a:rPr>
              <a:t>gleichen Zeiten gleich große Flächen</a:t>
            </a:r>
            <a:r>
              <a:rPr lang="de-DE" dirty="0" smtClean="0">
                <a:effectLst/>
              </a:rPr>
              <a:t>.</a:t>
            </a: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868144" y="2267024"/>
            <a:ext cx="113873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Fahrstrahl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4878091">
            <a:off x="6297933" y="2699136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211061" y="3527628"/>
            <a:ext cx="2327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überstrichene Fläche (sonnenfern)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 rot="16200000">
            <a:off x="6972151" y="3112357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8218794">
            <a:off x="4650222" y="3541043"/>
            <a:ext cx="360362" cy="207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020885" y="4003193"/>
            <a:ext cx="2327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FF0000"/>
                </a:solidFill>
              </a:rPr>
              <a:t>überstrichene Fläche (sonnennah)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  <p:bldP spid="10" grpId="0"/>
      <p:bldP spid="11" grpId="0" animBg="1"/>
      <p:bldP spid="12" grpId="0"/>
      <p:bldP spid="13" grpId="0" animBg="1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8" y="4883309"/>
            <a:ext cx="4501133" cy="19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pic>
        <p:nvPicPr>
          <p:cNvPr id="2" name="kepler_0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54" y="1221147"/>
            <a:ext cx="4960029" cy="37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79512" y="132552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dritte Kepler'sche Gesetz: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9562" y="19888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Die Quadrate der Umlaufzeiten zweier Planeten verhalten sich wie die Kuben der großen Bahnhalb-achsen.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236554" y="3429000"/>
                <a:ext cx="1204240" cy="7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54" y="3429000"/>
                <a:ext cx="1204240" cy="7359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e Legende 10"/>
          <p:cNvSpPr/>
          <p:nvPr/>
        </p:nvSpPr>
        <p:spPr>
          <a:xfrm>
            <a:off x="5364088" y="5006260"/>
            <a:ext cx="3456434" cy="1728787"/>
          </a:xfrm>
          <a:prstGeom prst="wedgeEllipseCallout">
            <a:avLst>
              <a:gd name="adj1" fmla="val -77997"/>
              <a:gd name="adj2" fmla="val -3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Die große Bahnhalbachse der Erde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ym typeface="Wingdings" panose="05000000000000000000" pitchFamily="2" charset="2"/>
              </a:rPr>
              <a:t>bezeichnet man als eine astronomische Einheit!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9512" y="132552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Rechenbeispiel zum dritten Kepler'schen Gesetz: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1694855"/>
            <a:ext cx="856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Die Quadrate der Umlaufzeiten zweier Planeten verhalten sich wie die Kuben der großen Bahnhalbachsen.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23528" y="4303662"/>
                <a:ext cx="1204240" cy="7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03662"/>
                <a:ext cx="1204240" cy="7359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79512" y="2343865"/>
            <a:ext cx="8568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</a:rPr>
              <a:t>geg.:	T</a:t>
            </a:r>
            <a:r>
              <a:rPr lang="de-DE" baseline="-25000" dirty="0" smtClean="0">
                <a:effectLst/>
              </a:rPr>
              <a:t>1</a:t>
            </a:r>
            <a:r>
              <a:rPr lang="de-DE" dirty="0" smtClean="0">
                <a:effectLst/>
              </a:rPr>
              <a:t> = 1 Jahr (Erde)</a:t>
            </a:r>
          </a:p>
          <a:p>
            <a:r>
              <a:rPr lang="de-DE" dirty="0"/>
              <a:t>	</a:t>
            </a:r>
            <a:r>
              <a:rPr lang="de-DE" dirty="0" smtClean="0"/>
              <a:t>a</a:t>
            </a:r>
            <a:r>
              <a:rPr lang="de-DE" baseline="-25000" dirty="0" smtClean="0"/>
              <a:t>1</a:t>
            </a:r>
            <a:r>
              <a:rPr lang="de-DE" dirty="0" smtClean="0"/>
              <a:t> = 149,6 Mio. km (Erde)</a:t>
            </a:r>
          </a:p>
          <a:p>
            <a:r>
              <a:rPr lang="de-DE"/>
              <a:t>	</a:t>
            </a:r>
            <a:r>
              <a:rPr lang="de-DE" smtClean="0"/>
              <a:t>a</a:t>
            </a:r>
            <a:r>
              <a:rPr lang="de-DE" baseline="-25000" smtClean="0"/>
              <a:t>2</a:t>
            </a:r>
            <a:r>
              <a:rPr lang="de-DE" smtClean="0"/>
              <a:t> </a:t>
            </a:r>
            <a:r>
              <a:rPr lang="de-DE" dirty="0" smtClean="0"/>
              <a:t>= 227,99 Mio. km (Mars)</a:t>
            </a:r>
          </a:p>
          <a:p>
            <a:r>
              <a:rPr lang="de-DE" dirty="0" smtClean="0"/>
              <a:t>ges.:	</a:t>
            </a:r>
            <a:r>
              <a:rPr lang="de-DE" dirty="0" smtClean="0">
                <a:effectLst/>
              </a:rPr>
              <a:t>T</a:t>
            </a:r>
            <a:r>
              <a:rPr lang="de-DE" baseline="-25000" dirty="0" smtClean="0">
                <a:effectLst/>
              </a:rPr>
              <a:t>2</a:t>
            </a:r>
            <a:r>
              <a:rPr lang="de-DE" dirty="0" smtClean="0">
                <a:effectLst/>
              </a:rPr>
              <a:t> in Jahren (Mars)</a:t>
            </a:r>
          </a:p>
          <a:p>
            <a:endParaRPr lang="de-DE" dirty="0" smtClean="0">
              <a:effectLst/>
            </a:endParaRPr>
          </a:p>
          <a:p>
            <a:r>
              <a:rPr lang="de-DE" dirty="0" smtClean="0"/>
              <a:t>Lösung:</a:t>
            </a:r>
            <a:endParaRPr lang="de-DE" dirty="0" smtClean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691680" y="4303662"/>
                <a:ext cx="3161315" cy="718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dirty="0" smtClean="0">
                                  <a:effectLst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>
                                  <a:effectLst/>
                                </a:rPr>
                                <m:t>Jahr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149,6 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Mio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km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227,99 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Mio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km</m:t>
                              </m:r>
                              <m:r>
                                <a:rPr lang="de-DE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303662"/>
                <a:ext cx="3161315" cy="7184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004048" y="4293096"/>
                <a:ext cx="3527504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227,99 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Mio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km</m:t>
                              </m:r>
                              <m:r>
                                <a:rPr lang="de-DE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149,6 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Mio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/>
                                <m:t>km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dirty="0" smtClean="0">
                              <a:effectLst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de-DE" dirty="0" smtClean="0">
                              <a:effectLst/>
                            </a:rPr>
                            <m:t>Jahr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93096"/>
                <a:ext cx="3527504" cy="6973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23528" y="5375869"/>
                <a:ext cx="359668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de-DE" b="0" i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227,99 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Mio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.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km</m:t>
                                  </m:r>
                                  <m:r>
                                    <a:rPr lang="de-DE" b="0" i="1" dirty="0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149,6 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Mio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.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 smtClean="0"/>
                                    <m:t>km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dirty="0" smtClean="0">
                                  <a:effectLst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de-DE" dirty="0" smtClean="0">
                                  <a:effectLst/>
                                </a:rPr>
                                <m:t>Jahr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75869"/>
                <a:ext cx="3596689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413076" y="5646552"/>
                <a:ext cx="1602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dirty="0" smtClean="0"/>
                  <a:t>1,88 Jahre</a:t>
                </a:r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76" y="5646552"/>
                <a:ext cx="16026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281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2071906"/>
            <a:ext cx="1633661" cy="194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347641"/>
            <a:ext cx="1163166" cy="132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9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n.schule.de/~ms16l/virtuelle_schule/Paul/pauls_webseite/paul_zeigt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19612"/>
            <a:ext cx="25923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/>
              <a:t>Die Kepler‘schen Gesetze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38175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Legende 3"/>
          <p:cNvSpPr/>
          <p:nvPr/>
        </p:nvSpPr>
        <p:spPr>
          <a:xfrm>
            <a:off x="2484438" y="1268413"/>
            <a:ext cx="4391025" cy="1728787"/>
          </a:xfrm>
          <a:prstGeom prst="wedgeEllipseCallout">
            <a:avLst>
              <a:gd name="adj1" fmla="val -5245"/>
              <a:gd name="adj2" fmla="val 124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Nun wissen wir, wie sich die Planeten bewegen, aber noch nicht, WARUM?!</a:t>
            </a:r>
            <a:endParaRPr lang="de-DE" dirty="0"/>
          </a:p>
        </p:txBody>
      </p:sp>
      <p:pic>
        <p:nvPicPr>
          <p:cNvPr id="7" name="Picture 7" descr="C:\Users\tiburskije\Desktop\FlippedClassroom Physik\Astronomie\02_Weltbilder\Keplersche_Gesetze\Kepler_laws_diagram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3" y="2852936"/>
            <a:ext cx="2824457" cy="24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leifiphysik.de/sites/default/files/medien/Herleitung_des_Gravitationsgesetzes_Bil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4278"/>
            <a:ext cx="2868315" cy="10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Bildschirmpräsentation (4:3)</PresentationFormat>
  <Paragraphs>60</Paragraphs>
  <Slides>9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tiburskije</dc:creator>
  <cp:lastModifiedBy>tiburskije</cp:lastModifiedBy>
  <cp:revision>64</cp:revision>
  <dcterms:created xsi:type="dcterms:W3CDTF">2015-12-04T09:42:00Z</dcterms:created>
  <dcterms:modified xsi:type="dcterms:W3CDTF">2016-02-19T14:50:05Z</dcterms:modified>
</cp:coreProperties>
</file>