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70" r:id="rId2"/>
    <p:sldId id="277" r:id="rId3"/>
    <p:sldId id="279" r:id="rId4"/>
    <p:sldId id="285" r:id="rId5"/>
    <p:sldId id="287" r:id="rId6"/>
    <p:sldId id="289" r:id="rId7"/>
    <p:sldId id="288" r:id="rId8"/>
    <p:sldId id="290" r:id="rId9"/>
    <p:sldId id="284" r:id="rId10"/>
    <p:sldId id="286" r:id="rId11"/>
    <p:sldId id="280" r:id="rId12"/>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2" autoAdjust="0"/>
    <p:restoredTop sz="94629" autoAdjust="0"/>
  </p:normalViewPr>
  <p:slideViewPr>
    <p:cSldViewPr>
      <p:cViewPr>
        <p:scale>
          <a:sx n="100" d="100"/>
          <a:sy n="100" d="100"/>
        </p:scale>
        <p:origin x="-1860" y="-27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E34F212C-2AB6-44E2-9F04-49B7A15405DD}" type="datetimeFigureOut">
              <a:rPr lang="de-DE"/>
              <a:pPr>
                <a:defRPr/>
              </a:pPr>
              <a:t>04.03.2016</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de-DE" noProof="0" smtClean="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noProof="0" smtClean="0"/>
              <a:t>Textmasterformat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AD9D8D4C-D778-4D1A-B7A6-72CF4149793F}" type="slidenum">
              <a:rPr lang="de-DE"/>
              <a:pPr>
                <a:defRPr/>
              </a:pPr>
              <a:t>‹Nr.›</a:t>
            </a:fld>
            <a:endParaRPr lang="de-DE"/>
          </a:p>
        </p:txBody>
      </p:sp>
    </p:spTree>
    <p:extLst>
      <p:ext uri="{BB962C8B-B14F-4D97-AF65-F5344CB8AC3E}">
        <p14:creationId xmlns:p14="http://schemas.microsoft.com/office/powerpoint/2010/main" val="1273492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pPr>
              <a:defRPr/>
            </a:pPr>
            <a:fld id="{114B236B-C712-4FAE-A8BF-5817C1B610AE}" type="datetimeFigureOut">
              <a:rPr lang="de-DE"/>
              <a:pPr>
                <a:defRPr/>
              </a:pPr>
              <a:t>04.03.2016</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6B5D9974-EA65-4AFC-81E3-AEC4B52B8532}" type="slidenum">
              <a:rPr lang="de-DE"/>
              <a:pPr>
                <a:defRPr/>
              </a:pPr>
              <a:t>‹Nr.›</a:t>
            </a:fld>
            <a:endParaRPr lang="de-DE"/>
          </a:p>
        </p:txBody>
      </p:sp>
    </p:spTree>
    <p:extLst>
      <p:ext uri="{BB962C8B-B14F-4D97-AF65-F5344CB8AC3E}">
        <p14:creationId xmlns:p14="http://schemas.microsoft.com/office/powerpoint/2010/main" val="4015435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8A5B5FC9-F3D8-4D7D-9CEC-9FA8B87658D0}" type="datetimeFigureOut">
              <a:rPr lang="de-DE"/>
              <a:pPr>
                <a:defRPr/>
              </a:pPr>
              <a:t>04.03.2016</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7430259E-31CE-431E-8B8E-EF71B82BD27C}" type="slidenum">
              <a:rPr lang="de-DE"/>
              <a:pPr>
                <a:defRPr/>
              </a:pPr>
              <a:t>‹Nr.›</a:t>
            </a:fld>
            <a:endParaRPr lang="de-DE"/>
          </a:p>
        </p:txBody>
      </p:sp>
    </p:spTree>
    <p:extLst>
      <p:ext uri="{BB962C8B-B14F-4D97-AF65-F5344CB8AC3E}">
        <p14:creationId xmlns:p14="http://schemas.microsoft.com/office/powerpoint/2010/main" val="2192579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33789164-72DE-437B-AC92-3A9C84D456E8}" type="datetimeFigureOut">
              <a:rPr lang="de-DE"/>
              <a:pPr>
                <a:defRPr/>
              </a:pPr>
              <a:t>04.03.2016</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5A63B861-9BB3-4F48-BB46-D854A919299D}" type="slidenum">
              <a:rPr lang="de-DE"/>
              <a:pPr>
                <a:defRPr/>
              </a:pPr>
              <a:t>‹Nr.›</a:t>
            </a:fld>
            <a:endParaRPr lang="de-DE"/>
          </a:p>
        </p:txBody>
      </p:sp>
    </p:spTree>
    <p:extLst>
      <p:ext uri="{BB962C8B-B14F-4D97-AF65-F5344CB8AC3E}">
        <p14:creationId xmlns:p14="http://schemas.microsoft.com/office/powerpoint/2010/main" val="2370604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E2FBE94C-537A-478B-B3F9-D3163F35BF06}" type="datetimeFigureOut">
              <a:rPr lang="de-DE"/>
              <a:pPr>
                <a:defRPr/>
              </a:pPr>
              <a:t>04.03.2016</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26431A70-448D-4998-BD63-C83C1B04B3CB}" type="slidenum">
              <a:rPr lang="de-DE"/>
              <a:pPr>
                <a:defRPr/>
              </a:pPr>
              <a:t>‹Nr.›</a:t>
            </a:fld>
            <a:endParaRPr lang="de-DE"/>
          </a:p>
        </p:txBody>
      </p:sp>
    </p:spTree>
    <p:extLst>
      <p:ext uri="{BB962C8B-B14F-4D97-AF65-F5344CB8AC3E}">
        <p14:creationId xmlns:p14="http://schemas.microsoft.com/office/powerpoint/2010/main" val="143084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pPr>
              <a:defRPr/>
            </a:pPr>
            <a:fld id="{58CC1152-D455-438E-9457-EA8D0B22246C}" type="datetimeFigureOut">
              <a:rPr lang="de-DE"/>
              <a:pPr>
                <a:defRPr/>
              </a:pPr>
              <a:t>04.03.2016</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955517D0-48C3-47FE-8198-D65603A84B28}" type="slidenum">
              <a:rPr lang="de-DE"/>
              <a:pPr>
                <a:defRPr/>
              </a:pPr>
              <a:t>‹Nr.›</a:t>
            </a:fld>
            <a:endParaRPr lang="de-DE"/>
          </a:p>
        </p:txBody>
      </p:sp>
    </p:spTree>
    <p:extLst>
      <p:ext uri="{BB962C8B-B14F-4D97-AF65-F5344CB8AC3E}">
        <p14:creationId xmlns:p14="http://schemas.microsoft.com/office/powerpoint/2010/main" val="3349414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3"/>
          <p:cNvSpPr>
            <a:spLocks noGrp="1"/>
          </p:cNvSpPr>
          <p:nvPr>
            <p:ph type="dt" sz="half" idx="10"/>
          </p:nvPr>
        </p:nvSpPr>
        <p:spPr/>
        <p:txBody>
          <a:bodyPr/>
          <a:lstStyle>
            <a:lvl1pPr>
              <a:defRPr/>
            </a:lvl1pPr>
          </a:lstStyle>
          <a:p>
            <a:pPr>
              <a:defRPr/>
            </a:pPr>
            <a:fld id="{1986A836-C3E2-45B2-9C3C-54F681D54753}" type="datetimeFigureOut">
              <a:rPr lang="de-DE"/>
              <a:pPr>
                <a:defRPr/>
              </a:pPr>
              <a:t>04.03.2016</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2640FA74-7D31-4AA7-8706-35D84AB530EF}" type="slidenum">
              <a:rPr lang="de-DE"/>
              <a:pPr>
                <a:defRPr/>
              </a:pPr>
              <a:t>‹Nr.›</a:t>
            </a:fld>
            <a:endParaRPr lang="de-DE"/>
          </a:p>
        </p:txBody>
      </p:sp>
    </p:spTree>
    <p:extLst>
      <p:ext uri="{BB962C8B-B14F-4D97-AF65-F5344CB8AC3E}">
        <p14:creationId xmlns:p14="http://schemas.microsoft.com/office/powerpoint/2010/main" val="661354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3"/>
          <p:cNvSpPr>
            <a:spLocks noGrp="1"/>
          </p:cNvSpPr>
          <p:nvPr>
            <p:ph type="dt" sz="half" idx="10"/>
          </p:nvPr>
        </p:nvSpPr>
        <p:spPr/>
        <p:txBody>
          <a:bodyPr/>
          <a:lstStyle>
            <a:lvl1pPr>
              <a:defRPr/>
            </a:lvl1pPr>
          </a:lstStyle>
          <a:p>
            <a:pPr>
              <a:defRPr/>
            </a:pPr>
            <a:fld id="{66542008-C210-469C-9148-CE8CF83C4766}" type="datetimeFigureOut">
              <a:rPr lang="de-DE"/>
              <a:pPr>
                <a:defRPr/>
              </a:pPr>
              <a:t>04.03.2016</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092F363A-1EF7-437E-93AB-E16D8A90D1AF}" type="slidenum">
              <a:rPr lang="de-DE"/>
              <a:pPr>
                <a:defRPr/>
              </a:pPr>
              <a:t>‹Nr.›</a:t>
            </a:fld>
            <a:endParaRPr lang="de-DE"/>
          </a:p>
        </p:txBody>
      </p:sp>
    </p:spTree>
    <p:extLst>
      <p:ext uri="{BB962C8B-B14F-4D97-AF65-F5344CB8AC3E}">
        <p14:creationId xmlns:p14="http://schemas.microsoft.com/office/powerpoint/2010/main" val="377795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3"/>
          <p:cNvSpPr>
            <a:spLocks noGrp="1"/>
          </p:cNvSpPr>
          <p:nvPr>
            <p:ph type="dt" sz="half" idx="10"/>
          </p:nvPr>
        </p:nvSpPr>
        <p:spPr/>
        <p:txBody>
          <a:bodyPr/>
          <a:lstStyle>
            <a:lvl1pPr>
              <a:defRPr/>
            </a:lvl1pPr>
          </a:lstStyle>
          <a:p>
            <a:pPr>
              <a:defRPr/>
            </a:pPr>
            <a:fld id="{B0F6F080-EA7A-4675-8D4D-07CD107000DC}" type="datetimeFigureOut">
              <a:rPr lang="de-DE"/>
              <a:pPr>
                <a:defRPr/>
              </a:pPr>
              <a:t>04.03.2016</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56475673-B3D0-4285-8B87-6EAA7DBCC695}" type="slidenum">
              <a:rPr lang="de-DE"/>
              <a:pPr>
                <a:defRPr/>
              </a:pPr>
              <a:t>‹Nr.›</a:t>
            </a:fld>
            <a:endParaRPr lang="de-DE"/>
          </a:p>
        </p:txBody>
      </p:sp>
    </p:spTree>
    <p:extLst>
      <p:ext uri="{BB962C8B-B14F-4D97-AF65-F5344CB8AC3E}">
        <p14:creationId xmlns:p14="http://schemas.microsoft.com/office/powerpoint/2010/main" val="3700186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09BF05E2-B274-4468-92D8-F37C8DD46476}" type="datetimeFigureOut">
              <a:rPr lang="de-DE"/>
              <a:pPr>
                <a:defRPr/>
              </a:pPr>
              <a:t>04.03.2016</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33CEAA77-877D-422D-BE0C-F761380A3087}" type="slidenum">
              <a:rPr lang="de-DE"/>
              <a:pPr>
                <a:defRPr/>
              </a:pPr>
              <a:t>‹Nr.›</a:t>
            </a:fld>
            <a:endParaRPr lang="de-DE"/>
          </a:p>
        </p:txBody>
      </p:sp>
    </p:spTree>
    <p:extLst>
      <p:ext uri="{BB962C8B-B14F-4D97-AF65-F5344CB8AC3E}">
        <p14:creationId xmlns:p14="http://schemas.microsoft.com/office/powerpoint/2010/main" val="2867618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3"/>
          <p:cNvSpPr>
            <a:spLocks noGrp="1"/>
          </p:cNvSpPr>
          <p:nvPr>
            <p:ph type="dt" sz="half" idx="10"/>
          </p:nvPr>
        </p:nvSpPr>
        <p:spPr/>
        <p:txBody>
          <a:bodyPr/>
          <a:lstStyle>
            <a:lvl1pPr>
              <a:defRPr/>
            </a:lvl1pPr>
          </a:lstStyle>
          <a:p>
            <a:pPr>
              <a:defRPr/>
            </a:pPr>
            <a:fld id="{86A80FD1-8E31-4E0A-B336-3B4A2763CB7D}" type="datetimeFigureOut">
              <a:rPr lang="de-DE"/>
              <a:pPr>
                <a:defRPr/>
              </a:pPr>
              <a:t>04.03.2016</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C876633C-00FA-4BC0-B412-3B3CAEA6EB9E}" type="slidenum">
              <a:rPr lang="de-DE"/>
              <a:pPr>
                <a:defRPr/>
              </a:pPr>
              <a:t>‹Nr.›</a:t>
            </a:fld>
            <a:endParaRPr lang="de-DE"/>
          </a:p>
        </p:txBody>
      </p:sp>
    </p:spTree>
    <p:extLst>
      <p:ext uri="{BB962C8B-B14F-4D97-AF65-F5344CB8AC3E}">
        <p14:creationId xmlns:p14="http://schemas.microsoft.com/office/powerpoint/2010/main" val="4040295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3"/>
          <p:cNvSpPr>
            <a:spLocks noGrp="1"/>
          </p:cNvSpPr>
          <p:nvPr>
            <p:ph type="dt" sz="half" idx="10"/>
          </p:nvPr>
        </p:nvSpPr>
        <p:spPr/>
        <p:txBody>
          <a:bodyPr/>
          <a:lstStyle>
            <a:lvl1pPr>
              <a:defRPr/>
            </a:lvl1pPr>
          </a:lstStyle>
          <a:p>
            <a:pPr>
              <a:defRPr/>
            </a:pPr>
            <a:fld id="{2B95F160-B8F2-4A6B-9DEC-9F92FBFC1303}" type="datetimeFigureOut">
              <a:rPr lang="de-DE"/>
              <a:pPr>
                <a:defRPr/>
              </a:pPr>
              <a:t>04.03.2016</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AED845B4-020A-412C-B78F-BF7358AF76E8}" type="slidenum">
              <a:rPr lang="de-DE"/>
              <a:pPr>
                <a:defRPr/>
              </a:pPr>
              <a:t>‹Nr.›</a:t>
            </a:fld>
            <a:endParaRPr lang="de-DE"/>
          </a:p>
        </p:txBody>
      </p:sp>
    </p:spTree>
    <p:extLst>
      <p:ext uri="{BB962C8B-B14F-4D97-AF65-F5344CB8AC3E}">
        <p14:creationId xmlns:p14="http://schemas.microsoft.com/office/powerpoint/2010/main" val="32528792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elplatzhalt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smtClean="0"/>
              <a:t>Titelmasterformat durch Klicken bearbeiten</a:t>
            </a:r>
          </a:p>
        </p:txBody>
      </p:sp>
      <p:sp>
        <p:nvSpPr>
          <p:cNvPr id="1027" name="Textplatzhalt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6CBC49CA-5403-4A8E-BBCE-7BE68D23DEAC}" type="datetimeFigureOut">
              <a:rPr lang="de-DE"/>
              <a:pPr>
                <a:defRPr/>
              </a:pPr>
              <a:t>04.03.2016</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05814A91-9CFA-473B-9FFE-EB7C38C157AC}" type="slidenum">
              <a:rPr lang="de-DE"/>
              <a:pPr>
                <a:defRPr/>
              </a:pPr>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gif"/><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gif"/><Relationship Id="rId4" Type="http://schemas.openxmlformats.org/officeDocument/2006/relationships/hyperlink" Target="https://de.wikipedia.org/wiki/Datei:ElipseAnimada.gif"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9.png"/><Relationship Id="rId1" Type="http://schemas.openxmlformats.org/officeDocument/2006/relationships/slideLayout" Target="../slideLayouts/slideLayout1.xml"/><Relationship Id="rId4" Type="http://schemas.openxmlformats.org/officeDocument/2006/relationships/image" Target="../media/image5.gif"/></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2.pn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12.gif"/><Relationship Id="rId4" Type="http://schemas.openxmlformats.org/officeDocument/2006/relationships/image" Target="../media/image11.gif"/></Relationships>
</file>

<file path=ppt/slides/_rels/slide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gi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18.png"/><Relationship Id="rId2"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2.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Paul\pauls_webseite\paul_buch.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5936" y="3627289"/>
            <a:ext cx="1438275" cy="265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1"/>
          <p:cNvSpPr txBox="1">
            <a:spLocks noChangeArrowheads="1"/>
          </p:cNvSpPr>
          <p:nvPr/>
        </p:nvSpPr>
        <p:spPr bwMode="auto">
          <a:xfrm>
            <a:off x="0" y="-315913"/>
            <a:ext cx="9144000" cy="1171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38808" anchor="ctr"/>
          <a:lstStyle>
            <a:lvl1pPr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1pPr>
            <a:lvl2pPr marL="742950" indent="-28575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2pPr>
            <a:lvl3pPr marL="11430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3pPr>
            <a:lvl4pPr marL="16002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4pPr>
            <a:lvl5pPr marL="20574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9pPr>
          </a:lstStyle>
          <a:p>
            <a:pPr algn="ctr" eaLnBrk="1" hangingPunct="1"/>
            <a:r>
              <a:rPr lang="de-DE" sz="4000"/>
              <a:t>Astronomie</a:t>
            </a:r>
          </a:p>
        </p:txBody>
      </p:sp>
      <p:sp>
        <p:nvSpPr>
          <p:cNvPr id="4" name="Ovale Legende 3"/>
          <p:cNvSpPr/>
          <p:nvPr/>
        </p:nvSpPr>
        <p:spPr>
          <a:xfrm>
            <a:off x="4542209" y="1412776"/>
            <a:ext cx="3600549" cy="1720850"/>
          </a:xfrm>
          <a:prstGeom prst="wedgeEllipseCallout">
            <a:avLst>
              <a:gd name="adj1" fmla="val -32353"/>
              <a:gd name="adj2" fmla="val 7549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de-DE" dirty="0" smtClean="0"/>
              <a:t>Nicht das „Wie bewegen sich unsere Planeten“ sondern das „WARUM?“ untersuchen wir heute.</a:t>
            </a:r>
            <a:endParaRPr lang="de-DE" dirty="0"/>
          </a:p>
        </p:txBody>
      </p:sp>
      <p:sp>
        <p:nvSpPr>
          <p:cNvPr id="2053" name="Rectangle 2"/>
          <p:cNvSpPr txBox="1">
            <a:spLocks noChangeArrowheads="1"/>
          </p:cNvSpPr>
          <p:nvPr/>
        </p:nvSpPr>
        <p:spPr bwMode="auto">
          <a:xfrm>
            <a:off x="34925" y="417513"/>
            <a:ext cx="9070975"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1pPr>
            <a:lvl2pPr marL="742950" indent="-28575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2pPr>
            <a:lvl3pPr marL="11430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3pPr>
            <a:lvl4pPr marL="16002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4pPr>
            <a:lvl5pPr marL="20574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9pPr>
          </a:lstStyle>
          <a:p>
            <a:pPr algn="ctr" eaLnBrk="1" hangingPunct="1">
              <a:spcBef>
                <a:spcPct val="20000"/>
              </a:spcBef>
              <a:buFont typeface="Arial" charset="0"/>
              <a:buNone/>
            </a:pPr>
            <a:r>
              <a:rPr lang="de-DE" sz="3200" dirty="0"/>
              <a:t>Das </a:t>
            </a:r>
            <a:r>
              <a:rPr lang="de-DE" sz="3200" dirty="0" smtClean="0"/>
              <a:t>Newton‘sche </a:t>
            </a:r>
            <a:r>
              <a:rPr lang="de-DE" sz="3200" dirty="0"/>
              <a:t>Gravitationsgesetz </a:t>
            </a:r>
          </a:p>
        </p:txBody>
      </p:sp>
      <p:pic>
        <p:nvPicPr>
          <p:cNvPr id="2054" name="Picture 3" descr="C:\Users\tiburskije\Desktop\FlippedClassroom Physik\Mechanik\wikimedia-button.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5763" y="6272213"/>
            <a:ext cx="838200"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descr="https://upload.wikimedia.org/wikipedia/commons/thumb/b/bc/ElipseAnimada.gif/220px-ElipseAnimada.gif">
            <a:hlinkClick r:id="rId4"/>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258332" y="4149080"/>
            <a:ext cx="3254634" cy="3077110"/>
          </a:xfrm>
          <a:prstGeom prst="rect">
            <a:avLst/>
          </a:prstGeom>
          <a:noFill/>
          <a:extLst>
            <a:ext uri="{909E8E84-426E-40DD-AFC4-6F175D3DCCD1}">
              <a14:hiddenFill xmlns:a14="http://schemas.microsoft.com/office/drawing/2010/main">
                <a:solidFill>
                  <a:srgbClr val="FFFFFF"/>
                </a:solidFill>
              </a14:hiddenFill>
            </a:ext>
          </a:extLst>
        </p:spPr>
      </p:pic>
      <p:pic>
        <p:nvPicPr>
          <p:cNvPr id="10242"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52629" y="1196752"/>
            <a:ext cx="3771299" cy="259228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pic>
        <p:nvPicPr>
          <p:cNvPr id="10" name="Picture 8" descr="http://www.leifiphysik.de/sites/default/files/medien/Herleitung_des_Gravitationsgesetzes_Bild.gif"/>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56548" y="4077072"/>
            <a:ext cx="2868315" cy="109009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3792538" y="2951163"/>
            <a:ext cx="1223962" cy="10810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4100" name="Rectangle 1"/>
          <p:cNvSpPr txBox="1">
            <a:spLocks noChangeArrowheads="1"/>
          </p:cNvSpPr>
          <p:nvPr/>
        </p:nvSpPr>
        <p:spPr bwMode="auto">
          <a:xfrm>
            <a:off x="0" y="-315913"/>
            <a:ext cx="9144000" cy="1171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38808" anchor="ctr"/>
          <a:lstStyle>
            <a:lvl1pPr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1pPr>
            <a:lvl2pPr marL="742950" indent="-28575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2pPr>
            <a:lvl3pPr marL="11430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3pPr>
            <a:lvl4pPr marL="16002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4pPr>
            <a:lvl5pPr marL="20574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9pPr>
          </a:lstStyle>
          <a:p>
            <a:pPr algn="ctr" eaLnBrk="1" hangingPunct="1"/>
            <a:r>
              <a:rPr lang="de-DE" sz="4000"/>
              <a:t>Astronomie</a:t>
            </a:r>
          </a:p>
        </p:txBody>
      </p:sp>
      <p:sp>
        <p:nvSpPr>
          <p:cNvPr id="4101" name="Rectangle 2"/>
          <p:cNvSpPr txBox="1">
            <a:spLocks noChangeArrowheads="1"/>
          </p:cNvSpPr>
          <p:nvPr/>
        </p:nvSpPr>
        <p:spPr bwMode="auto">
          <a:xfrm>
            <a:off x="34925" y="417513"/>
            <a:ext cx="9070975"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1pPr>
            <a:lvl2pPr marL="742950" indent="-28575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2pPr>
            <a:lvl3pPr marL="11430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3pPr>
            <a:lvl4pPr marL="16002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4pPr>
            <a:lvl5pPr marL="20574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9pPr>
          </a:lstStyle>
          <a:p>
            <a:pPr algn="ctr" eaLnBrk="1" hangingPunct="1">
              <a:spcBef>
                <a:spcPct val="20000"/>
              </a:spcBef>
              <a:buFont typeface="Arial" charset="0"/>
              <a:buNone/>
            </a:pPr>
            <a:r>
              <a:rPr lang="de-DE" sz="3200" dirty="0"/>
              <a:t>Das Newton‘sche Gravitationsgesetz </a:t>
            </a:r>
          </a:p>
        </p:txBody>
      </p:sp>
      <p:sp>
        <p:nvSpPr>
          <p:cNvPr id="6" name="Rechteck 5"/>
          <p:cNvSpPr/>
          <p:nvPr/>
        </p:nvSpPr>
        <p:spPr>
          <a:xfrm>
            <a:off x="611560" y="1208772"/>
            <a:ext cx="8137748" cy="2308324"/>
          </a:xfrm>
          <a:prstGeom prst="rect">
            <a:avLst/>
          </a:prstGeom>
        </p:spPr>
        <p:txBody>
          <a:bodyPr wrap="square">
            <a:spAutoFit/>
          </a:bodyPr>
          <a:lstStyle/>
          <a:p>
            <a:pPr algn="just"/>
            <a:r>
              <a:rPr lang="de-DE" b="1" dirty="0"/>
              <a:t>Die Entdeckung der </a:t>
            </a:r>
            <a:r>
              <a:rPr lang="de-DE" b="1" dirty="0" smtClean="0"/>
              <a:t>Schwerkraft</a:t>
            </a:r>
          </a:p>
          <a:p>
            <a:pPr algn="just"/>
            <a:r>
              <a:rPr lang="de-DE" dirty="0" smtClean="0"/>
              <a:t>Isaac </a:t>
            </a:r>
            <a:r>
              <a:rPr lang="de-DE" dirty="0"/>
              <a:t>Newton, englischer Physiker, Astronom und Philosoph, ist auf das allgemeine Gesetz der Schwerkraft </a:t>
            </a:r>
            <a:r>
              <a:rPr lang="de-DE" dirty="0" smtClean="0"/>
              <a:t>gestoßen, </a:t>
            </a:r>
            <a:r>
              <a:rPr lang="de-DE" dirty="0"/>
              <a:t>als ihm während eines Mittagsschläfchens unter einem Apfelbaum eine der Früchte auf den Kopf fiel - so berichtete es zumindest Henry Pemberton 1728 in seiner Newton-Biografie "</a:t>
            </a:r>
            <a:r>
              <a:rPr lang="de-DE" i="1" dirty="0"/>
              <a:t>A View </a:t>
            </a:r>
            <a:r>
              <a:rPr lang="de-DE" i="1" dirty="0" err="1"/>
              <a:t>of</a:t>
            </a:r>
            <a:r>
              <a:rPr lang="de-DE" i="1" dirty="0"/>
              <a:t> Sir Isaac </a:t>
            </a:r>
            <a:r>
              <a:rPr lang="de-DE" i="1" dirty="0" err="1"/>
              <a:t>Newton's</a:t>
            </a:r>
            <a:r>
              <a:rPr lang="de-DE" i="1" dirty="0"/>
              <a:t> </a:t>
            </a:r>
            <a:r>
              <a:rPr lang="de-DE" i="1" dirty="0" err="1"/>
              <a:t>Philosophy</a:t>
            </a:r>
            <a:r>
              <a:rPr lang="de-DE" dirty="0"/>
              <a:t>". Ob die Geschichte nun stimmt oder nicht, sie ist ausgesprochen einprägsam und plastisch genug, um die Wirkung der Schwerkraft deutlich zu machen.</a:t>
            </a:r>
          </a:p>
        </p:txBody>
      </p:sp>
      <p:pic>
        <p:nvPicPr>
          <p:cNvPr id="4098" name="Picture 2" descr="Newton Apfe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98867" y="3551634"/>
            <a:ext cx="4374816" cy="246965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
        <p:nvSpPr>
          <p:cNvPr id="8" name="Rechteck 7"/>
          <p:cNvSpPr/>
          <p:nvPr/>
        </p:nvSpPr>
        <p:spPr>
          <a:xfrm>
            <a:off x="35496" y="6536377"/>
            <a:ext cx="9081939" cy="276999"/>
          </a:xfrm>
          <a:prstGeom prst="rect">
            <a:avLst/>
          </a:prstGeom>
        </p:spPr>
        <p:txBody>
          <a:bodyPr wrap="square">
            <a:spAutoFit/>
          </a:bodyPr>
          <a:lstStyle/>
          <a:p>
            <a:pPr algn="ctr"/>
            <a:r>
              <a:rPr lang="de-DE" sz="1200" dirty="0"/>
              <a:t>http://www.planet-wissen.de/gesellschaft/lebensmittel/aepfel_vom_paradies_in_jede_obstschale/pwiediebestenapfelgeschichten100.html</a:t>
            </a:r>
          </a:p>
        </p:txBody>
      </p:sp>
    </p:spTree>
    <p:extLst>
      <p:ext uri="{BB962C8B-B14F-4D97-AF65-F5344CB8AC3E}">
        <p14:creationId xmlns:p14="http://schemas.microsoft.com/office/powerpoint/2010/main" val="4155529858"/>
      </p:ext>
    </p:extLst>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22888" y="3293382"/>
            <a:ext cx="1438275" cy="2657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147" name="Rectangle 1"/>
          <p:cNvSpPr txBox="1">
            <a:spLocks noChangeArrowheads="1"/>
          </p:cNvSpPr>
          <p:nvPr/>
        </p:nvSpPr>
        <p:spPr bwMode="auto">
          <a:xfrm>
            <a:off x="0" y="-315913"/>
            <a:ext cx="9144000" cy="1171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38808" anchor="ctr"/>
          <a:lstStyle>
            <a:lvl1pPr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1pPr>
            <a:lvl2pPr marL="742950" indent="-28575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2pPr>
            <a:lvl3pPr marL="11430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3pPr>
            <a:lvl4pPr marL="16002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4pPr>
            <a:lvl5pPr marL="20574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9pPr>
          </a:lstStyle>
          <a:p>
            <a:pPr algn="ctr" eaLnBrk="1" hangingPunct="1"/>
            <a:r>
              <a:rPr lang="de-DE" sz="4000"/>
              <a:t>Astronomie</a:t>
            </a:r>
          </a:p>
        </p:txBody>
      </p:sp>
      <p:sp>
        <p:nvSpPr>
          <p:cNvPr id="6148" name="Rectangle 2"/>
          <p:cNvSpPr txBox="1">
            <a:spLocks noChangeArrowheads="1"/>
          </p:cNvSpPr>
          <p:nvPr/>
        </p:nvSpPr>
        <p:spPr bwMode="auto">
          <a:xfrm>
            <a:off x="34925" y="417513"/>
            <a:ext cx="9070975"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1pPr>
            <a:lvl2pPr marL="742950" indent="-28575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2pPr>
            <a:lvl3pPr marL="11430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3pPr>
            <a:lvl4pPr marL="16002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4pPr>
            <a:lvl5pPr marL="20574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9pPr>
          </a:lstStyle>
          <a:p>
            <a:pPr algn="ctr" eaLnBrk="1" hangingPunct="1">
              <a:spcBef>
                <a:spcPct val="20000"/>
              </a:spcBef>
              <a:buFont typeface="Arial" charset="0"/>
              <a:buNone/>
            </a:pPr>
            <a:r>
              <a:rPr lang="de-DE" sz="3200" dirty="0"/>
              <a:t>Das Newton‘sche </a:t>
            </a:r>
            <a:r>
              <a:rPr lang="de-DE" sz="3200" dirty="0" smtClean="0"/>
              <a:t>Gravitationsgesetz</a:t>
            </a:r>
            <a:endParaRPr lang="de-DE" sz="3200" dirty="0"/>
          </a:p>
        </p:txBody>
      </p:sp>
      <p:pic>
        <p:nvPicPr>
          <p:cNvPr id="6149" name="Picture 15" descr="C:\Users\tiburskije\Desktop\FlippedClassroom Physik\Mechanik\wikimedia-button.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72425" y="6381750"/>
            <a:ext cx="838200"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Ovale Legende 3"/>
          <p:cNvSpPr/>
          <p:nvPr/>
        </p:nvSpPr>
        <p:spPr>
          <a:xfrm>
            <a:off x="2484438" y="1268413"/>
            <a:ext cx="4391025" cy="1728787"/>
          </a:xfrm>
          <a:prstGeom prst="wedgeEllipseCallout">
            <a:avLst>
              <a:gd name="adj1" fmla="val 23171"/>
              <a:gd name="adj2" fmla="val 85083"/>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de-DE" dirty="0" smtClean="0"/>
              <a:t>Keine Zauberei!</a:t>
            </a:r>
          </a:p>
          <a:p>
            <a:pPr algn="ctr" fontAlgn="auto">
              <a:spcBef>
                <a:spcPts val="0"/>
              </a:spcBef>
              <a:spcAft>
                <a:spcPts val="0"/>
              </a:spcAft>
              <a:defRPr/>
            </a:pPr>
            <a:r>
              <a:rPr lang="de-DE" dirty="0" smtClean="0"/>
              <a:t>Nur Mathematik … !</a:t>
            </a:r>
            <a:endParaRPr lang="de-DE" dirty="0"/>
          </a:p>
        </p:txBody>
      </p:sp>
      <p:pic>
        <p:nvPicPr>
          <p:cNvPr id="9" name="Picture 8" descr="http://www.leifiphysik.de/sites/default/files/medien/Herleitung_des_Gravitationsgesetzes_Bild.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7660" y="3573016"/>
            <a:ext cx="2868315" cy="109009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txBox="1">
            <a:spLocks noChangeArrowheads="1"/>
          </p:cNvSpPr>
          <p:nvPr/>
        </p:nvSpPr>
        <p:spPr bwMode="auto">
          <a:xfrm>
            <a:off x="0" y="-315913"/>
            <a:ext cx="9144000" cy="1171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38808" anchor="ctr"/>
          <a:lstStyle>
            <a:lvl1pPr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1pPr>
            <a:lvl2pPr marL="742950" indent="-28575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2pPr>
            <a:lvl3pPr marL="11430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3pPr>
            <a:lvl4pPr marL="16002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4pPr>
            <a:lvl5pPr marL="20574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9pPr>
          </a:lstStyle>
          <a:p>
            <a:pPr algn="ctr" eaLnBrk="1" hangingPunct="1"/>
            <a:r>
              <a:rPr lang="de-DE" sz="4000"/>
              <a:t>Astronomie</a:t>
            </a:r>
          </a:p>
        </p:txBody>
      </p:sp>
      <p:sp>
        <p:nvSpPr>
          <p:cNvPr id="3075" name="Rectangle 2"/>
          <p:cNvSpPr txBox="1">
            <a:spLocks noChangeArrowheads="1"/>
          </p:cNvSpPr>
          <p:nvPr/>
        </p:nvSpPr>
        <p:spPr bwMode="auto">
          <a:xfrm>
            <a:off x="34925" y="417513"/>
            <a:ext cx="9070975"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1pPr>
            <a:lvl2pPr marL="742950" indent="-28575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2pPr>
            <a:lvl3pPr marL="11430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3pPr>
            <a:lvl4pPr marL="16002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4pPr>
            <a:lvl5pPr marL="20574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9pPr>
          </a:lstStyle>
          <a:p>
            <a:pPr algn="ctr" eaLnBrk="1" hangingPunct="1">
              <a:spcBef>
                <a:spcPct val="20000"/>
              </a:spcBef>
              <a:buFont typeface="Arial" charset="0"/>
              <a:buNone/>
            </a:pPr>
            <a:r>
              <a:rPr lang="de-DE" sz="3200" dirty="0"/>
              <a:t>Das Newton‘sche Gravitationsgesetz </a:t>
            </a:r>
          </a:p>
        </p:txBody>
      </p:sp>
      <p:pic>
        <p:nvPicPr>
          <p:cNvPr id="3076" name="Picture 3" descr="C:\Users\tiburskije\Desktop\FlippedClassroom Physik\Mechanik\wikimedia-butto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67175" y="6465888"/>
            <a:ext cx="838200"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180px-Isaac_Newt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00192" y="1455447"/>
            <a:ext cx="2160240" cy="2693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hteck 1"/>
          <p:cNvSpPr/>
          <p:nvPr/>
        </p:nvSpPr>
        <p:spPr>
          <a:xfrm>
            <a:off x="251520" y="1341923"/>
            <a:ext cx="5834980" cy="4247317"/>
          </a:xfrm>
          <a:prstGeom prst="rect">
            <a:avLst/>
          </a:prstGeom>
        </p:spPr>
        <p:txBody>
          <a:bodyPr wrap="square">
            <a:spAutoFit/>
          </a:bodyPr>
          <a:lstStyle/>
          <a:p>
            <a:pPr algn="just"/>
            <a:r>
              <a:rPr lang="de-DE" dirty="0"/>
              <a:t>Die </a:t>
            </a:r>
            <a:r>
              <a:rPr lang="de-DE" b="1" dirty="0"/>
              <a:t>Gravitation</a:t>
            </a:r>
            <a:r>
              <a:rPr lang="de-DE" dirty="0"/>
              <a:t> wurde erstmals von dem britischen Physiker und Mathematiker </a:t>
            </a:r>
            <a:r>
              <a:rPr lang="de-DE" b="1" dirty="0"/>
              <a:t>Isaac Newton</a:t>
            </a:r>
            <a:r>
              <a:rPr lang="de-DE" dirty="0"/>
              <a:t> mathematisch beschrieben. Das von ihm formulierte </a:t>
            </a:r>
            <a:r>
              <a:rPr lang="de-DE" b="1" dirty="0" smtClean="0"/>
              <a:t>Newton‘sche </a:t>
            </a:r>
            <a:r>
              <a:rPr lang="de-DE" b="1" dirty="0"/>
              <a:t>Gravitationsgesetz</a:t>
            </a:r>
            <a:r>
              <a:rPr lang="de-DE" dirty="0"/>
              <a:t> war die erste physikalische Theorie, die sich in der Astronomie anwenden ließ. Es bestätigt die bereits zuvor entdeckten </a:t>
            </a:r>
            <a:r>
              <a:rPr lang="de-DE" dirty="0" smtClean="0"/>
              <a:t>Kepler'schen </a:t>
            </a:r>
            <a:r>
              <a:rPr lang="de-DE" dirty="0"/>
              <a:t>Gesetze der Planetenbewegung und damit ein grundlegendes Verständnis der Dynamik des Sonnensystems mit der Möglichkeit präziser Vorhersagen bezüglich der Bewegung von Planeten, Monden und Kometen. </a:t>
            </a:r>
            <a:endParaRPr lang="de-DE" dirty="0" smtClean="0"/>
          </a:p>
          <a:p>
            <a:pPr algn="just"/>
            <a:endParaRPr lang="de-DE" dirty="0"/>
          </a:p>
          <a:p>
            <a:pPr algn="just"/>
            <a:r>
              <a:rPr lang="de-DE" dirty="0" smtClean="0"/>
              <a:t>Allerdings </a:t>
            </a:r>
            <a:r>
              <a:rPr lang="de-DE" dirty="0"/>
              <a:t>war die Theorie erst nach Einführung der Hypothese von dunkler Materie in der Lage, auch Umlaufbewegungen in Galaxien und Galaxienhaufen zu erklären.</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ipe(up)">
                                      <p:cBhvr>
                                        <p:cTn id="7" dur="5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ipe(up)">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3792538" y="2951163"/>
            <a:ext cx="1223962" cy="10810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4100" name="Rectangle 1"/>
          <p:cNvSpPr txBox="1">
            <a:spLocks noChangeArrowheads="1"/>
          </p:cNvSpPr>
          <p:nvPr/>
        </p:nvSpPr>
        <p:spPr bwMode="auto">
          <a:xfrm>
            <a:off x="0" y="-315913"/>
            <a:ext cx="9144000" cy="1171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38808" anchor="ctr"/>
          <a:lstStyle>
            <a:lvl1pPr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1pPr>
            <a:lvl2pPr marL="742950" indent="-28575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2pPr>
            <a:lvl3pPr marL="11430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3pPr>
            <a:lvl4pPr marL="16002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4pPr>
            <a:lvl5pPr marL="20574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9pPr>
          </a:lstStyle>
          <a:p>
            <a:pPr algn="ctr" eaLnBrk="1" hangingPunct="1"/>
            <a:r>
              <a:rPr lang="de-DE" sz="4000"/>
              <a:t>Astronomie</a:t>
            </a:r>
          </a:p>
        </p:txBody>
      </p:sp>
      <p:sp>
        <p:nvSpPr>
          <p:cNvPr id="4101" name="Rectangle 2"/>
          <p:cNvSpPr txBox="1">
            <a:spLocks noChangeArrowheads="1"/>
          </p:cNvSpPr>
          <p:nvPr/>
        </p:nvSpPr>
        <p:spPr bwMode="auto">
          <a:xfrm>
            <a:off x="34925" y="417513"/>
            <a:ext cx="9070975"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1pPr>
            <a:lvl2pPr marL="742950" indent="-28575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2pPr>
            <a:lvl3pPr marL="11430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3pPr>
            <a:lvl4pPr marL="16002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4pPr>
            <a:lvl5pPr marL="20574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9pPr>
          </a:lstStyle>
          <a:p>
            <a:pPr algn="ctr" eaLnBrk="1" hangingPunct="1">
              <a:spcBef>
                <a:spcPct val="20000"/>
              </a:spcBef>
              <a:buFont typeface="Arial" charset="0"/>
              <a:buNone/>
            </a:pPr>
            <a:r>
              <a:rPr lang="de-DE" sz="3200" dirty="0"/>
              <a:t>Das Newton‘sche Gravitationsgesetz </a:t>
            </a:r>
          </a:p>
        </p:txBody>
      </p:sp>
      <p:sp>
        <p:nvSpPr>
          <p:cNvPr id="13" name="Textfeld 12"/>
          <p:cNvSpPr txBox="1">
            <a:spLocks noChangeArrowheads="1"/>
          </p:cNvSpPr>
          <p:nvPr/>
        </p:nvSpPr>
        <p:spPr bwMode="auto">
          <a:xfrm>
            <a:off x="7741344" y="972468"/>
            <a:ext cx="17272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de-DE" b="1" dirty="0" smtClean="0">
                <a:solidFill>
                  <a:srgbClr val="FF0000"/>
                </a:solidFill>
              </a:rPr>
              <a:t>Ellipsenbahn</a:t>
            </a:r>
            <a:endParaRPr lang="de-DE" b="1" dirty="0">
              <a:solidFill>
                <a:srgbClr val="FF0000"/>
              </a:solidFill>
            </a:endParaRPr>
          </a:p>
        </p:txBody>
      </p:sp>
      <p:sp>
        <p:nvSpPr>
          <p:cNvPr id="14" name="Pfeil nach rechts 13"/>
          <p:cNvSpPr/>
          <p:nvPr/>
        </p:nvSpPr>
        <p:spPr>
          <a:xfrm rot="7565924">
            <a:off x="7338212" y="1426020"/>
            <a:ext cx="542438" cy="171587"/>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pic>
        <p:nvPicPr>
          <p:cNvPr id="2050" name="Picture 2" descr="C:\Users\tiburskije\Desktop\FlippedClassroom Physik\Astronomie\02_Weltbilder\03_Newtons_Gravitationsgesetz\2505993_1_teaser320x180_markus-esser-bekam-nach-dem-wettkampf-seine-em-medaille-foto-sven-hopp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160" y="1268760"/>
            <a:ext cx="4064000" cy="228600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pic>
        <p:nvPicPr>
          <p:cNvPr id="2051" name="Picture 3" descr="C:\Users\tiburskije\Desktop\FlippedClassroom Physik\Astronomie\02_Weltbilder\03_Newtons_Gravitationsgesetz\fliehkraft.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776" y="3724795"/>
            <a:ext cx="1615500" cy="272854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tiburskije\Desktop\FlippedClassroom Physik\Astronomie\02_Weltbilder\03_Newtons_Gravitationsgesetz\fliehkraft_Hammer.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2160" y="4082033"/>
            <a:ext cx="1556168" cy="2371303"/>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3" descr="C:\Users\tiburskije\Desktop\FlippedClassroom Physik\Mechanik\wikimedia-button.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67175" y="6465888"/>
            <a:ext cx="838200"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5" descr="180px-Kepler-first-law-de_sv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20071" y="1592123"/>
            <a:ext cx="3313557" cy="2301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hteck 4"/>
          <p:cNvSpPr/>
          <p:nvPr/>
        </p:nvSpPr>
        <p:spPr>
          <a:xfrm>
            <a:off x="4420716" y="4365104"/>
            <a:ext cx="4739481" cy="1200329"/>
          </a:xfrm>
          <a:prstGeom prst="rect">
            <a:avLst/>
          </a:prstGeom>
        </p:spPr>
        <p:txBody>
          <a:bodyPr wrap="square">
            <a:spAutoFit/>
          </a:bodyPr>
          <a:lstStyle/>
          <a:p>
            <a:r>
              <a:rPr lang="de-DE" dirty="0"/>
              <a:t>Das </a:t>
            </a:r>
            <a:r>
              <a:rPr lang="de-DE" b="1" dirty="0" err="1"/>
              <a:t>Newtonsche</a:t>
            </a:r>
            <a:r>
              <a:rPr lang="de-DE" b="1" dirty="0"/>
              <a:t> Gravitationsgesetz</a:t>
            </a:r>
            <a:r>
              <a:rPr lang="de-DE" dirty="0"/>
              <a:t> wurde von Isaac Newton 1686 erstmals in seinem Werk „</a:t>
            </a:r>
            <a:r>
              <a:rPr lang="de-DE" i="1" dirty="0" err="1"/>
              <a:t>Philosophiae</a:t>
            </a:r>
            <a:r>
              <a:rPr lang="de-DE" i="1" dirty="0"/>
              <a:t> </a:t>
            </a:r>
            <a:r>
              <a:rPr lang="de-DE" i="1" dirty="0" err="1"/>
              <a:t>Naturalis</a:t>
            </a:r>
            <a:r>
              <a:rPr lang="de-DE" i="1" dirty="0"/>
              <a:t> </a:t>
            </a:r>
            <a:r>
              <a:rPr lang="de-DE" i="1" dirty="0" err="1"/>
              <a:t>Principia</a:t>
            </a:r>
            <a:r>
              <a:rPr lang="de-DE" i="1" dirty="0"/>
              <a:t> </a:t>
            </a:r>
            <a:r>
              <a:rPr lang="de-DE" i="1" dirty="0" err="1"/>
              <a:t>Mathematica</a:t>
            </a:r>
            <a:r>
              <a:rPr lang="de-DE" dirty="0"/>
              <a:t>“ formuliert. Es besagt das folgende:</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wipe(down)">
                                      <p:cBhvr>
                                        <p:cTn id="7" dur="5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052"/>
                                        </p:tgtEl>
                                        <p:attrNameLst>
                                          <p:attrName>style.visibility</p:attrName>
                                        </p:attrNameLst>
                                      </p:cBhvr>
                                      <p:to>
                                        <p:strVal val="visible"/>
                                      </p:to>
                                    </p:set>
                                    <p:animEffect transition="in" filter="wipe(down)">
                                      <p:cBhvr>
                                        <p:cTn id="12" dur="500"/>
                                        <p:tgtEl>
                                          <p:spTgt spid="205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051"/>
                                        </p:tgtEl>
                                        <p:attrNameLst>
                                          <p:attrName>style.visibility</p:attrName>
                                        </p:attrNameLst>
                                      </p:cBhvr>
                                      <p:to>
                                        <p:strVal val="visible"/>
                                      </p:to>
                                    </p:set>
                                    <p:animEffect transition="in" filter="wipe(down)">
                                      <p:cBhvr>
                                        <p:cTn id="17" dur="500"/>
                                        <p:tgtEl>
                                          <p:spTgt spid="205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2053"/>
                                        </p:tgtEl>
                                        <p:attrNameLst>
                                          <p:attrName>style.visibility</p:attrName>
                                        </p:attrNameLst>
                                      </p:cBhvr>
                                      <p:to>
                                        <p:strVal val="visible"/>
                                      </p:to>
                                    </p:set>
                                    <p:animEffect transition="in" filter="wipe(down)">
                                      <p:cBhvr>
                                        <p:cTn id="22" dur="500"/>
                                        <p:tgtEl>
                                          <p:spTgt spid="2053"/>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wipe(down)">
                                      <p:cBhvr>
                                        <p:cTn id="25" dur="500"/>
                                        <p:tgtEl>
                                          <p:spTgt spid="13"/>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wipe(down)">
                                      <p:cBhvr>
                                        <p:cTn id="28" dur="500"/>
                                        <p:tgtEl>
                                          <p:spTgt spid="14"/>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wipe(down)">
                                      <p:cBhvr>
                                        <p:cTn id="3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animBg="1"/>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3792538" y="2951163"/>
            <a:ext cx="1223962" cy="10810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4100" name="Rectangle 1"/>
          <p:cNvSpPr txBox="1">
            <a:spLocks noChangeArrowheads="1"/>
          </p:cNvSpPr>
          <p:nvPr/>
        </p:nvSpPr>
        <p:spPr bwMode="auto">
          <a:xfrm>
            <a:off x="0" y="-315913"/>
            <a:ext cx="9144000" cy="1171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38808" anchor="ctr"/>
          <a:lstStyle>
            <a:lvl1pPr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1pPr>
            <a:lvl2pPr marL="742950" indent="-28575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2pPr>
            <a:lvl3pPr marL="11430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3pPr>
            <a:lvl4pPr marL="16002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4pPr>
            <a:lvl5pPr marL="20574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9pPr>
          </a:lstStyle>
          <a:p>
            <a:pPr algn="ctr" eaLnBrk="1" hangingPunct="1"/>
            <a:r>
              <a:rPr lang="de-DE" sz="4000"/>
              <a:t>Astronomie</a:t>
            </a:r>
          </a:p>
        </p:txBody>
      </p:sp>
      <p:sp>
        <p:nvSpPr>
          <p:cNvPr id="4101" name="Rectangle 2"/>
          <p:cNvSpPr txBox="1">
            <a:spLocks noChangeArrowheads="1"/>
          </p:cNvSpPr>
          <p:nvPr/>
        </p:nvSpPr>
        <p:spPr bwMode="auto">
          <a:xfrm>
            <a:off x="34925" y="417513"/>
            <a:ext cx="9070975"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1pPr>
            <a:lvl2pPr marL="742950" indent="-28575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2pPr>
            <a:lvl3pPr marL="11430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3pPr>
            <a:lvl4pPr marL="16002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4pPr>
            <a:lvl5pPr marL="20574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9pPr>
          </a:lstStyle>
          <a:p>
            <a:pPr algn="ctr" eaLnBrk="1" hangingPunct="1">
              <a:spcBef>
                <a:spcPct val="20000"/>
              </a:spcBef>
              <a:buFont typeface="Arial" charset="0"/>
              <a:buNone/>
            </a:pPr>
            <a:r>
              <a:rPr lang="de-DE" sz="3200" dirty="0"/>
              <a:t>Das Newton‘sche Gravitationsgesetz </a:t>
            </a:r>
          </a:p>
        </p:txBody>
      </p:sp>
      <p:sp>
        <p:nvSpPr>
          <p:cNvPr id="13" name="Textfeld 12"/>
          <p:cNvSpPr txBox="1">
            <a:spLocks noChangeArrowheads="1"/>
          </p:cNvSpPr>
          <p:nvPr/>
        </p:nvSpPr>
        <p:spPr bwMode="auto">
          <a:xfrm>
            <a:off x="6154492" y="3883620"/>
            <a:ext cx="6463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de-DE" b="1" dirty="0" smtClean="0">
                <a:solidFill>
                  <a:srgbClr val="FF0000"/>
                </a:solidFill>
              </a:rPr>
              <a:t>F</a:t>
            </a:r>
            <a:r>
              <a:rPr lang="de-DE" b="1" baseline="-25000" dirty="0" smtClean="0">
                <a:solidFill>
                  <a:srgbClr val="FF0000"/>
                </a:solidFill>
              </a:rPr>
              <a:t>G</a:t>
            </a:r>
            <a:endParaRPr lang="de-DE" b="1" baseline="-25000" dirty="0">
              <a:solidFill>
                <a:srgbClr val="FF0000"/>
              </a:solidFill>
            </a:endParaRPr>
          </a:p>
        </p:txBody>
      </p:sp>
      <p:sp>
        <p:nvSpPr>
          <p:cNvPr id="14" name="Pfeil nach rechts 13"/>
          <p:cNvSpPr/>
          <p:nvPr/>
        </p:nvSpPr>
        <p:spPr>
          <a:xfrm rot="13956269">
            <a:off x="5971278" y="3971382"/>
            <a:ext cx="271219" cy="216655"/>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pic>
        <p:nvPicPr>
          <p:cNvPr id="15" name="Picture 3" descr="C:\Users\tiburskije\Desktop\FlippedClassroom Physik\Mechanik\wikimedia-butto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67175" y="6465888"/>
            <a:ext cx="838200"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5" descr="180px-Kepler-first-law-de_sv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9976" y="2852936"/>
            <a:ext cx="3847696" cy="2672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hteck 4"/>
          <p:cNvSpPr/>
          <p:nvPr/>
        </p:nvSpPr>
        <p:spPr>
          <a:xfrm>
            <a:off x="25400" y="1242120"/>
            <a:ext cx="4739481" cy="1200329"/>
          </a:xfrm>
          <a:prstGeom prst="rect">
            <a:avLst/>
          </a:prstGeom>
        </p:spPr>
        <p:txBody>
          <a:bodyPr wrap="square">
            <a:spAutoFit/>
          </a:bodyPr>
          <a:lstStyle/>
          <a:p>
            <a:r>
              <a:rPr lang="de-DE" dirty="0"/>
              <a:t>Das </a:t>
            </a:r>
            <a:r>
              <a:rPr lang="de-DE" b="1" dirty="0" smtClean="0"/>
              <a:t>Newton'sche </a:t>
            </a:r>
            <a:r>
              <a:rPr lang="de-DE" b="1" dirty="0"/>
              <a:t>Gravitationsgesetz</a:t>
            </a:r>
            <a:r>
              <a:rPr lang="de-DE" dirty="0"/>
              <a:t> wurde von Isaac Newton 1686 erstmals in seinem Werk „</a:t>
            </a:r>
            <a:r>
              <a:rPr lang="de-DE" i="1" dirty="0" err="1"/>
              <a:t>Philosophiae</a:t>
            </a:r>
            <a:r>
              <a:rPr lang="de-DE" i="1" dirty="0"/>
              <a:t> </a:t>
            </a:r>
            <a:r>
              <a:rPr lang="de-DE" i="1" dirty="0" err="1"/>
              <a:t>Naturalis</a:t>
            </a:r>
            <a:r>
              <a:rPr lang="de-DE" i="1" dirty="0"/>
              <a:t> </a:t>
            </a:r>
            <a:r>
              <a:rPr lang="de-DE" i="1" dirty="0" err="1"/>
              <a:t>Principia</a:t>
            </a:r>
            <a:r>
              <a:rPr lang="de-DE" i="1" dirty="0"/>
              <a:t> </a:t>
            </a:r>
            <a:r>
              <a:rPr lang="de-DE" i="1" dirty="0" err="1"/>
              <a:t>Mathematica</a:t>
            </a:r>
            <a:r>
              <a:rPr lang="de-DE" dirty="0"/>
              <a:t>“ formuliert. Es besagt das folgende:</a:t>
            </a:r>
          </a:p>
        </p:txBody>
      </p:sp>
      <p:graphicFrame>
        <p:nvGraphicFramePr>
          <p:cNvPr id="3" name="Tabelle 2"/>
          <p:cNvGraphicFramePr>
            <a:graphicFrameLocks noGrp="1"/>
          </p:cNvGraphicFramePr>
          <p:nvPr>
            <p:extLst>
              <p:ext uri="{D42A27DB-BD31-4B8C-83A1-F6EECF244321}">
                <p14:modId xmlns:p14="http://schemas.microsoft.com/office/powerpoint/2010/main" val="2097481932"/>
              </p:ext>
            </p:extLst>
          </p:nvPr>
        </p:nvGraphicFramePr>
        <p:xfrm>
          <a:off x="86915" y="2780928"/>
          <a:ext cx="5205165" cy="2072640"/>
        </p:xfrm>
        <a:graphic>
          <a:graphicData uri="http://schemas.openxmlformats.org/drawingml/2006/table">
            <a:tbl>
              <a:tblPr firstRow="1" firstCol="1" lastRow="1" lastCol="1" bandRow="1" bandCol="1">
                <a:tableStyleId>{D7AC3CCA-C797-4891-BE02-D94E43425B78}</a:tableStyleId>
              </a:tblPr>
              <a:tblGrid>
                <a:gridCol w="5205165"/>
              </a:tblGrid>
              <a:tr h="0">
                <a:tc>
                  <a:txBody>
                    <a:bodyPr/>
                    <a:lstStyle/>
                    <a:p>
                      <a:pPr>
                        <a:spcAft>
                          <a:spcPts val="0"/>
                        </a:spcAft>
                      </a:pPr>
                      <a:r>
                        <a:rPr lang="de-DE" sz="1600" dirty="0">
                          <a:effectLst/>
                        </a:rPr>
                        <a:t>Jede Masse, genauer jeder Massenpunkt, zieht jeden anderen Massenpunkt mittels einer Kraft an, die entlang der Verbindungslinie gerichtet ist. Der Betrag dieser Gravitationskraft ist proportional zum Produkt der beiden Massen und umgekehrt proportional zum Quadrat des Abstandes der beiden Massen. Damit ergibt sich die Kraft als: </a:t>
                      </a:r>
                    </a:p>
                    <a:p>
                      <a:pPr>
                        <a:spcAft>
                          <a:spcPts val="0"/>
                        </a:spcAft>
                      </a:pPr>
                      <a:r>
                        <a:rPr lang="de-DE" sz="1200" dirty="0">
                          <a:effectLst/>
                        </a:rPr>
                        <a:t> </a:t>
                      </a:r>
                    </a:p>
                    <a:p>
                      <a:pPr>
                        <a:spcAft>
                          <a:spcPts val="0"/>
                        </a:spcAft>
                      </a:pPr>
                      <a:r>
                        <a:rPr lang="de-DE" sz="1200" dirty="0">
                          <a:effectLst/>
                        </a:rPr>
                        <a:t> </a:t>
                      </a:r>
                      <a:endParaRPr lang="de-DE" sz="1200" dirty="0">
                        <a:effectLst/>
                        <a:latin typeface="Times New Roman"/>
                        <a:ea typeface="SimSun"/>
                      </a:endParaRPr>
                    </a:p>
                  </a:txBody>
                  <a:tcPr marL="68580" marR="68580" marT="0" marB="0"/>
                </a:tc>
              </a:tr>
            </a:tbl>
          </a:graphicData>
        </a:graphic>
      </p:graphicFrame>
      <p:pic>
        <p:nvPicPr>
          <p:cNvPr id="3073" name="Picture 1" descr="formel_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31702" y="4335615"/>
            <a:ext cx="1219200" cy="36195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16" name="Textfeld 15"/>
          <p:cNvSpPr txBox="1">
            <a:spLocks noChangeArrowheads="1"/>
          </p:cNvSpPr>
          <p:nvPr/>
        </p:nvSpPr>
        <p:spPr bwMode="auto">
          <a:xfrm>
            <a:off x="5364088" y="3140968"/>
            <a:ext cx="6463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de-DE" b="1" dirty="0" smtClean="0">
                <a:solidFill>
                  <a:srgbClr val="FF0000"/>
                </a:solidFill>
              </a:rPr>
              <a:t>-F</a:t>
            </a:r>
            <a:r>
              <a:rPr lang="de-DE" b="1" baseline="-25000" dirty="0" smtClean="0">
                <a:solidFill>
                  <a:srgbClr val="FF0000"/>
                </a:solidFill>
              </a:rPr>
              <a:t>G</a:t>
            </a:r>
            <a:endParaRPr lang="de-DE" b="1" baseline="-25000" dirty="0">
              <a:solidFill>
                <a:srgbClr val="FF0000"/>
              </a:solidFill>
            </a:endParaRPr>
          </a:p>
        </p:txBody>
      </p:sp>
      <p:sp>
        <p:nvSpPr>
          <p:cNvPr id="17" name="Pfeil nach rechts 16"/>
          <p:cNvSpPr/>
          <p:nvPr/>
        </p:nvSpPr>
        <p:spPr>
          <a:xfrm rot="3173484">
            <a:off x="5706659" y="3566186"/>
            <a:ext cx="271219" cy="216655"/>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graphicFrame>
        <p:nvGraphicFramePr>
          <p:cNvPr id="4" name="Tabelle 3"/>
          <p:cNvGraphicFramePr>
            <a:graphicFrameLocks noGrp="1"/>
          </p:cNvGraphicFramePr>
          <p:nvPr>
            <p:extLst>
              <p:ext uri="{D42A27DB-BD31-4B8C-83A1-F6EECF244321}">
                <p14:modId xmlns:p14="http://schemas.microsoft.com/office/powerpoint/2010/main" val="1154038013"/>
              </p:ext>
            </p:extLst>
          </p:nvPr>
        </p:nvGraphicFramePr>
        <p:xfrm>
          <a:off x="97600" y="5301208"/>
          <a:ext cx="5194480" cy="914400"/>
        </p:xfrm>
        <a:graphic>
          <a:graphicData uri="http://schemas.openxmlformats.org/drawingml/2006/table">
            <a:tbl>
              <a:tblPr firstRow="1" firstCol="1" lastRow="1" lastCol="1" bandRow="1" bandCol="1">
                <a:tableStyleId>{D7AC3CCA-C797-4891-BE02-D94E43425B78}</a:tableStyleId>
              </a:tblPr>
              <a:tblGrid>
                <a:gridCol w="3102259"/>
                <a:gridCol w="2092221"/>
              </a:tblGrid>
              <a:tr h="0">
                <a:tc>
                  <a:txBody>
                    <a:bodyPr/>
                    <a:lstStyle/>
                    <a:p>
                      <a:pPr>
                        <a:spcAft>
                          <a:spcPts val="0"/>
                        </a:spcAft>
                      </a:pPr>
                      <a:r>
                        <a:rPr lang="de-DE" sz="1200" dirty="0">
                          <a:effectLst/>
                        </a:rPr>
                        <a:t>F die Kraft zwischen den Massenpunkten </a:t>
                      </a:r>
                    </a:p>
                    <a:p>
                      <a:pPr>
                        <a:spcAft>
                          <a:spcPts val="0"/>
                        </a:spcAft>
                      </a:pPr>
                      <a:r>
                        <a:rPr lang="de-DE" sz="1200" dirty="0">
                          <a:effectLst/>
                        </a:rPr>
                        <a:t>m</a:t>
                      </a:r>
                      <a:r>
                        <a:rPr lang="de-DE" sz="1200" baseline="-25000" dirty="0">
                          <a:effectLst/>
                        </a:rPr>
                        <a:t>1</a:t>
                      </a:r>
                      <a:r>
                        <a:rPr lang="de-DE" sz="1200" dirty="0">
                          <a:effectLst/>
                        </a:rPr>
                        <a:t> die Masse des ersten Massenpunktes </a:t>
                      </a:r>
                    </a:p>
                    <a:p>
                      <a:pPr>
                        <a:spcAft>
                          <a:spcPts val="0"/>
                        </a:spcAft>
                      </a:pPr>
                      <a:r>
                        <a:rPr lang="de-DE" sz="1200" dirty="0">
                          <a:effectLst/>
                        </a:rPr>
                        <a:t>m</a:t>
                      </a:r>
                      <a:r>
                        <a:rPr lang="de-DE" sz="1200" baseline="-25000" dirty="0">
                          <a:effectLst/>
                        </a:rPr>
                        <a:t>2</a:t>
                      </a:r>
                      <a:r>
                        <a:rPr lang="de-DE" sz="1200" dirty="0">
                          <a:effectLst/>
                        </a:rPr>
                        <a:t> die Masse des zweiten Massenpunktes </a:t>
                      </a:r>
                    </a:p>
                    <a:p>
                      <a:pPr>
                        <a:spcAft>
                          <a:spcPts val="0"/>
                        </a:spcAft>
                      </a:pPr>
                      <a:r>
                        <a:rPr lang="de-DE" sz="1200" dirty="0">
                          <a:effectLst/>
                        </a:rPr>
                        <a:t>r der Abstand zwischen den Massenpunkten </a:t>
                      </a:r>
                    </a:p>
                    <a:p>
                      <a:pPr>
                        <a:spcAft>
                          <a:spcPts val="0"/>
                        </a:spcAft>
                      </a:pPr>
                      <a:r>
                        <a:rPr lang="de-DE" sz="1200" dirty="0">
                          <a:effectLst/>
                        </a:rPr>
                        <a:t>G die Gravitationskonstante</a:t>
                      </a:r>
                      <a:endParaRPr lang="de-DE" sz="1200" dirty="0">
                        <a:effectLst/>
                        <a:latin typeface="Times New Roman"/>
                        <a:ea typeface="SimSun"/>
                      </a:endParaRPr>
                    </a:p>
                  </a:txBody>
                  <a:tcPr marL="68580" marR="68580" marT="0" marB="0"/>
                </a:tc>
                <a:tc>
                  <a:txBody>
                    <a:bodyPr/>
                    <a:lstStyle/>
                    <a:p>
                      <a:pPr algn="ctr">
                        <a:spcAft>
                          <a:spcPts val="0"/>
                        </a:spcAft>
                      </a:pPr>
                      <a:r>
                        <a:rPr lang="de-DE" sz="1200" dirty="0">
                          <a:effectLst/>
                        </a:rPr>
                        <a:t> </a:t>
                      </a:r>
                      <a:endParaRPr lang="de-DE" sz="1200" dirty="0">
                        <a:effectLst/>
                        <a:latin typeface="Times New Roman"/>
                        <a:ea typeface="SimSun"/>
                      </a:endParaRPr>
                    </a:p>
                  </a:txBody>
                  <a:tcPr marL="68580" marR="68580" marT="0" marB="0"/>
                </a:tc>
              </a:tr>
            </a:tbl>
          </a:graphicData>
        </a:graphic>
      </p:graphicFrame>
      <p:pic>
        <p:nvPicPr>
          <p:cNvPr id="3074" name="Picture 2" descr="formel_g-konstant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03085" y="5525392"/>
            <a:ext cx="183832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2905797"/>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073"/>
                                        </p:tgtEl>
                                        <p:attrNameLst>
                                          <p:attrName>style.visibility</p:attrName>
                                        </p:attrNameLst>
                                      </p:cBhvr>
                                      <p:to>
                                        <p:strVal val="visible"/>
                                      </p:to>
                                    </p:set>
                                    <p:animEffect transition="in" filter="wipe(down)">
                                      <p:cBhvr>
                                        <p:cTn id="12" dur="500"/>
                                        <p:tgtEl>
                                          <p:spTgt spid="307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down)">
                                      <p:cBhvr>
                                        <p:cTn id="17" dur="500"/>
                                        <p:tgtEl>
                                          <p:spTgt spid="13"/>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wipe(down)">
                                      <p:cBhvr>
                                        <p:cTn id="20" dur="500"/>
                                        <p:tgtEl>
                                          <p:spTgt spid="14"/>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wipe(down)">
                                      <p:cBhvr>
                                        <p:cTn id="25" dur="500"/>
                                        <p:tgtEl>
                                          <p:spTgt spid="16"/>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wipe(down)">
                                      <p:cBhvr>
                                        <p:cTn id="28" dur="500"/>
                                        <p:tgtEl>
                                          <p:spTgt spid="17"/>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nodeType="click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wipe(down)">
                                      <p:cBhvr>
                                        <p:cTn id="33" dur="500"/>
                                        <p:tgtEl>
                                          <p:spTgt spid="4"/>
                                        </p:tgtEl>
                                      </p:cBhvr>
                                    </p:animEffect>
                                  </p:childTnLst>
                                </p:cTn>
                              </p:par>
                              <p:par>
                                <p:cTn id="34" presetID="22" presetClass="entr" presetSubtype="4" fill="hold" nodeType="withEffect">
                                  <p:stCondLst>
                                    <p:cond delay="0"/>
                                  </p:stCondLst>
                                  <p:childTnLst>
                                    <p:set>
                                      <p:cBhvr>
                                        <p:cTn id="35" dur="1" fill="hold">
                                          <p:stCondLst>
                                            <p:cond delay="0"/>
                                          </p:stCondLst>
                                        </p:cTn>
                                        <p:tgtEl>
                                          <p:spTgt spid="3074"/>
                                        </p:tgtEl>
                                        <p:attrNameLst>
                                          <p:attrName>style.visibility</p:attrName>
                                        </p:attrNameLst>
                                      </p:cBhvr>
                                      <p:to>
                                        <p:strVal val="visible"/>
                                      </p:to>
                                    </p:set>
                                    <p:animEffect transition="in" filter="wipe(down)">
                                      <p:cBhvr>
                                        <p:cTn id="36"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animBg="1"/>
      <p:bldP spid="16" grpId="0"/>
      <p:bldP spid="1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1"/>
          <p:cNvSpPr txBox="1">
            <a:spLocks noChangeArrowheads="1"/>
          </p:cNvSpPr>
          <p:nvPr/>
        </p:nvSpPr>
        <p:spPr bwMode="auto">
          <a:xfrm>
            <a:off x="0" y="-315913"/>
            <a:ext cx="9144000" cy="1171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38808" anchor="ctr"/>
          <a:lstStyle>
            <a:lvl1pPr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1pPr>
            <a:lvl2pPr marL="742950" indent="-28575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2pPr>
            <a:lvl3pPr marL="11430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3pPr>
            <a:lvl4pPr marL="16002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4pPr>
            <a:lvl5pPr marL="20574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9pPr>
          </a:lstStyle>
          <a:p>
            <a:pPr algn="ctr" eaLnBrk="1" hangingPunct="1"/>
            <a:r>
              <a:rPr lang="de-DE" sz="4000"/>
              <a:t>Astronomie</a:t>
            </a:r>
          </a:p>
        </p:txBody>
      </p:sp>
      <p:sp>
        <p:nvSpPr>
          <p:cNvPr id="4101" name="Rectangle 2"/>
          <p:cNvSpPr txBox="1">
            <a:spLocks noChangeArrowheads="1"/>
          </p:cNvSpPr>
          <p:nvPr/>
        </p:nvSpPr>
        <p:spPr bwMode="auto">
          <a:xfrm>
            <a:off x="34925" y="417513"/>
            <a:ext cx="9070975"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1pPr>
            <a:lvl2pPr marL="742950" indent="-28575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2pPr>
            <a:lvl3pPr marL="11430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3pPr>
            <a:lvl4pPr marL="16002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4pPr>
            <a:lvl5pPr marL="20574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9pPr>
          </a:lstStyle>
          <a:p>
            <a:pPr algn="ctr" eaLnBrk="1" hangingPunct="1">
              <a:spcBef>
                <a:spcPct val="20000"/>
              </a:spcBef>
              <a:buFont typeface="Arial" charset="0"/>
              <a:buNone/>
            </a:pPr>
            <a:r>
              <a:rPr lang="de-DE" sz="3200" dirty="0"/>
              <a:t>Das Newton‘sche Gravitationsgesetz </a:t>
            </a:r>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344141"/>
            <a:ext cx="5143341" cy="388505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
        <p:nvSpPr>
          <p:cNvPr id="6" name="Rechteck 5"/>
          <p:cNvSpPr/>
          <p:nvPr/>
        </p:nvSpPr>
        <p:spPr>
          <a:xfrm>
            <a:off x="1979712" y="2276872"/>
            <a:ext cx="246980" cy="146397"/>
          </a:xfrm>
          <a:custGeom>
            <a:avLst/>
            <a:gdLst>
              <a:gd name="connsiteX0" fmla="*/ 0 w 216024"/>
              <a:gd name="connsiteY0" fmla="*/ 0 h 144016"/>
              <a:gd name="connsiteX1" fmla="*/ 216024 w 216024"/>
              <a:gd name="connsiteY1" fmla="*/ 0 h 144016"/>
              <a:gd name="connsiteX2" fmla="*/ 216024 w 216024"/>
              <a:gd name="connsiteY2" fmla="*/ 144016 h 144016"/>
              <a:gd name="connsiteX3" fmla="*/ 0 w 216024"/>
              <a:gd name="connsiteY3" fmla="*/ 144016 h 144016"/>
              <a:gd name="connsiteX4" fmla="*/ 0 w 216024"/>
              <a:gd name="connsiteY4" fmla="*/ 0 h 144016"/>
              <a:gd name="connsiteX0" fmla="*/ 52387 w 268411"/>
              <a:gd name="connsiteY0" fmla="*/ 0 h 186879"/>
              <a:gd name="connsiteX1" fmla="*/ 268411 w 268411"/>
              <a:gd name="connsiteY1" fmla="*/ 0 h 186879"/>
              <a:gd name="connsiteX2" fmla="*/ 268411 w 268411"/>
              <a:gd name="connsiteY2" fmla="*/ 144016 h 186879"/>
              <a:gd name="connsiteX3" fmla="*/ 0 w 268411"/>
              <a:gd name="connsiteY3" fmla="*/ 186879 h 186879"/>
              <a:gd name="connsiteX4" fmla="*/ 52387 w 268411"/>
              <a:gd name="connsiteY4" fmla="*/ 0 h 186879"/>
              <a:gd name="connsiteX0" fmla="*/ 52387 w 275555"/>
              <a:gd name="connsiteY0" fmla="*/ 0 h 186879"/>
              <a:gd name="connsiteX1" fmla="*/ 268411 w 275555"/>
              <a:gd name="connsiteY1" fmla="*/ 0 h 186879"/>
              <a:gd name="connsiteX2" fmla="*/ 275555 w 275555"/>
              <a:gd name="connsiteY2" fmla="*/ 184497 h 186879"/>
              <a:gd name="connsiteX3" fmla="*/ 0 w 275555"/>
              <a:gd name="connsiteY3" fmla="*/ 186879 h 186879"/>
              <a:gd name="connsiteX4" fmla="*/ 52387 w 275555"/>
              <a:gd name="connsiteY4" fmla="*/ 0 h 186879"/>
              <a:gd name="connsiteX0" fmla="*/ 52387 w 275555"/>
              <a:gd name="connsiteY0" fmla="*/ 0 h 186879"/>
              <a:gd name="connsiteX1" fmla="*/ 273174 w 275555"/>
              <a:gd name="connsiteY1" fmla="*/ 38100 h 186879"/>
              <a:gd name="connsiteX2" fmla="*/ 275555 w 275555"/>
              <a:gd name="connsiteY2" fmla="*/ 184497 h 186879"/>
              <a:gd name="connsiteX3" fmla="*/ 0 w 275555"/>
              <a:gd name="connsiteY3" fmla="*/ 186879 h 186879"/>
              <a:gd name="connsiteX4" fmla="*/ 52387 w 275555"/>
              <a:gd name="connsiteY4" fmla="*/ 0 h 186879"/>
              <a:gd name="connsiteX0" fmla="*/ 26193 w 275555"/>
              <a:gd name="connsiteY0" fmla="*/ 4762 h 148779"/>
              <a:gd name="connsiteX1" fmla="*/ 273174 w 275555"/>
              <a:gd name="connsiteY1" fmla="*/ 0 h 148779"/>
              <a:gd name="connsiteX2" fmla="*/ 275555 w 275555"/>
              <a:gd name="connsiteY2" fmla="*/ 146397 h 148779"/>
              <a:gd name="connsiteX3" fmla="*/ 0 w 275555"/>
              <a:gd name="connsiteY3" fmla="*/ 148779 h 148779"/>
              <a:gd name="connsiteX4" fmla="*/ 26193 w 275555"/>
              <a:gd name="connsiteY4" fmla="*/ 4762 h 148779"/>
              <a:gd name="connsiteX0" fmla="*/ 28575 w 275555"/>
              <a:gd name="connsiteY0" fmla="*/ 2381 h 148779"/>
              <a:gd name="connsiteX1" fmla="*/ 273174 w 275555"/>
              <a:gd name="connsiteY1" fmla="*/ 0 h 148779"/>
              <a:gd name="connsiteX2" fmla="*/ 275555 w 275555"/>
              <a:gd name="connsiteY2" fmla="*/ 146397 h 148779"/>
              <a:gd name="connsiteX3" fmla="*/ 0 w 275555"/>
              <a:gd name="connsiteY3" fmla="*/ 148779 h 148779"/>
              <a:gd name="connsiteX4" fmla="*/ 28575 w 275555"/>
              <a:gd name="connsiteY4" fmla="*/ 2381 h 148779"/>
              <a:gd name="connsiteX0" fmla="*/ 4763 w 251743"/>
              <a:gd name="connsiteY0" fmla="*/ 2381 h 146398"/>
              <a:gd name="connsiteX1" fmla="*/ 249362 w 251743"/>
              <a:gd name="connsiteY1" fmla="*/ 0 h 146398"/>
              <a:gd name="connsiteX2" fmla="*/ 251743 w 251743"/>
              <a:gd name="connsiteY2" fmla="*/ 146397 h 146398"/>
              <a:gd name="connsiteX3" fmla="*/ 0 w 251743"/>
              <a:gd name="connsiteY3" fmla="*/ 146398 h 146398"/>
              <a:gd name="connsiteX4" fmla="*/ 4763 w 251743"/>
              <a:gd name="connsiteY4" fmla="*/ 2381 h 146398"/>
              <a:gd name="connsiteX0" fmla="*/ 0 w 246980"/>
              <a:gd name="connsiteY0" fmla="*/ 2381 h 146397"/>
              <a:gd name="connsiteX1" fmla="*/ 244599 w 246980"/>
              <a:gd name="connsiteY1" fmla="*/ 0 h 146397"/>
              <a:gd name="connsiteX2" fmla="*/ 246980 w 246980"/>
              <a:gd name="connsiteY2" fmla="*/ 146397 h 146397"/>
              <a:gd name="connsiteX3" fmla="*/ 2381 w 246980"/>
              <a:gd name="connsiteY3" fmla="*/ 144017 h 146397"/>
              <a:gd name="connsiteX4" fmla="*/ 0 w 246980"/>
              <a:gd name="connsiteY4" fmla="*/ 2381 h 1463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980" h="146397">
                <a:moveTo>
                  <a:pt x="0" y="2381"/>
                </a:moveTo>
                <a:lnTo>
                  <a:pt x="244599" y="0"/>
                </a:lnTo>
                <a:cubicBezTo>
                  <a:pt x="245393" y="48799"/>
                  <a:pt x="246186" y="97598"/>
                  <a:pt x="246980" y="146397"/>
                </a:cubicBezTo>
                <a:lnTo>
                  <a:pt x="2381" y="144017"/>
                </a:lnTo>
                <a:cubicBezTo>
                  <a:pt x="1587" y="96805"/>
                  <a:pt x="794" y="49593"/>
                  <a:pt x="0" y="2381"/>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5"/>
          <p:cNvSpPr/>
          <p:nvPr/>
        </p:nvSpPr>
        <p:spPr>
          <a:xfrm>
            <a:off x="3388916" y="2276871"/>
            <a:ext cx="246980" cy="146397"/>
          </a:xfrm>
          <a:custGeom>
            <a:avLst/>
            <a:gdLst>
              <a:gd name="connsiteX0" fmla="*/ 0 w 216024"/>
              <a:gd name="connsiteY0" fmla="*/ 0 h 144016"/>
              <a:gd name="connsiteX1" fmla="*/ 216024 w 216024"/>
              <a:gd name="connsiteY1" fmla="*/ 0 h 144016"/>
              <a:gd name="connsiteX2" fmla="*/ 216024 w 216024"/>
              <a:gd name="connsiteY2" fmla="*/ 144016 h 144016"/>
              <a:gd name="connsiteX3" fmla="*/ 0 w 216024"/>
              <a:gd name="connsiteY3" fmla="*/ 144016 h 144016"/>
              <a:gd name="connsiteX4" fmla="*/ 0 w 216024"/>
              <a:gd name="connsiteY4" fmla="*/ 0 h 144016"/>
              <a:gd name="connsiteX0" fmla="*/ 52387 w 268411"/>
              <a:gd name="connsiteY0" fmla="*/ 0 h 186879"/>
              <a:gd name="connsiteX1" fmla="*/ 268411 w 268411"/>
              <a:gd name="connsiteY1" fmla="*/ 0 h 186879"/>
              <a:gd name="connsiteX2" fmla="*/ 268411 w 268411"/>
              <a:gd name="connsiteY2" fmla="*/ 144016 h 186879"/>
              <a:gd name="connsiteX3" fmla="*/ 0 w 268411"/>
              <a:gd name="connsiteY3" fmla="*/ 186879 h 186879"/>
              <a:gd name="connsiteX4" fmla="*/ 52387 w 268411"/>
              <a:gd name="connsiteY4" fmla="*/ 0 h 186879"/>
              <a:gd name="connsiteX0" fmla="*/ 52387 w 275555"/>
              <a:gd name="connsiteY0" fmla="*/ 0 h 186879"/>
              <a:gd name="connsiteX1" fmla="*/ 268411 w 275555"/>
              <a:gd name="connsiteY1" fmla="*/ 0 h 186879"/>
              <a:gd name="connsiteX2" fmla="*/ 275555 w 275555"/>
              <a:gd name="connsiteY2" fmla="*/ 184497 h 186879"/>
              <a:gd name="connsiteX3" fmla="*/ 0 w 275555"/>
              <a:gd name="connsiteY3" fmla="*/ 186879 h 186879"/>
              <a:gd name="connsiteX4" fmla="*/ 52387 w 275555"/>
              <a:gd name="connsiteY4" fmla="*/ 0 h 186879"/>
              <a:gd name="connsiteX0" fmla="*/ 52387 w 275555"/>
              <a:gd name="connsiteY0" fmla="*/ 0 h 186879"/>
              <a:gd name="connsiteX1" fmla="*/ 273174 w 275555"/>
              <a:gd name="connsiteY1" fmla="*/ 38100 h 186879"/>
              <a:gd name="connsiteX2" fmla="*/ 275555 w 275555"/>
              <a:gd name="connsiteY2" fmla="*/ 184497 h 186879"/>
              <a:gd name="connsiteX3" fmla="*/ 0 w 275555"/>
              <a:gd name="connsiteY3" fmla="*/ 186879 h 186879"/>
              <a:gd name="connsiteX4" fmla="*/ 52387 w 275555"/>
              <a:gd name="connsiteY4" fmla="*/ 0 h 186879"/>
              <a:gd name="connsiteX0" fmla="*/ 26193 w 275555"/>
              <a:gd name="connsiteY0" fmla="*/ 4762 h 148779"/>
              <a:gd name="connsiteX1" fmla="*/ 273174 w 275555"/>
              <a:gd name="connsiteY1" fmla="*/ 0 h 148779"/>
              <a:gd name="connsiteX2" fmla="*/ 275555 w 275555"/>
              <a:gd name="connsiteY2" fmla="*/ 146397 h 148779"/>
              <a:gd name="connsiteX3" fmla="*/ 0 w 275555"/>
              <a:gd name="connsiteY3" fmla="*/ 148779 h 148779"/>
              <a:gd name="connsiteX4" fmla="*/ 26193 w 275555"/>
              <a:gd name="connsiteY4" fmla="*/ 4762 h 148779"/>
              <a:gd name="connsiteX0" fmla="*/ 28575 w 275555"/>
              <a:gd name="connsiteY0" fmla="*/ 2381 h 148779"/>
              <a:gd name="connsiteX1" fmla="*/ 273174 w 275555"/>
              <a:gd name="connsiteY1" fmla="*/ 0 h 148779"/>
              <a:gd name="connsiteX2" fmla="*/ 275555 w 275555"/>
              <a:gd name="connsiteY2" fmla="*/ 146397 h 148779"/>
              <a:gd name="connsiteX3" fmla="*/ 0 w 275555"/>
              <a:gd name="connsiteY3" fmla="*/ 148779 h 148779"/>
              <a:gd name="connsiteX4" fmla="*/ 28575 w 275555"/>
              <a:gd name="connsiteY4" fmla="*/ 2381 h 148779"/>
              <a:gd name="connsiteX0" fmla="*/ 4763 w 251743"/>
              <a:gd name="connsiteY0" fmla="*/ 2381 h 146398"/>
              <a:gd name="connsiteX1" fmla="*/ 249362 w 251743"/>
              <a:gd name="connsiteY1" fmla="*/ 0 h 146398"/>
              <a:gd name="connsiteX2" fmla="*/ 251743 w 251743"/>
              <a:gd name="connsiteY2" fmla="*/ 146397 h 146398"/>
              <a:gd name="connsiteX3" fmla="*/ 0 w 251743"/>
              <a:gd name="connsiteY3" fmla="*/ 146398 h 146398"/>
              <a:gd name="connsiteX4" fmla="*/ 4763 w 251743"/>
              <a:gd name="connsiteY4" fmla="*/ 2381 h 146398"/>
              <a:gd name="connsiteX0" fmla="*/ 0 w 246980"/>
              <a:gd name="connsiteY0" fmla="*/ 2381 h 146397"/>
              <a:gd name="connsiteX1" fmla="*/ 244599 w 246980"/>
              <a:gd name="connsiteY1" fmla="*/ 0 h 146397"/>
              <a:gd name="connsiteX2" fmla="*/ 246980 w 246980"/>
              <a:gd name="connsiteY2" fmla="*/ 146397 h 146397"/>
              <a:gd name="connsiteX3" fmla="*/ 2381 w 246980"/>
              <a:gd name="connsiteY3" fmla="*/ 144017 h 146397"/>
              <a:gd name="connsiteX4" fmla="*/ 0 w 246980"/>
              <a:gd name="connsiteY4" fmla="*/ 2381 h 1463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980" h="146397">
                <a:moveTo>
                  <a:pt x="0" y="2381"/>
                </a:moveTo>
                <a:lnTo>
                  <a:pt x="244599" y="0"/>
                </a:lnTo>
                <a:cubicBezTo>
                  <a:pt x="245393" y="48799"/>
                  <a:pt x="246186" y="97598"/>
                  <a:pt x="246980" y="146397"/>
                </a:cubicBezTo>
                <a:lnTo>
                  <a:pt x="2381" y="144017"/>
                </a:lnTo>
                <a:cubicBezTo>
                  <a:pt x="1587" y="96805"/>
                  <a:pt x="794" y="49593"/>
                  <a:pt x="0" y="2381"/>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5458549" y="1196752"/>
            <a:ext cx="3622179" cy="4247317"/>
          </a:xfrm>
          <a:prstGeom prst="rect">
            <a:avLst/>
          </a:prstGeom>
        </p:spPr>
        <p:txBody>
          <a:bodyPr wrap="square">
            <a:spAutoFit/>
          </a:bodyPr>
          <a:lstStyle/>
          <a:p>
            <a:r>
              <a:rPr lang="de-DE" dirty="0" smtClean="0"/>
              <a:t>Eine Waage </a:t>
            </a:r>
            <a:r>
              <a:rPr lang="de-DE" dirty="0"/>
              <a:t>mit vier Waagschalen (Gravitationswaage), zwischen denen sich ein 100 t schwerer Bleiklotz befand (Bild 3). Wurde je ein kg-Massestück auf die Schalen A und D gelegt, so zeigte die Waage nach A hin ein Übergewicht an, da das Massestück aufgrund der Gravitationskraft zwischen Massenstücken und Bleiklotz in A zusätzlich nach unten und in D nach oben gezogen wurde. Aus diesen Auslenkungen konnte die Gravitationskonstante bestimmt werden.</a:t>
            </a:r>
          </a:p>
        </p:txBody>
      </p:sp>
      <p:sp>
        <p:nvSpPr>
          <p:cNvPr id="8" name="Rechteck 7"/>
          <p:cNvSpPr/>
          <p:nvPr/>
        </p:nvSpPr>
        <p:spPr>
          <a:xfrm>
            <a:off x="-7248" y="6453336"/>
            <a:ext cx="9144000" cy="338554"/>
          </a:xfrm>
          <a:prstGeom prst="rect">
            <a:avLst/>
          </a:prstGeom>
        </p:spPr>
        <p:txBody>
          <a:bodyPr wrap="square">
            <a:spAutoFit/>
          </a:bodyPr>
          <a:lstStyle/>
          <a:p>
            <a:r>
              <a:rPr lang="de-DE" sz="1600" dirty="0"/>
              <a:t>https://www.lernhelfer.de/schuelerlexikon/physik-abitur/artikel/bestimmung-der-gravitationskonstanten</a:t>
            </a:r>
          </a:p>
        </p:txBody>
      </p:sp>
      <p:sp>
        <p:nvSpPr>
          <p:cNvPr id="9" name="Textfeld 8"/>
          <p:cNvSpPr txBox="1"/>
          <p:nvPr/>
        </p:nvSpPr>
        <p:spPr>
          <a:xfrm>
            <a:off x="1455038" y="5470709"/>
            <a:ext cx="2736304" cy="369332"/>
          </a:xfrm>
          <a:prstGeom prst="rect">
            <a:avLst/>
          </a:prstGeom>
          <a:noFill/>
        </p:spPr>
        <p:txBody>
          <a:bodyPr wrap="square" rtlCol="0">
            <a:spAutoFit/>
          </a:bodyPr>
          <a:lstStyle/>
          <a:p>
            <a:pPr algn="ctr"/>
            <a:r>
              <a:rPr lang="de-DE" dirty="0" smtClean="0">
                <a:solidFill>
                  <a:srgbClr val="FF0000"/>
                </a:solidFill>
              </a:rPr>
              <a:t>m</a:t>
            </a:r>
            <a:r>
              <a:rPr lang="de-DE" baseline="-25000" dirty="0" smtClean="0">
                <a:solidFill>
                  <a:srgbClr val="FF0000"/>
                </a:solidFill>
              </a:rPr>
              <a:t>1</a:t>
            </a:r>
            <a:r>
              <a:rPr lang="de-DE" dirty="0" smtClean="0">
                <a:solidFill>
                  <a:srgbClr val="FF0000"/>
                </a:solidFill>
              </a:rPr>
              <a:t> = m</a:t>
            </a:r>
            <a:r>
              <a:rPr lang="de-DE" baseline="-25000" dirty="0" smtClean="0">
                <a:solidFill>
                  <a:srgbClr val="FF0000"/>
                </a:solidFill>
              </a:rPr>
              <a:t>2</a:t>
            </a:r>
            <a:endParaRPr lang="de-DE" baseline="-25000" dirty="0">
              <a:solidFill>
                <a:srgbClr val="FF0000"/>
              </a:solidFill>
            </a:endParaRPr>
          </a:p>
        </p:txBody>
      </p:sp>
    </p:spTree>
    <p:extLst>
      <p:ext uri="{BB962C8B-B14F-4D97-AF65-F5344CB8AC3E}">
        <p14:creationId xmlns:p14="http://schemas.microsoft.com/office/powerpoint/2010/main" val="3532595828"/>
      </p:ext>
    </p:ext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1"/>
          <p:cNvSpPr txBox="1">
            <a:spLocks noChangeArrowheads="1"/>
          </p:cNvSpPr>
          <p:nvPr/>
        </p:nvSpPr>
        <p:spPr bwMode="auto">
          <a:xfrm>
            <a:off x="0" y="-315913"/>
            <a:ext cx="9144000" cy="1171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38808" anchor="ctr"/>
          <a:lstStyle>
            <a:lvl1pPr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1pPr>
            <a:lvl2pPr marL="742950" indent="-28575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2pPr>
            <a:lvl3pPr marL="11430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3pPr>
            <a:lvl4pPr marL="16002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4pPr>
            <a:lvl5pPr marL="20574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9pPr>
          </a:lstStyle>
          <a:p>
            <a:pPr algn="ctr" eaLnBrk="1" hangingPunct="1"/>
            <a:r>
              <a:rPr lang="de-DE" sz="4000"/>
              <a:t>Astronomie</a:t>
            </a:r>
          </a:p>
        </p:txBody>
      </p:sp>
      <p:sp>
        <p:nvSpPr>
          <p:cNvPr id="4101" name="Rectangle 2"/>
          <p:cNvSpPr txBox="1">
            <a:spLocks noChangeArrowheads="1"/>
          </p:cNvSpPr>
          <p:nvPr/>
        </p:nvSpPr>
        <p:spPr bwMode="auto">
          <a:xfrm>
            <a:off x="34925" y="417513"/>
            <a:ext cx="9070975"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1pPr>
            <a:lvl2pPr marL="742950" indent="-28575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2pPr>
            <a:lvl3pPr marL="11430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3pPr>
            <a:lvl4pPr marL="16002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4pPr>
            <a:lvl5pPr marL="20574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9pPr>
          </a:lstStyle>
          <a:p>
            <a:pPr algn="ctr" eaLnBrk="1" hangingPunct="1">
              <a:spcBef>
                <a:spcPct val="20000"/>
              </a:spcBef>
              <a:buFont typeface="Arial" charset="0"/>
              <a:buNone/>
            </a:pPr>
            <a:r>
              <a:rPr lang="de-DE" sz="3200" dirty="0"/>
              <a:t>Das Newton‘sche Gravitationsgesetz </a:t>
            </a:r>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344141"/>
            <a:ext cx="5143341" cy="388505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
        <p:nvSpPr>
          <p:cNvPr id="6" name="Rechteck 5"/>
          <p:cNvSpPr/>
          <p:nvPr/>
        </p:nvSpPr>
        <p:spPr>
          <a:xfrm>
            <a:off x="1979712" y="4797152"/>
            <a:ext cx="246980" cy="146397"/>
          </a:xfrm>
          <a:custGeom>
            <a:avLst/>
            <a:gdLst>
              <a:gd name="connsiteX0" fmla="*/ 0 w 216024"/>
              <a:gd name="connsiteY0" fmla="*/ 0 h 144016"/>
              <a:gd name="connsiteX1" fmla="*/ 216024 w 216024"/>
              <a:gd name="connsiteY1" fmla="*/ 0 h 144016"/>
              <a:gd name="connsiteX2" fmla="*/ 216024 w 216024"/>
              <a:gd name="connsiteY2" fmla="*/ 144016 h 144016"/>
              <a:gd name="connsiteX3" fmla="*/ 0 w 216024"/>
              <a:gd name="connsiteY3" fmla="*/ 144016 h 144016"/>
              <a:gd name="connsiteX4" fmla="*/ 0 w 216024"/>
              <a:gd name="connsiteY4" fmla="*/ 0 h 144016"/>
              <a:gd name="connsiteX0" fmla="*/ 52387 w 268411"/>
              <a:gd name="connsiteY0" fmla="*/ 0 h 186879"/>
              <a:gd name="connsiteX1" fmla="*/ 268411 w 268411"/>
              <a:gd name="connsiteY1" fmla="*/ 0 h 186879"/>
              <a:gd name="connsiteX2" fmla="*/ 268411 w 268411"/>
              <a:gd name="connsiteY2" fmla="*/ 144016 h 186879"/>
              <a:gd name="connsiteX3" fmla="*/ 0 w 268411"/>
              <a:gd name="connsiteY3" fmla="*/ 186879 h 186879"/>
              <a:gd name="connsiteX4" fmla="*/ 52387 w 268411"/>
              <a:gd name="connsiteY4" fmla="*/ 0 h 186879"/>
              <a:gd name="connsiteX0" fmla="*/ 52387 w 275555"/>
              <a:gd name="connsiteY0" fmla="*/ 0 h 186879"/>
              <a:gd name="connsiteX1" fmla="*/ 268411 w 275555"/>
              <a:gd name="connsiteY1" fmla="*/ 0 h 186879"/>
              <a:gd name="connsiteX2" fmla="*/ 275555 w 275555"/>
              <a:gd name="connsiteY2" fmla="*/ 184497 h 186879"/>
              <a:gd name="connsiteX3" fmla="*/ 0 w 275555"/>
              <a:gd name="connsiteY3" fmla="*/ 186879 h 186879"/>
              <a:gd name="connsiteX4" fmla="*/ 52387 w 275555"/>
              <a:gd name="connsiteY4" fmla="*/ 0 h 186879"/>
              <a:gd name="connsiteX0" fmla="*/ 52387 w 275555"/>
              <a:gd name="connsiteY0" fmla="*/ 0 h 186879"/>
              <a:gd name="connsiteX1" fmla="*/ 273174 w 275555"/>
              <a:gd name="connsiteY1" fmla="*/ 38100 h 186879"/>
              <a:gd name="connsiteX2" fmla="*/ 275555 w 275555"/>
              <a:gd name="connsiteY2" fmla="*/ 184497 h 186879"/>
              <a:gd name="connsiteX3" fmla="*/ 0 w 275555"/>
              <a:gd name="connsiteY3" fmla="*/ 186879 h 186879"/>
              <a:gd name="connsiteX4" fmla="*/ 52387 w 275555"/>
              <a:gd name="connsiteY4" fmla="*/ 0 h 186879"/>
              <a:gd name="connsiteX0" fmla="*/ 26193 w 275555"/>
              <a:gd name="connsiteY0" fmla="*/ 4762 h 148779"/>
              <a:gd name="connsiteX1" fmla="*/ 273174 w 275555"/>
              <a:gd name="connsiteY1" fmla="*/ 0 h 148779"/>
              <a:gd name="connsiteX2" fmla="*/ 275555 w 275555"/>
              <a:gd name="connsiteY2" fmla="*/ 146397 h 148779"/>
              <a:gd name="connsiteX3" fmla="*/ 0 w 275555"/>
              <a:gd name="connsiteY3" fmla="*/ 148779 h 148779"/>
              <a:gd name="connsiteX4" fmla="*/ 26193 w 275555"/>
              <a:gd name="connsiteY4" fmla="*/ 4762 h 148779"/>
              <a:gd name="connsiteX0" fmla="*/ 28575 w 275555"/>
              <a:gd name="connsiteY0" fmla="*/ 2381 h 148779"/>
              <a:gd name="connsiteX1" fmla="*/ 273174 w 275555"/>
              <a:gd name="connsiteY1" fmla="*/ 0 h 148779"/>
              <a:gd name="connsiteX2" fmla="*/ 275555 w 275555"/>
              <a:gd name="connsiteY2" fmla="*/ 146397 h 148779"/>
              <a:gd name="connsiteX3" fmla="*/ 0 w 275555"/>
              <a:gd name="connsiteY3" fmla="*/ 148779 h 148779"/>
              <a:gd name="connsiteX4" fmla="*/ 28575 w 275555"/>
              <a:gd name="connsiteY4" fmla="*/ 2381 h 148779"/>
              <a:gd name="connsiteX0" fmla="*/ 4763 w 251743"/>
              <a:gd name="connsiteY0" fmla="*/ 2381 h 146398"/>
              <a:gd name="connsiteX1" fmla="*/ 249362 w 251743"/>
              <a:gd name="connsiteY1" fmla="*/ 0 h 146398"/>
              <a:gd name="connsiteX2" fmla="*/ 251743 w 251743"/>
              <a:gd name="connsiteY2" fmla="*/ 146397 h 146398"/>
              <a:gd name="connsiteX3" fmla="*/ 0 w 251743"/>
              <a:gd name="connsiteY3" fmla="*/ 146398 h 146398"/>
              <a:gd name="connsiteX4" fmla="*/ 4763 w 251743"/>
              <a:gd name="connsiteY4" fmla="*/ 2381 h 146398"/>
              <a:gd name="connsiteX0" fmla="*/ 0 w 246980"/>
              <a:gd name="connsiteY0" fmla="*/ 2381 h 146397"/>
              <a:gd name="connsiteX1" fmla="*/ 244599 w 246980"/>
              <a:gd name="connsiteY1" fmla="*/ 0 h 146397"/>
              <a:gd name="connsiteX2" fmla="*/ 246980 w 246980"/>
              <a:gd name="connsiteY2" fmla="*/ 146397 h 146397"/>
              <a:gd name="connsiteX3" fmla="*/ 2381 w 246980"/>
              <a:gd name="connsiteY3" fmla="*/ 144017 h 146397"/>
              <a:gd name="connsiteX4" fmla="*/ 0 w 246980"/>
              <a:gd name="connsiteY4" fmla="*/ 2381 h 1463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980" h="146397">
                <a:moveTo>
                  <a:pt x="0" y="2381"/>
                </a:moveTo>
                <a:lnTo>
                  <a:pt x="244599" y="0"/>
                </a:lnTo>
                <a:cubicBezTo>
                  <a:pt x="245393" y="48799"/>
                  <a:pt x="246186" y="97598"/>
                  <a:pt x="246980" y="146397"/>
                </a:cubicBezTo>
                <a:lnTo>
                  <a:pt x="2381" y="144017"/>
                </a:lnTo>
                <a:cubicBezTo>
                  <a:pt x="1587" y="96805"/>
                  <a:pt x="794" y="49593"/>
                  <a:pt x="0" y="2381"/>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5"/>
          <p:cNvSpPr/>
          <p:nvPr/>
        </p:nvSpPr>
        <p:spPr>
          <a:xfrm>
            <a:off x="3388916" y="4797151"/>
            <a:ext cx="246980" cy="146397"/>
          </a:xfrm>
          <a:custGeom>
            <a:avLst/>
            <a:gdLst>
              <a:gd name="connsiteX0" fmla="*/ 0 w 216024"/>
              <a:gd name="connsiteY0" fmla="*/ 0 h 144016"/>
              <a:gd name="connsiteX1" fmla="*/ 216024 w 216024"/>
              <a:gd name="connsiteY1" fmla="*/ 0 h 144016"/>
              <a:gd name="connsiteX2" fmla="*/ 216024 w 216024"/>
              <a:gd name="connsiteY2" fmla="*/ 144016 h 144016"/>
              <a:gd name="connsiteX3" fmla="*/ 0 w 216024"/>
              <a:gd name="connsiteY3" fmla="*/ 144016 h 144016"/>
              <a:gd name="connsiteX4" fmla="*/ 0 w 216024"/>
              <a:gd name="connsiteY4" fmla="*/ 0 h 144016"/>
              <a:gd name="connsiteX0" fmla="*/ 52387 w 268411"/>
              <a:gd name="connsiteY0" fmla="*/ 0 h 186879"/>
              <a:gd name="connsiteX1" fmla="*/ 268411 w 268411"/>
              <a:gd name="connsiteY1" fmla="*/ 0 h 186879"/>
              <a:gd name="connsiteX2" fmla="*/ 268411 w 268411"/>
              <a:gd name="connsiteY2" fmla="*/ 144016 h 186879"/>
              <a:gd name="connsiteX3" fmla="*/ 0 w 268411"/>
              <a:gd name="connsiteY3" fmla="*/ 186879 h 186879"/>
              <a:gd name="connsiteX4" fmla="*/ 52387 w 268411"/>
              <a:gd name="connsiteY4" fmla="*/ 0 h 186879"/>
              <a:gd name="connsiteX0" fmla="*/ 52387 w 275555"/>
              <a:gd name="connsiteY0" fmla="*/ 0 h 186879"/>
              <a:gd name="connsiteX1" fmla="*/ 268411 w 275555"/>
              <a:gd name="connsiteY1" fmla="*/ 0 h 186879"/>
              <a:gd name="connsiteX2" fmla="*/ 275555 w 275555"/>
              <a:gd name="connsiteY2" fmla="*/ 184497 h 186879"/>
              <a:gd name="connsiteX3" fmla="*/ 0 w 275555"/>
              <a:gd name="connsiteY3" fmla="*/ 186879 h 186879"/>
              <a:gd name="connsiteX4" fmla="*/ 52387 w 275555"/>
              <a:gd name="connsiteY4" fmla="*/ 0 h 186879"/>
              <a:gd name="connsiteX0" fmla="*/ 52387 w 275555"/>
              <a:gd name="connsiteY0" fmla="*/ 0 h 186879"/>
              <a:gd name="connsiteX1" fmla="*/ 273174 w 275555"/>
              <a:gd name="connsiteY1" fmla="*/ 38100 h 186879"/>
              <a:gd name="connsiteX2" fmla="*/ 275555 w 275555"/>
              <a:gd name="connsiteY2" fmla="*/ 184497 h 186879"/>
              <a:gd name="connsiteX3" fmla="*/ 0 w 275555"/>
              <a:gd name="connsiteY3" fmla="*/ 186879 h 186879"/>
              <a:gd name="connsiteX4" fmla="*/ 52387 w 275555"/>
              <a:gd name="connsiteY4" fmla="*/ 0 h 186879"/>
              <a:gd name="connsiteX0" fmla="*/ 26193 w 275555"/>
              <a:gd name="connsiteY0" fmla="*/ 4762 h 148779"/>
              <a:gd name="connsiteX1" fmla="*/ 273174 w 275555"/>
              <a:gd name="connsiteY1" fmla="*/ 0 h 148779"/>
              <a:gd name="connsiteX2" fmla="*/ 275555 w 275555"/>
              <a:gd name="connsiteY2" fmla="*/ 146397 h 148779"/>
              <a:gd name="connsiteX3" fmla="*/ 0 w 275555"/>
              <a:gd name="connsiteY3" fmla="*/ 148779 h 148779"/>
              <a:gd name="connsiteX4" fmla="*/ 26193 w 275555"/>
              <a:gd name="connsiteY4" fmla="*/ 4762 h 148779"/>
              <a:gd name="connsiteX0" fmla="*/ 28575 w 275555"/>
              <a:gd name="connsiteY0" fmla="*/ 2381 h 148779"/>
              <a:gd name="connsiteX1" fmla="*/ 273174 w 275555"/>
              <a:gd name="connsiteY1" fmla="*/ 0 h 148779"/>
              <a:gd name="connsiteX2" fmla="*/ 275555 w 275555"/>
              <a:gd name="connsiteY2" fmla="*/ 146397 h 148779"/>
              <a:gd name="connsiteX3" fmla="*/ 0 w 275555"/>
              <a:gd name="connsiteY3" fmla="*/ 148779 h 148779"/>
              <a:gd name="connsiteX4" fmla="*/ 28575 w 275555"/>
              <a:gd name="connsiteY4" fmla="*/ 2381 h 148779"/>
              <a:gd name="connsiteX0" fmla="*/ 4763 w 251743"/>
              <a:gd name="connsiteY0" fmla="*/ 2381 h 146398"/>
              <a:gd name="connsiteX1" fmla="*/ 249362 w 251743"/>
              <a:gd name="connsiteY1" fmla="*/ 0 h 146398"/>
              <a:gd name="connsiteX2" fmla="*/ 251743 w 251743"/>
              <a:gd name="connsiteY2" fmla="*/ 146397 h 146398"/>
              <a:gd name="connsiteX3" fmla="*/ 0 w 251743"/>
              <a:gd name="connsiteY3" fmla="*/ 146398 h 146398"/>
              <a:gd name="connsiteX4" fmla="*/ 4763 w 251743"/>
              <a:gd name="connsiteY4" fmla="*/ 2381 h 146398"/>
              <a:gd name="connsiteX0" fmla="*/ 0 w 246980"/>
              <a:gd name="connsiteY0" fmla="*/ 2381 h 146397"/>
              <a:gd name="connsiteX1" fmla="*/ 244599 w 246980"/>
              <a:gd name="connsiteY1" fmla="*/ 0 h 146397"/>
              <a:gd name="connsiteX2" fmla="*/ 246980 w 246980"/>
              <a:gd name="connsiteY2" fmla="*/ 146397 h 146397"/>
              <a:gd name="connsiteX3" fmla="*/ 2381 w 246980"/>
              <a:gd name="connsiteY3" fmla="*/ 144017 h 146397"/>
              <a:gd name="connsiteX4" fmla="*/ 0 w 246980"/>
              <a:gd name="connsiteY4" fmla="*/ 2381 h 1463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980" h="146397">
                <a:moveTo>
                  <a:pt x="0" y="2381"/>
                </a:moveTo>
                <a:lnTo>
                  <a:pt x="244599" y="0"/>
                </a:lnTo>
                <a:cubicBezTo>
                  <a:pt x="245393" y="48799"/>
                  <a:pt x="246186" y="97598"/>
                  <a:pt x="246980" y="146397"/>
                </a:cubicBezTo>
                <a:lnTo>
                  <a:pt x="2381" y="144017"/>
                </a:lnTo>
                <a:cubicBezTo>
                  <a:pt x="1587" y="96805"/>
                  <a:pt x="794" y="49593"/>
                  <a:pt x="0" y="2381"/>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5458549" y="1196752"/>
            <a:ext cx="3622179" cy="4247317"/>
          </a:xfrm>
          <a:prstGeom prst="rect">
            <a:avLst/>
          </a:prstGeom>
        </p:spPr>
        <p:txBody>
          <a:bodyPr wrap="square">
            <a:spAutoFit/>
          </a:bodyPr>
          <a:lstStyle/>
          <a:p>
            <a:r>
              <a:rPr lang="de-DE" dirty="0" smtClean="0"/>
              <a:t>Eine Waage </a:t>
            </a:r>
            <a:r>
              <a:rPr lang="de-DE" dirty="0"/>
              <a:t>mit vier Waagschalen (Gravitationswaage), zwischen denen sich ein 100 t schwerer Bleiklotz befand (Bild 3). Wurde je ein kg-Massestück auf die Schalen A und D gelegt, so zeigte die Waage nach A hin ein Übergewicht an, da das Massestück aufgrund der Gravitationskraft zwischen Massenstücken und Bleiklotz in A zusätzlich nach unten und in D nach oben gezogen wurde. Aus diesen Auslenkungen konnte die Gravitationskonstante bestimmt werden.</a:t>
            </a:r>
          </a:p>
        </p:txBody>
      </p:sp>
      <p:sp>
        <p:nvSpPr>
          <p:cNvPr id="8" name="Rechteck 7"/>
          <p:cNvSpPr/>
          <p:nvPr/>
        </p:nvSpPr>
        <p:spPr>
          <a:xfrm>
            <a:off x="-7248" y="6453336"/>
            <a:ext cx="9144000" cy="338554"/>
          </a:xfrm>
          <a:prstGeom prst="rect">
            <a:avLst/>
          </a:prstGeom>
        </p:spPr>
        <p:txBody>
          <a:bodyPr wrap="square">
            <a:spAutoFit/>
          </a:bodyPr>
          <a:lstStyle/>
          <a:p>
            <a:r>
              <a:rPr lang="de-DE" sz="1600" dirty="0"/>
              <a:t>https://www.lernhelfer.de/schuelerlexikon/physik-abitur/artikel/bestimmung-der-gravitationskonstanten</a:t>
            </a:r>
          </a:p>
        </p:txBody>
      </p:sp>
      <p:sp>
        <p:nvSpPr>
          <p:cNvPr id="11" name="Textfeld 10"/>
          <p:cNvSpPr txBox="1"/>
          <p:nvPr/>
        </p:nvSpPr>
        <p:spPr>
          <a:xfrm>
            <a:off x="1455038" y="5470709"/>
            <a:ext cx="2736304" cy="369332"/>
          </a:xfrm>
          <a:prstGeom prst="rect">
            <a:avLst/>
          </a:prstGeom>
          <a:noFill/>
        </p:spPr>
        <p:txBody>
          <a:bodyPr wrap="square" rtlCol="0">
            <a:spAutoFit/>
          </a:bodyPr>
          <a:lstStyle/>
          <a:p>
            <a:pPr algn="ctr"/>
            <a:r>
              <a:rPr lang="de-DE" dirty="0" smtClean="0">
                <a:solidFill>
                  <a:srgbClr val="FF0000"/>
                </a:solidFill>
              </a:rPr>
              <a:t>m</a:t>
            </a:r>
            <a:r>
              <a:rPr lang="de-DE" baseline="-25000" dirty="0" smtClean="0">
                <a:solidFill>
                  <a:srgbClr val="FF0000"/>
                </a:solidFill>
              </a:rPr>
              <a:t>1</a:t>
            </a:r>
            <a:r>
              <a:rPr lang="de-DE" dirty="0" smtClean="0">
                <a:solidFill>
                  <a:srgbClr val="FF0000"/>
                </a:solidFill>
              </a:rPr>
              <a:t> = m</a:t>
            </a:r>
            <a:r>
              <a:rPr lang="de-DE" baseline="-25000" dirty="0" smtClean="0">
                <a:solidFill>
                  <a:srgbClr val="FF0000"/>
                </a:solidFill>
              </a:rPr>
              <a:t>2</a:t>
            </a:r>
            <a:endParaRPr lang="de-DE" baseline="-25000" dirty="0">
              <a:solidFill>
                <a:srgbClr val="FF0000"/>
              </a:solidFill>
            </a:endParaRPr>
          </a:p>
        </p:txBody>
      </p:sp>
    </p:spTree>
    <p:extLst>
      <p:ext uri="{BB962C8B-B14F-4D97-AF65-F5344CB8AC3E}">
        <p14:creationId xmlns:p14="http://schemas.microsoft.com/office/powerpoint/2010/main" val="1361559176"/>
      </p:ext>
    </p:extLst>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1"/>
          <p:cNvSpPr txBox="1">
            <a:spLocks noChangeArrowheads="1"/>
          </p:cNvSpPr>
          <p:nvPr/>
        </p:nvSpPr>
        <p:spPr bwMode="auto">
          <a:xfrm>
            <a:off x="0" y="-315913"/>
            <a:ext cx="9144000" cy="1171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38808" anchor="ctr"/>
          <a:lstStyle>
            <a:lvl1pPr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1pPr>
            <a:lvl2pPr marL="742950" indent="-28575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2pPr>
            <a:lvl3pPr marL="11430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3pPr>
            <a:lvl4pPr marL="16002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4pPr>
            <a:lvl5pPr marL="20574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9pPr>
          </a:lstStyle>
          <a:p>
            <a:pPr algn="ctr" eaLnBrk="1" hangingPunct="1"/>
            <a:r>
              <a:rPr lang="de-DE" sz="4000"/>
              <a:t>Astronomie</a:t>
            </a:r>
          </a:p>
        </p:txBody>
      </p:sp>
      <p:sp>
        <p:nvSpPr>
          <p:cNvPr id="4101" name="Rectangle 2"/>
          <p:cNvSpPr txBox="1">
            <a:spLocks noChangeArrowheads="1"/>
          </p:cNvSpPr>
          <p:nvPr/>
        </p:nvSpPr>
        <p:spPr bwMode="auto">
          <a:xfrm>
            <a:off x="34925" y="417513"/>
            <a:ext cx="9070975"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1pPr>
            <a:lvl2pPr marL="742950" indent="-28575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2pPr>
            <a:lvl3pPr marL="11430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3pPr>
            <a:lvl4pPr marL="16002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4pPr>
            <a:lvl5pPr marL="20574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9pPr>
          </a:lstStyle>
          <a:p>
            <a:pPr algn="ctr" eaLnBrk="1" hangingPunct="1">
              <a:spcBef>
                <a:spcPct val="20000"/>
              </a:spcBef>
              <a:buFont typeface="Arial" charset="0"/>
              <a:buNone/>
            </a:pPr>
            <a:r>
              <a:rPr lang="de-DE" sz="3200" dirty="0"/>
              <a:t>Das Newton‘sche Gravitationsgesetz </a:t>
            </a:r>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344141"/>
            <a:ext cx="5143341" cy="388505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
        <p:nvSpPr>
          <p:cNvPr id="6" name="Rechteck 5"/>
          <p:cNvSpPr/>
          <p:nvPr/>
        </p:nvSpPr>
        <p:spPr>
          <a:xfrm>
            <a:off x="3388916" y="4797152"/>
            <a:ext cx="246980" cy="146397"/>
          </a:xfrm>
          <a:custGeom>
            <a:avLst/>
            <a:gdLst>
              <a:gd name="connsiteX0" fmla="*/ 0 w 216024"/>
              <a:gd name="connsiteY0" fmla="*/ 0 h 144016"/>
              <a:gd name="connsiteX1" fmla="*/ 216024 w 216024"/>
              <a:gd name="connsiteY1" fmla="*/ 0 h 144016"/>
              <a:gd name="connsiteX2" fmla="*/ 216024 w 216024"/>
              <a:gd name="connsiteY2" fmla="*/ 144016 h 144016"/>
              <a:gd name="connsiteX3" fmla="*/ 0 w 216024"/>
              <a:gd name="connsiteY3" fmla="*/ 144016 h 144016"/>
              <a:gd name="connsiteX4" fmla="*/ 0 w 216024"/>
              <a:gd name="connsiteY4" fmla="*/ 0 h 144016"/>
              <a:gd name="connsiteX0" fmla="*/ 52387 w 268411"/>
              <a:gd name="connsiteY0" fmla="*/ 0 h 186879"/>
              <a:gd name="connsiteX1" fmla="*/ 268411 w 268411"/>
              <a:gd name="connsiteY1" fmla="*/ 0 h 186879"/>
              <a:gd name="connsiteX2" fmla="*/ 268411 w 268411"/>
              <a:gd name="connsiteY2" fmla="*/ 144016 h 186879"/>
              <a:gd name="connsiteX3" fmla="*/ 0 w 268411"/>
              <a:gd name="connsiteY3" fmla="*/ 186879 h 186879"/>
              <a:gd name="connsiteX4" fmla="*/ 52387 w 268411"/>
              <a:gd name="connsiteY4" fmla="*/ 0 h 186879"/>
              <a:gd name="connsiteX0" fmla="*/ 52387 w 275555"/>
              <a:gd name="connsiteY0" fmla="*/ 0 h 186879"/>
              <a:gd name="connsiteX1" fmla="*/ 268411 w 275555"/>
              <a:gd name="connsiteY1" fmla="*/ 0 h 186879"/>
              <a:gd name="connsiteX2" fmla="*/ 275555 w 275555"/>
              <a:gd name="connsiteY2" fmla="*/ 184497 h 186879"/>
              <a:gd name="connsiteX3" fmla="*/ 0 w 275555"/>
              <a:gd name="connsiteY3" fmla="*/ 186879 h 186879"/>
              <a:gd name="connsiteX4" fmla="*/ 52387 w 275555"/>
              <a:gd name="connsiteY4" fmla="*/ 0 h 186879"/>
              <a:gd name="connsiteX0" fmla="*/ 52387 w 275555"/>
              <a:gd name="connsiteY0" fmla="*/ 0 h 186879"/>
              <a:gd name="connsiteX1" fmla="*/ 273174 w 275555"/>
              <a:gd name="connsiteY1" fmla="*/ 38100 h 186879"/>
              <a:gd name="connsiteX2" fmla="*/ 275555 w 275555"/>
              <a:gd name="connsiteY2" fmla="*/ 184497 h 186879"/>
              <a:gd name="connsiteX3" fmla="*/ 0 w 275555"/>
              <a:gd name="connsiteY3" fmla="*/ 186879 h 186879"/>
              <a:gd name="connsiteX4" fmla="*/ 52387 w 275555"/>
              <a:gd name="connsiteY4" fmla="*/ 0 h 186879"/>
              <a:gd name="connsiteX0" fmla="*/ 26193 w 275555"/>
              <a:gd name="connsiteY0" fmla="*/ 4762 h 148779"/>
              <a:gd name="connsiteX1" fmla="*/ 273174 w 275555"/>
              <a:gd name="connsiteY1" fmla="*/ 0 h 148779"/>
              <a:gd name="connsiteX2" fmla="*/ 275555 w 275555"/>
              <a:gd name="connsiteY2" fmla="*/ 146397 h 148779"/>
              <a:gd name="connsiteX3" fmla="*/ 0 w 275555"/>
              <a:gd name="connsiteY3" fmla="*/ 148779 h 148779"/>
              <a:gd name="connsiteX4" fmla="*/ 26193 w 275555"/>
              <a:gd name="connsiteY4" fmla="*/ 4762 h 148779"/>
              <a:gd name="connsiteX0" fmla="*/ 28575 w 275555"/>
              <a:gd name="connsiteY0" fmla="*/ 2381 h 148779"/>
              <a:gd name="connsiteX1" fmla="*/ 273174 w 275555"/>
              <a:gd name="connsiteY1" fmla="*/ 0 h 148779"/>
              <a:gd name="connsiteX2" fmla="*/ 275555 w 275555"/>
              <a:gd name="connsiteY2" fmla="*/ 146397 h 148779"/>
              <a:gd name="connsiteX3" fmla="*/ 0 w 275555"/>
              <a:gd name="connsiteY3" fmla="*/ 148779 h 148779"/>
              <a:gd name="connsiteX4" fmla="*/ 28575 w 275555"/>
              <a:gd name="connsiteY4" fmla="*/ 2381 h 148779"/>
              <a:gd name="connsiteX0" fmla="*/ 4763 w 251743"/>
              <a:gd name="connsiteY0" fmla="*/ 2381 h 146398"/>
              <a:gd name="connsiteX1" fmla="*/ 249362 w 251743"/>
              <a:gd name="connsiteY1" fmla="*/ 0 h 146398"/>
              <a:gd name="connsiteX2" fmla="*/ 251743 w 251743"/>
              <a:gd name="connsiteY2" fmla="*/ 146397 h 146398"/>
              <a:gd name="connsiteX3" fmla="*/ 0 w 251743"/>
              <a:gd name="connsiteY3" fmla="*/ 146398 h 146398"/>
              <a:gd name="connsiteX4" fmla="*/ 4763 w 251743"/>
              <a:gd name="connsiteY4" fmla="*/ 2381 h 146398"/>
              <a:gd name="connsiteX0" fmla="*/ 0 w 246980"/>
              <a:gd name="connsiteY0" fmla="*/ 2381 h 146397"/>
              <a:gd name="connsiteX1" fmla="*/ 244599 w 246980"/>
              <a:gd name="connsiteY1" fmla="*/ 0 h 146397"/>
              <a:gd name="connsiteX2" fmla="*/ 246980 w 246980"/>
              <a:gd name="connsiteY2" fmla="*/ 146397 h 146397"/>
              <a:gd name="connsiteX3" fmla="*/ 2381 w 246980"/>
              <a:gd name="connsiteY3" fmla="*/ 144017 h 146397"/>
              <a:gd name="connsiteX4" fmla="*/ 0 w 246980"/>
              <a:gd name="connsiteY4" fmla="*/ 2381 h 1463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980" h="146397">
                <a:moveTo>
                  <a:pt x="0" y="2381"/>
                </a:moveTo>
                <a:lnTo>
                  <a:pt x="244599" y="0"/>
                </a:lnTo>
                <a:cubicBezTo>
                  <a:pt x="245393" y="48799"/>
                  <a:pt x="246186" y="97598"/>
                  <a:pt x="246980" y="146397"/>
                </a:cubicBezTo>
                <a:lnTo>
                  <a:pt x="2381" y="144017"/>
                </a:lnTo>
                <a:cubicBezTo>
                  <a:pt x="1587" y="96805"/>
                  <a:pt x="794" y="49593"/>
                  <a:pt x="0" y="2381"/>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5"/>
          <p:cNvSpPr/>
          <p:nvPr/>
        </p:nvSpPr>
        <p:spPr>
          <a:xfrm>
            <a:off x="1979712" y="2276872"/>
            <a:ext cx="246980" cy="146397"/>
          </a:xfrm>
          <a:custGeom>
            <a:avLst/>
            <a:gdLst>
              <a:gd name="connsiteX0" fmla="*/ 0 w 216024"/>
              <a:gd name="connsiteY0" fmla="*/ 0 h 144016"/>
              <a:gd name="connsiteX1" fmla="*/ 216024 w 216024"/>
              <a:gd name="connsiteY1" fmla="*/ 0 h 144016"/>
              <a:gd name="connsiteX2" fmla="*/ 216024 w 216024"/>
              <a:gd name="connsiteY2" fmla="*/ 144016 h 144016"/>
              <a:gd name="connsiteX3" fmla="*/ 0 w 216024"/>
              <a:gd name="connsiteY3" fmla="*/ 144016 h 144016"/>
              <a:gd name="connsiteX4" fmla="*/ 0 w 216024"/>
              <a:gd name="connsiteY4" fmla="*/ 0 h 144016"/>
              <a:gd name="connsiteX0" fmla="*/ 52387 w 268411"/>
              <a:gd name="connsiteY0" fmla="*/ 0 h 186879"/>
              <a:gd name="connsiteX1" fmla="*/ 268411 w 268411"/>
              <a:gd name="connsiteY1" fmla="*/ 0 h 186879"/>
              <a:gd name="connsiteX2" fmla="*/ 268411 w 268411"/>
              <a:gd name="connsiteY2" fmla="*/ 144016 h 186879"/>
              <a:gd name="connsiteX3" fmla="*/ 0 w 268411"/>
              <a:gd name="connsiteY3" fmla="*/ 186879 h 186879"/>
              <a:gd name="connsiteX4" fmla="*/ 52387 w 268411"/>
              <a:gd name="connsiteY4" fmla="*/ 0 h 186879"/>
              <a:gd name="connsiteX0" fmla="*/ 52387 w 275555"/>
              <a:gd name="connsiteY0" fmla="*/ 0 h 186879"/>
              <a:gd name="connsiteX1" fmla="*/ 268411 w 275555"/>
              <a:gd name="connsiteY1" fmla="*/ 0 h 186879"/>
              <a:gd name="connsiteX2" fmla="*/ 275555 w 275555"/>
              <a:gd name="connsiteY2" fmla="*/ 184497 h 186879"/>
              <a:gd name="connsiteX3" fmla="*/ 0 w 275555"/>
              <a:gd name="connsiteY3" fmla="*/ 186879 h 186879"/>
              <a:gd name="connsiteX4" fmla="*/ 52387 w 275555"/>
              <a:gd name="connsiteY4" fmla="*/ 0 h 186879"/>
              <a:gd name="connsiteX0" fmla="*/ 52387 w 275555"/>
              <a:gd name="connsiteY0" fmla="*/ 0 h 186879"/>
              <a:gd name="connsiteX1" fmla="*/ 273174 w 275555"/>
              <a:gd name="connsiteY1" fmla="*/ 38100 h 186879"/>
              <a:gd name="connsiteX2" fmla="*/ 275555 w 275555"/>
              <a:gd name="connsiteY2" fmla="*/ 184497 h 186879"/>
              <a:gd name="connsiteX3" fmla="*/ 0 w 275555"/>
              <a:gd name="connsiteY3" fmla="*/ 186879 h 186879"/>
              <a:gd name="connsiteX4" fmla="*/ 52387 w 275555"/>
              <a:gd name="connsiteY4" fmla="*/ 0 h 186879"/>
              <a:gd name="connsiteX0" fmla="*/ 26193 w 275555"/>
              <a:gd name="connsiteY0" fmla="*/ 4762 h 148779"/>
              <a:gd name="connsiteX1" fmla="*/ 273174 w 275555"/>
              <a:gd name="connsiteY1" fmla="*/ 0 h 148779"/>
              <a:gd name="connsiteX2" fmla="*/ 275555 w 275555"/>
              <a:gd name="connsiteY2" fmla="*/ 146397 h 148779"/>
              <a:gd name="connsiteX3" fmla="*/ 0 w 275555"/>
              <a:gd name="connsiteY3" fmla="*/ 148779 h 148779"/>
              <a:gd name="connsiteX4" fmla="*/ 26193 w 275555"/>
              <a:gd name="connsiteY4" fmla="*/ 4762 h 148779"/>
              <a:gd name="connsiteX0" fmla="*/ 28575 w 275555"/>
              <a:gd name="connsiteY0" fmla="*/ 2381 h 148779"/>
              <a:gd name="connsiteX1" fmla="*/ 273174 w 275555"/>
              <a:gd name="connsiteY1" fmla="*/ 0 h 148779"/>
              <a:gd name="connsiteX2" fmla="*/ 275555 w 275555"/>
              <a:gd name="connsiteY2" fmla="*/ 146397 h 148779"/>
              <a:gd name="connsiteX3" fmla="*/ 0 w 275555"/>
              <a:gd name="connsiteY3" fmla="*/ 148779 h 148779"/>
              <a:gd name="connsiteX4" fmla="*/ 28575 w 275555"/>
              <a:gd name="connsiteY4" fmla="*/ 2381 h 148779"/>
              <a:gd name="connsiteX0" fmla="*/ 4763 w 251743"/>
              <a:gd name="connsiteY0" fmla="*/ 2381 h 146398"/>
              <a:gd name="connsiteX1" fmla="*/ 249362 w 251743"/>
              <a:gd name="connsiteY1" fmla="*/ 0 h 146398"/>
              <a:gd name="connsiteX2" fmla="*/ 251743 w 251743"/>
              <a:gd name="connsiteY2" fmla="*/ 146397 h 146398"/>
              <a:gd name="connsiteX3" fmla="*/ 0 w 251743"/>
              <a:gd name="connsiteY3" fmla="*/ 146398 h 146398"/>
              <a:gd name="connsiteX4" fmla="*/ 4763 w 251743"/>
              <a:gd name="connsiteY4" fmla="*/ 2381 h 146398"/>
              <a:gd name="connsiteX0" fmla="*/ 0 w 246980"/>
              <a:gd name="connsiteY0" fmla="*/ 2381 h 146397"/>
              <a:gd name="connsiteX1" fmla="*/ 244599 w 246980"/>
              <a:gd name="connsiteY1" fmla="*/ 0 h 146397"/>
              <a:gd name="connsiteX2" fmla="*/ 246980 w 246980"/>
              <a:gd name="connsiteY2" fmla="*/ 146397 h 146397"/>
              <a:gd name="connsiteX3" fmla="*/ 2381 w 246980"/>
              <a:gd name="connsiteY3" fmla="*/ 144017 h 146397"/>
              <a:gd name="connsiteX4" fmla="*/ 0 w 246980"/>
              <a:gd name="connsiteY4" fmla="*/ 2381 h 1463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980" h="146397">
                <a:moveTo>
                  <a:pt x="0" y="2381"/>
                </a:moveTo>
                <a:lnTo>
                  <a:pt x="244599" y="0"/>
                </a:lnTo>
                <a:cubicBezTo>
                  <a:pt x="245393" y="48799"/>
                  <a:pt x="246186" y="97598"/>
                  <a:pt x="246980" y="146397"/>
                </a:cubicBezTo>
                <a:lnTo>
                  <a:pt x="2381" y="144017"/>
                </a:lnTo>
                <a:cubicBezTo>
                  <a:pt x="1587" y="96805"/>
                  <a:pt x="794" y="49593"/>
                  <a:pt x="0" y="2381"/>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5458549" y="1196752"/>
            <a:ext cx="3622179" cy="4247317"/>
          </a:xfrm>
          <a:prstGeom prst="rect">
            <a:avLst/>
          </a:prstGeom>
        </p:spPr>
        <p:txBody>
          <a:bodyPr wrap="square">
            <a:spAutoFit/>
          </a:bodyPr>
          <a:lstStyle/>
          <a:p>
            <a:r>
              <a:rPr lang="de-DE" dirty="0" smtClean="0"/>
              <a:t>Eine Waage </a:t>
            </a:r>
            <a:r>
              <a:rPr lang="de-DE" dirty="0"/>
              <a:t>mit vier Waagschalen (Gravitationswaage), zwischen denen sich ein 100 t schwerer Bleiklotz befand (Bild 3). Wurde je ein kg-Massestück auf die Schalen A und D gelegt, so zeigte die Waage nach A hin ein Übergewicht an, da das Massestück aufgrund der Gravitationskraft zwischen Massenstücken und Bleiklotz in A zusätzlich nach unten und in D nach oben gezogen wurde. Aus diesen Auslenkungen konnte die Gravitationskonstante bestimmt werden.</a:t>
            </a:r>
          </a:p>
        </p:txBody>
      </p:sp>
      <p:sp>
        <p:nvSpPr>
          <p:cNvPr id="8" name="Rechteck 7"/>
          <p:cNvSpPr/>
          <p:nvPr/>
        </p:nvSpPr>
        <p:spPr>
          <a:xfrm>
            <a:off x="-7248" y="6453336"/>
            <a:ext cx="9144000" cy="338554"/>
          </a:xfrm>
          <a:prstGeom prst="rect">
            <a:avLst/>
          </a:prstGeom>
        </p:spPr>
        <p:txBody>
          <a:bodyPr wrap="square">
            <a:spAutoFit/>
          </a:bodyPr>
          <a:lstStyle/>
          <a:p>
            <a:r>
              <a:rPr lang="de-DE" sz="1600" dirty="0"/>
              <a:t>https://www.lernhelfer.de/schuelerlexikon/physik-abitur/artikel/bestimmung-der-gravitationskonstanten</a:t>
            </a:r>
          </a:p>
        </p:txBody>
      </p:sp>
      <p:sp>
        <p:nvSpPr>
          <p:cNvPr id="2" name="Pfeil nach unten 1"/>
          <p:cNvSpPr/>
          <p:nvPr/>
        </p:nvSpPr>
        <p:spPr>
          <a:xfrm>
            <a:off x="2041457" y="2495277"/>
            <a:ext cx="123490" cy="285651"/>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Pfeil nach unten 10"/>
          <p:cNvSpPr/>
          <p:nvPr/>
        </p:nvSpPr>
        <p:spPr>
          <a:xfrm rot="10800000">
            <a:off x="3450660" y="4437112"/>
            <a:ext cx="123490" cy="285651"/>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feld 13"/>
          <p:cNvSpPr txBox="1"/>
          <p:nvPr/>
        </p:nvSpPr>
        <p:spPr>
          <a:xfrm>
            <a:off x="1455038" y="5470709"/>
            <a:ext cx="2736304" cy="369332"/>
          </a:xfrm>
          <a:prstGeom prst="rect">
            <a:avLst/>
          </a:prstGeom>
          <a:noFill/>
        </p:spPr>
        <p:txBody>
          <a:bodyPr wrap="square" rtlCol="0">
            <a:spAutoFit/>
          </a:bodyPr>
          <a:lstStyle/>
          <a:p>
            <a:pPr algn="ctr"/>
            <a:r>
              <a:rPr lang="de-DE" dirty="0" smtClean="0">
                <a:solidFill>
                  <a:srgbClr val="FF0000"/>
                </a:solidFill>
              </a:rPr>
              <a:t>m</a:t>
            </a:r>
            <a:r>
              <a:rPr lang="de-DE" baseline="-25000" dirty="0" smtClean="0">
                <a:solidFill>
                  <a:srgbClr val="FF0000"/>
                </a:solidFill>
              </a:rPr>
              <a:t>1</a:t>
            </a:r>
            <a:r>
              <a:rPr lang="de-DE" dirty="0" smtClean="0">
                <a:solidFill>
                  <a:srgbClr val="FF0000"/>
                </a:solidFill>
              </a:rPr>
              <a:t> &gt; m</a:t>
            </a:r>
            <a:r>
              <a:rPr lang="de-DE" baseline="-25000" dirty="0" smtClean="0">
                <a:solidFill>
                  <a:srgbClr val="FF0000"/>
                </a:solidFill>
              </a:rPr>
              <a:t>2</a:t>
            </a:r>
            <a:endParaRPr lang="de-DE" baseline="-25000" dirty="0">
              <a:solidFill>
                <a:srgbClr val="FF0000"/>
              </a:solidFill>
            </a:endParaRPr>
          </a:p>
        </p:txBody>
      </p:sp>
    </p:spTree>
    <p:extLst>
      <p:ext uri="{BB962C8B-B14F-4D97-AF65-F5344CB8AC3E}">
        <p14:creationId xmlns:p14="http://schemas.microsoft.com/office/powerpoint/2010/main" val="3075862335"/>
      </p:ext>
    </p:extLst>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1"/>
          <p:cNvSpPr txBox="1">
            <a:spLocks noChangeArrowheads="1"/>
          </p:cNvSpPr>
          <p:nvPr/>
        </p:nvSpPr>
        <p:spPr bwMode="auto">
          <a:xfrm>
            <a:off x="0" y="-315913"/>
            <a:ext cx="9144000" cy="1171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38808" anchor="ctr"/>
          <a:lstStyle>
            <a:lvl1pPr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1pPr>
            <a:lvl2pPr marL="742950" indent="-28575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2pPr>
            <a:lvl3pPr marL="11430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3pPr>
            <a:lvl4pPr marL="16002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4pPr>
            <a:lvl5pPr marL="20574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9pPr>
          </a:lstStyle>
          <a:p>
            <a:pPr algn="ctr" eaLnBrk="1" hangingPunct="1"/>
            <a:r>
              <a:rPr lang="de-DE" sz="4000"/>
              <a:t>Astronomie</a:t>
            </a:r>
          </a:p>
        </p:txBody>
      </p:sp>
      <p:sp>
        <p:nvSpPr>
          <p:cNvPr id="4101" name="Rectangle 2"/>
          <p:cNvSpPr txBox="1">
            <a:spLocks noChangeArrowheads="1"/>
          </p:cNvSpPr>
          <p:nvPr/>
        </p:nvSpPr>
        <p:spPr bwMode="auto">
          <a:xfrm>
            <a:off x="34925" y="417513"/>
            <a:ext cx="9070975"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1pPr>
            <a:lvl2pPr marL="742950" indent="-28575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2pPr>
            <a:lvl3pPr marL="11430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3pPr>
            <a:lvl4pPr marL="16002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4pPr>
            <a:lvl5pPr marL="20574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9pPr>
          </a:lstStyle>
          <a:p>
            <a:pPr algn="ctr" eaLnBrk="1" hangingPunct="1">
              <a:spcBef>
                <a:spcPct val="20000"/>
              </a:spcBef>
              <a:buFont typeface="Arial" charset="0"/>
              <a:buNone/>
            </a:pPr>
            <a:r>
              <a:rPr lang="de-DE" sz="3200" dirty="0"/>
              <a:t>Das Newton‘sche Gravitationsgesetz </a:t>
            </a:r>
          </a:p>
        </p:txBody>
      </p:sp>
      <p:pic>
        <p:nvPicPr>
          <p:cNvPr id="3074" name="Picture 2" descr="formel_g-konstan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4027" y="5517232"/>
            <a:ext cx="1838325" cy="466725"/>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1344141"/>
            <a:ext cx="5143341" cy="388505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
        <p:nvSpPr>
          <p:cNvPr id="6" name="Rechteck 5"/>
          <p:cNvSpPr/>
          <p:nvPr/>
        </p:nvSpPr>
        <p:spPr>
          <a:xfrm>
            <a:off x="3388916" y="4797152"/>
            <a:ext cx="246980" cy="146397"/>
          </a:xfrm>
          <a:custGeom>
            <a:avLst/>
            <a:gdLst>
              <a:gd name="connsiteX0" fmla="*/ 0 w 216024"/>
              <a:gd name="connsiteY0" fmla="*/ 0 h 144016"/>
              <a:gd name="connsiteX1" fmla="*/ 216024 w 216024"/>
              <a:gd name="connsiteY1" fmla="*/ 0 h 144016"/>
              <a:gd name="connsiteX2" fmla="*/ 216024 w 216024"/>
              <a:gd name="connsiteY2" fmla="*/ 144016 h 144016"/>
              <a:gd name="connsiteX3" fmla="*/ 0 w 216024"/>
              <a:gd name="connsiteY3" fmla="*/ 144016 h 144016"/>
              <a:gd name="connsiteX4" fmla="*/ 0 w 216024"/>
              <a:gd name="connsiteY4" fmla="*/ 0 h 144016"/>
              <a:gd name="connsiteX0" fmla="*/ 52387 w 268411"/>
              <a:gd name="connsiteY0" fmla="*/ 0 h 186879"/>
              <a:gd name="connsiteX1" fmla="*/ 268411 w 268411"/>
              <a:gd name="connsiteY1" fmla="*/ 0 h 186879"/>
              <a:gd name="connsiteX2" fmla="*/ 268411 w 268411"/>
              <a:gd name="connsiteY2" fmla="*/ 144016 h 186879"/>
              <a:gd name="connsiteX3" fmla="*/ 0 w 268411"/>
              <a:gd name="connsiteY3" fmla="*/ 186879 h 186879"/>
              <a:gd name="connsiteX4" fmla="*/ 52387 w 268411"/>
              <a:gd name="connsiteY4" fmla="*/ 0 h 186879"/>
              <a:gd name="connsiteX0" fmla="*/ 52387 w 275555"/>
              <a:gd name="connsiteY0" fmla="*/ 0 h 186879"/>
              <a:gd name="connsiteX1" fmla="*/ 268411 w 275555"/>
              <a:gd name="connsiteY1" fmla="*/ 0 h 186879"/>
              <a:gd name="connsiteX2" fmla="*/ 275555 w 275555"/>
              <a:gd name="connsiteY2" fmla="*/ 184497 h 186879"/>
              <a:gd name="connsiteX3" fmla="*/ 0 w 275555"/>
              <a:gd name="connsiteY3" fmla="*/ 186879 h 186879"/>
              <a:gd name="connsiteX4" fmla="*/ 52387 w 275555"/>
              <a:gd name="connsiteY4" fmla="*/ 0 h 186879"/>
              <a:gd name="connsiteX0" fmla="*/ 52387 w 275555"/>
              <a:gd name="connsiteY0" fmla="*/ 0 h 186879"/>
              <a:gd name="connsiteX1" fmla="*/ 273174 w 275555"/>
              <a:gd name="connsiteY1" fmla="*/ 38100 h 186879"/>
              <a:gd name="connsiteX2" fmla="*/ 275555 w 275555"/>
              <a:gd name="connsiteY2" fmla="*/ 184497 h 186879"/>
              <a:gd name="connsiteX3" fmla="*/ 0 w 275555"/>
              <a:gd name="connsiteY3" fmla="*/ 186879 h 186879"/>
              <a:gd name="connsiteX4" fmla="*/ 52387 w 275555"/>
              <a:gd name="connsiteY4" fmla="*/ 0 h 186879"/>
              <a:gd name="connsiteX0" fmla="*/ 26193 w 275555"/>
              <a:gd name="connsiteY0" fmla="*/ 4762 h 148779"/>
              <a:gd name="connsiteX1" fmla="*/ 273174 w 275555"/>
              <a:gd name="connsiteY1" fmla="*/ 0 h 148779"/>
              <a:gd name="connsiteX2" fmla="*/ 275555 w 275555"/>
              <a:gd name="connsiteY2" fmla="*/ 146397 h 148779"/>
              <a:gd name="connsiteX3" fmla="*/ 0 w 275555"/>
              <a:gd name="connsiteY3" fmla="*/ 148779 h 148779"/>
              <a:gd name="connsiteX4" fmla="*/ 26193 w 275555"/>
              <a:gd name="connsiteY4" fmla="*/ 4762 h 148779"/>
              <a:gd name="connsiteX0" fmla="*/ 28575 w 275555"/>
              <a:gd name="connsiteY0" fmla="*/ 2381 h 148779"/>
              <a:gd name="connsiteX1" fmla="*/ 273174 w 275555"/>
              <a:gd name="connsiteY1" fmla="*/ 0 h 148779"/>
              <a:gd name="connsiteX2" fmla="*/ 275555 w 275555"/>
              <a:gd name="connsiteY2" fmla="*/ 146397 h 148779"/>
              <a:gd name="connsiteX3" fmla="*/ 0 w 275555"/>
              <a:gd name="connsiteY3" fmla="*/ 148779 h 148779"/>
              <a:gd name="connsiteX4" fmla="*/ 28575 w 275555"/>
              <a:gd name="connsiteY4" fmla="*/ 2381 h 148779"/>
              <a:gd name="connsiteX0" fmla="*/ 4763 w 251743"/>
              <a:gd name="connsiteY0" fmla="*/ 2381 h 146398"/>
              <a:gd name="connsiteX1" fmla="*/ 249362 w 251743"/>
              <a:gd name="connsiteY1" fmla="*/ 0 h 146398"/>
              <a:gd name="connsiteX2" fmla="*/ 251743 w 251743"/>
              <a:gd name="connsiteY2" fmla="*/ 146397 h 146398"/>
              <a:gd name="connsiteX3" fmla="*/ 0 w 251743"/>
              <a:gd name="connsiteY3" fmla="*/ 146398 h 146398"/>
              <a:gd name="connsiteX4" fmla="*/ 4763 w 251743"/>
              <a:gd name="connsiteY4" fmla="*/ 2381 h 146398"/>
              <a:gd name="connsiteX0" fmla="*/ 0 w 246980"/>
              <a:gd name="connsiteY0" fmla="*/ 2381 h 146397"/>
              <a:gd name="connsiteX1" fmla="*/ 244599 w 246980"/>
              <a:gd name="connsiteY1" fmla="*/ 0 h 146397"/>
              <a:gd name="connsiteX2" fmla="*/ 246980 w 246980"/>
              <a:gd name="connsiteY2" fmla="*/ 146397 h 146397"/>
              <a:gd name="connsiteX3" fmla="*/ 2381 w 246980"/>
              <a:gd name="connsiteY3" fmla="*/ 144017 h 146397"/>
              <a:gd name="connsiteX4" fmla="*/ 0 w 246980"/>
              <a:gd name="connsiteY4" fmla="*/ 2381 h 1463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980" h="146397">
                <a:moveTo>
                  <a:pt x="0" y="2381"/>
                </a:moveTo>
                <a:lnTo>
                  <a:pt x="244599" y="0"/>
                </a:lnTo>
                <a:cubicBezTo>
                  <a:pt x="245393" y="48799"/>
                  <a:pt x="246186" y="97598"/>
                  <a:pt x="246980" y="146397"/>
                </a:cubicBezTo>
                <a:lnTo>
                  <a:pt x="2381" y="144017"/>
                </a:lnTo>
                <a:cubicBezTo>
                  <a:pt x="1587" y="96805"/>
                  <a:pt x="794" y="49593"/>
                  <a:pt x="0" y="2381"/>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5"/>
          <p:cNvSpPr/>
          <p:nvPr/>
        </p:nvSpPr>
        <p:spPr>
          <a:xfrm>
            <a:off x="1979712" y="2276872"/>
            <a:ext cx="246980" cy="146397"/>
          </a:xfrm>
          <a:custGeom>
            <a:avLst/>
            <a:gdLst>
              <a:gd name="connsiteX0" fmla="*/ 0 w 216024"/>
              <a:gd name="connsiteY0" fmla="*/ 0 h 144016"/>
              <a:gd name="connsiteX1" fmla="*/ 216024 w 216024"/>
              <a:gd name="connsiteY1" fmla="*/ 0 h 144016"/>
              <a:gd name="connsiteX2" fmla="*/ 216024 w 216024"/>
              <a:gd name="connsiteY2" fmla="*/ 144016 h 144016"/>
              <a:gd name="connsiteX3" fmla="*/ 0 w 216024"/>
              <a:gd name="connsiteY3" fmla="*/ 144016 h 144016"/>
              <a:gd name="connsiteX4" fmla="*/ 0 w 216024"/>
              <a:gd name="connsiteY4" fmla="*/ 0 h 144016"/>
              <a:gd name="connsiteX0" fmla="*/ 52387 w 268411"/>
              <a:gd name="connsiteY0" fmla="*/ 0 h 186879"/>
              <a:gd name="connsiteX1" fmla="*/ 268411 w 268411"/>
              <a:gd name="connsiteY1" fmla="*/ 0 h 186879"/>
              <a:gd name="connsiteX2" fmla="*/ 268411 w 268411"/>
              <a:gd name="connsiteY2" fmla="*/ 144016 h 186879"/>
              <a:gd name="connsiteX3" fmla="*/ 0 w 268411"/>
              <a:gd name="connsiteY3" fmla="*/ 186879 h 186879"/>
              <a:gd name="connsiteX4" fmla="*/ 52387 w 268411"/>
              <a:gd name="connsiteY4" fmla="*/ 0 h 186879"/>
              <a:gd name="connsiteX0" fmla="*/ 52387 w 275555"/>
              <a:gd name="connsiteY0" fmla="*/ 0 h 186879"/>
              <a:gd name="connsiteX1" fmla="*/ 268411 w 275555"/>
              <a:gd name="connsiteY1" fmla="*/ 0 h 186879"/>
              <a:gd name="connsiteX2" fmla="*/ 275555 w 275555"/>
              <a:gd name="connsiteY2" fmla="*/ 184497 h 186879"/>
              <a:gd name="connsiteX3" fmla="*/ 0 w 275555"/>
              <a:gd name="connsiteY3" fmla="*/ 186879 h 186879"/>
              <a:gd name="connsiteX4" fmla="*/ 52387 w 275555"/>
              <a:gd name="connsiteY4" fmla="*/ 0 h 186879"/>
              <a:gd name="connsiteX0" fmla="*/ 52387 w 275555"/>
              <a:gd name="connsiteY0" fmla="*/ 0 h 186879"/>
              <a:gd name="connsiteX1" fmla="*/ 273174 w 275555"/>
              <a:gd name="connsiteY1" fmla="*/ 38100 h 186879"/>
              <a:gd name="connsiteX2" fmla="*/ 275555 w 275555"/>
              <a:gd name="connsiteY2" fmla="*/ 184497 h 186879"/>
              <a:gd name="connsiteX3" fmla="*/ 0 w 275555"/>
              <a:gd name="connsiteY3" fmla="*/ 186879 h 186879"/>
              <a:gd name="connsiteX4" fmla="*/ 52387 w 275555"/>
              <a:gd name="connsiteY4" fmla="*/ 0 h 186879"/>
              <a:gd name="connsiteX0" fmla="*/ 26193 w 275555"/>
              <a:gd name="connsiteY0" fmla="*/ 4762 h 148779"/>
              <a:gd name="connsiteX1" fmla="*/ 273174 w 275555"/>
              <a:gd name="connsiteY1" fmla="*/ 0 h 148779"/>
              <a:gd name="connsiteX2" fmla="*/ 275555 w 275555"/>
              <a:gd name="connsiteY2" fmla="*/ 146397 h 148779"/>
              <a:gd name="connsiteX3" fmla="*/ 0 w 275555"/>
              <a:gd name="connsiteY3" fmla="*/ 148779 h 148779"/>
              <a:gd name="connsiteX4" fmla="*/ 26193 w 275555"/>
              <a:gd name="connsiteY4" fmla="*/ 4762 h 148779"/>
              <a:gd name="connsiteX0" fmla="*/ 28575 w 275555"/>
              <a:gd name="connsiteY0" fmla="*/ 2381 h 148779"/>
              <a:gd name="connsiteX1" fmla="*/ 273174 w 275555"/>
              <a:gd name="connsiteY1" fmla="*/ 0 h 148779"/>
              <a:gd name="connsiteX2" fmla="*/ 275555 w 275555"/>
              <a:gd name="connsiteY2" fmla="*/ 146397 h 148779"/>
              <a:gd name="connsiteX3" fmla="*/ 0 w 275555"/>
              <a:gd name="connsiteY3" fmla="*/ 148779 h 148779"/>
              <a:gd name="connsiteX4" fmla="*/ 28575 w 275555"/>
              <a:gd name="connsiteY4" fmla="*/ 2381 h 148779"/>
              <a:gd name="connsiteX0" fmla="*/ 4763 w 251743"/>
              <a:gd name="connsiteY0" fmla="*/ 2381 h 146398"/>
              <a:gd name="connsiteX1" fmla="*/ 249362 w 251743"/>
              <a:gd name="connsiteY1" fmla="*/ 0 h 146398"/>
              <a:gd name="connsiteX2" fmla="*/ 251743 w 251743"/>
              <a:gd name="connsiteY2" fmla="*/ 146397 h 146398"/>
              <a:gd name="connsiteX3" fmla="*/ 0 w 251743"/>
              <a:gd name="connsiteY3" fmla="*/ 146398 h 146398"/>
              <a:gd name="connsiteX4" fmla="*/ 4763 w 251743"/>
              <a:gd name="connsiteY4" fmla="*/ 2381 h 146398"/>
              <a:gd name="connsiteX0" fmla="*/ 0 w 246980"/>
              <a:gd name="connsiteY0" fmla="*/ 2381 h 146397"/>
              <a:gd name="connsiteX1" fmla="*/ 244599 w 246980"/>
              <a:gd name="connsiteY1" fmla="*/ 0 h 146397"/>
              <a:gd name="connsiteX2" fmla="*/ 246980 w 246980"/>
              <a:gd name="connsiteY2" fmla="*/ 146397 h 146397"/>
              <a:gd name="connsiteX3" fmla="*/ 2381 w 246980"/>
              <a:gd name="connsiteY3" fmla="*/ 144017 h 146397"/>
              <a:gd name="connsiteX4" fmla="*/ 0 w 246980"/>
              <a:gd name="connsiteY4" fmla="*/ 2381 h 1463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980" h="146397">
                <a:moveTo>
                  <a:pt x="0" y="2381"/>
                </a:moveTo>
                <a:lnTo>
                  <a:pt x="244599" y="0"/>
                </a:lnTo>
                <a:cubicBezTo>
                  <a:pt x="245393" y="48799"/>
                  <a:pt x="246186" y="97598"/>
                  <a:pt x="246980" y="146397"/>
                </a:cubicBezTo>
                <a:lnTo>
                  <a:pt x="2381" y="144017"/>
                </a:lnTo>
                <a:cubicBezTo>
                  <a:pt x="1587" y="96805"/>
                  <a:pt x="794" y="49593"/>
                  <a:pt x="0" y="2381"/>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5458549" y="1196752"/>
            <a:ext cx="3622179" cy="4247317"/>
          </a:xfrm>
          <a:prstGeom prst="rect">
            <a:avLst/>
          </a:prstGeom>
        </p:spPr>
        <p:txBody>
          <a:bodyPr wrap="square">
            <a:spAutoFit/>
          </a:bodyPr>
          <a:lstStyle/>
          <a:p>
            <a:r>
              <a:rPr lang="de-DE" dirty="0" smtClean="0"/>
              <a:t>Eine Waage </a:t>
            </a:r>
            <a:r>
              <a:rPr lang="de-DE" dirty="0"/>
              <a:t>mit vier Waagschalen (Gravitationswaage), zwischen denen sich ein 100 t schwerer Bleiklotz </a:t>
            </a:r>
            <a:r>
              <a:rPr lang="de-DE" dirty="0" smtClean="0"/>
              <a:t>befand. </a:t>
            </a:r>
            <a:r>
              <a:rPr lang="de-DE" dirty="0"/>
              <a:t>Wurde je ein </a:t>
            </a:r>
            <a:endParaRPr lang="de-DE" dirty="0" smtClean="0"/>
          </a:p>
          <a:p>
            <a:r>
              <a:rPr lang="de-DE" dirty="0" smtClean="0"/>
              <a:t>kg-Massestück </a:t>
            </a:r>
            <a:r>
              <a:rPr lang="de-DE" dirty="0"/>
              <a:t>auf die Schalen A und D gelegt, so zeigte die Waage nach A hin ein Übergewicht an, da das Massestück aufgrund der Gravitationskraft zwischen Massenstücken und Bleiklotz in A zusätzlich nach unten und in D nach oben gezogen wurde. Aus diesen Auslenkungen konnte die Gravitationskonstante bestimmt werden.</a:t>
            </a:r>
          </a:p>
        </p:txBody>
      </p:sp>
      <p:sp>
        <p:nvSpPr>
          <p:cNvPr id="8" name="Rechteck 7"/>
          <p:cNvSpPr/>
          <p:nvPr/>
        </p:nvSpPr>
        <p:spPr>
          <a:xfrm>
            <a:off x="-7248" y="6453336"/>
            <a:ext cx="9144000" cy="338554"/>
          </a:xfrm>
          <a:prstGeom prst="rect">
            <a:avLst/>
          </a:prstGeom>
        </p:spPr>
        <p:txBody>
          <a:bodyPr wrap="square">
            <a:spAutoFit/>
          </a:bodyPr>
          <a:lstStyle/>
          <a:p>
            <a:r>
              <a:rPr lang="de-DE" sz="1600" dirty="0"/>
              <a:t>https://www.lernhelfer.de/schuelerlexikon/physik-abitur/artikel/bestimmung-der-gravitationskonstanten</a:t>
            </a:r>
          </a:p>
        </p:txBody>
      </p:sp>
      <p:sp>
        <p:nvSpPr>
          <p:cNvPr id="2" name="Pfeil nach unten 1"/>
          <p:cNvSpPr/>
          <p:nvPr/>
        </p:nvSpPr>
        <p:spPr>
          <a:xfrm>
            <a:off x="2041457" y="2495277"/>
            <a:ext cx="123490" cy="285651"/>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Pfeil nach unten 10"/>
          <p:cNvSpPr/>
          <p:nvPr/>
        </p:nvSpPr>
        <p:spPr>
          <a:xfrm rot="10800000">
            <a:off x="3450660" y="4437112"/>
            <a:ext cx="123490" cy="285651"/>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Pfeil nach unten 11"/>
          <p:cNvSpPr/>
          <p:nvPr/>
        </p:nvSpPr>
        <p:spPr>
          <a:xfrm rot="10800000">
            <a:off x="3440398" y="1484784"/>
            <a:ext cx="123490" cy="285651"/>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Pfeil nach unten 12"/>
          <p:cNvSpPr/>
          <p:nvPr/>
        </p:nvSpPr>
        <p:spPr>
          <a:xfrm>
            <a:off x="2041457" y="1844824"/>
            <a:ext cx="123490" cy="285651"/>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Gebogener Pfeil 2"/>
          <p:cNvSpPr/>
          <p:nvPr/>
        </p:nvSpPr>
        <p:spPr>
          <a:xfrm flipH="1">
            <a:off x="2483768" y="1484784"/>
            <a:ext cx="648072" cy="645691"/>
          </a:xfrm>
          <a:prstGeom prst="circular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Tree>
    <p:extLst>
      <p:ext uri="{BB962C8B-B14F-4D97-AF65-F5344CB8AC3E}">
        <p14:creationId xmlns:p14="http://schemas.microsoft.com/office/powerpoint/2010/main" val="4081270651"/>
      </p:ext>
    </p:extLst>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1"/>
          <p:cNvSpPr txBox="1">
            <a:spLocks noChangeArrowheads="1"/>
          </p:cNvSpPr>
          <p:nvPr/>
        </p:nvSpPr>
        <p:spPr bwMode="auto">
          <a:xfrm>
            <a:off x="0" y="-315913"/>
            <a:ext cx="9144000" cy="1171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38808" anchor="ctr"/>
          <a:lstStyle>
            <a:lvl1pPr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1pPr>
            <a:lvl2pPr marL="742950" indent="-28575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2pPr>
            <a:lvl3pPr marL="11430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3pPr>
            <a:lvl4pPr marL="16002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4pPr>
            <a:lvl5pPr marL="20574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9pPr>
          </a:lstStyle>
          <a:p>
            <a:pPr algn="ctr" eaLnBrk="1" hangingPunct="1"/>
            <a:r>
              <a:rPr lang="de-DE" sz="4000"/>
              <a:t>Astronomie</a:t>
            </a:r>
          </a:p>
        </p:txBody>
      </p:sp>
      <p:sp>
        <p:nvSpPr>
          <p:cNvPr id="5124" name="Rectangle 2"/>
          <p:cNvSpPr txBox="1">
            <a:spLocks noChangeArrowheads="1"/>
          </p:cNvSpPr>
          <p:nvPr/>
        </p:nvSpPr>
        <p:spPr bwMode="auto">
          <a:xfrm>
            <a:off x="34925" y="417513"/>
            <a:ext cx="9070975"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1pPr>
            <a:lvl2pPr marL="742950" indent="-28575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2pPr>
            <a:lvl3pPr marL="11430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3pPr>
            <a:lvl4pPr marL="16002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4pPr>
            <a:lvl5pPr marL="2057400" indent="-228600"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Calibri" pitchFamily="34" charset="0"/>
                <a:cs typeface="Arial" charset="0"/>
              </a:defRPr>
            </a:lvl9pPr>
          </a:lstStyle>
          <a:p>
            <a:pPr algn="ctr" eaLnBrk="1" hangingPunct="1">
              <a:spcBef>
                <a:spcPct val="20000"/>
              </a:spcBef>
              <a:buFont typeface="Arial" charset="0"/>
              <a:buNone/>
            </a:pPr>
            <a:r>
              <a:rPr lang="de-DE" sz="3200" dirty="0"/>
              <a:t>Das Newton‘sche </a:t>
            </a:r>
            <a:r>
              <a:rPr lang="de-DE" sz="3200" dirty="0" smtClean="0"/>
              <a:t>Gravitationsgesetz</a:t>
            </a:r>
            <a:endParaRPr lang="de-DE" sz="3200" dirty="0"/>
          </a:p>
        </p:txBody>
      </p:sp>
      <p:sp>
        <p:nvSpPr>
          <p:cNvPr id="7" name="Textfeld 6"/>
          <p:cNvSpPr txBox="1"/>
          <p:nvPr/>
        </p:nvSpPr>
        <p:spPr>
          <a:xfrm>
            <a:off x="179512" y="1325523"/>
            <a:ext cx="6048672" cy="369332"/>
          </a:xfrm>
          <a:prstGeom prst="rect">
            <a:avLst/>
          </a:prstGeom>
          <a:noFill/>
        </p:spPr>
        <p:txBody>
          <a:bodyPr wrap="square" rtlCol="0">
            <a:spAutoFit/>
          </a:bodyPr>
          <a:lstStyle/>
          <a:p>
            <a:r>
              <a:rPr lang="de-DE" dirty="0" smtClean="0"/>
              <a:t>Rechenbeispiel zum Newton‘schen </a:t>
            </a:r>
            <a:r>
              <a:rPr lang="de-DE" dirty="0"/>
              <a:t>Gravitationsgesetz:</a:t>
            </a:r>
          </a:p>
        </p:txBody>
      </p:sp>
      <p:sp>
        <p:nvSpPr>
          <p:cNvPr id="9" name="Textfeld 8"/>
          <p:cNvSpPr txBox="1"/>
          <p:nvPr/>
        </p:nvSpPr>
        <p:spPr>
          <a:xfrm>
            <a:off x="179512" y="2250738"/>
            <a:ext cx="8568902" cy="1754326"/>
          </a:xfrm>
          <a:prstGeom prst="rect">
            <a:avLst/>
          </a:prstGeom>
          <a:noFill/>
        </p:spPr>
        <p:txBody>
          <a:bodyPr wrap="square" rtlCol="0">
            <a:spAutoFit/>
          </a:bodyPr>
          <a:lstStyle/>
          <a:p>
            <a:r>
              <a:rPr lang="de-DE" dirty="0" smtClean="0">
                <a:effectLst/>
              </a:rPr>
              <a:t>geg.:	m</a:t>
            </a:r>
            <a:r>
              <a:rPr lang="de-DE" baseline="-25000" dirty="0" smtClean="0">
                <a:effectLst/>
              </a:rPr>
              <a:t>1</a:t>
            </a:r>
            <a:r>
              <a:rPr lang="de-DE" dirty="0" smtClean="0">
                <a:effectLst/>
              </a:rPr>
              <a:t> = </a:t>
            </a:r>
            <a:r>
              <a:rPr lang="de-DE" dirty="0" smtClean="0"/>
              <a:t>1,989</a:t>
            </a:r>
            <a:r>
              <a:rPr lang="de-DE" dirty="0" smtClean="0">
                <a:sym typeface="Wingdings 2"/>
              </a:rPr>
              <a:t></a:t>
            </a:r>
            <a:r>
              <a:rPr lang="de-DE" dirty="0" smtClean="0"/>
              <a:t>10</a:t>
            </a:r>
            <a:r>
              <a:rPr lang="de-DE" baseline="30000" dirty="0" smtClean="0"/>
              <a:t>30</a:t>
            </a:r>
            <a:r>
              <a:rPr lang="de-DE" dirty="0" smtClean="0"/>
              <a:t> kg </a:t>
            </a:r>
            <a:r>
              <a:rPr lang="de-DE" dirty="0" smtClean="0">
                <a:effectLst/>
              </a:rPr>
              <a:t>(Sonnenmasse)</a:t>
            </a:r>
          </a:p>
          <a:p>
            <a:r>
              <a:rPr lang="de-DE" dirty="0"/>
              <a:t>	</a:t>
            </a:r>
            <a:r>
              <a:rPr lang="de-DE" dirty="0" smtClean="0"/>
              <a:t>m</a:t>
            </a:r>
            <a:r>
              <a:rPr lang="de-DE" baseline="-25000" dirty="0" smtClean="0"/>
              <a:t>2</a:t>
            </a:r>
            <a:r>
              <a:rPr lang="de-DE" dirty="0" smtClean="0"/>
              <a:t> = 5,9722</a:t>
            </a:r>
            <a:r>
              <a:rPr lang="de-DE" dirty="0" smtClean="0">
                <a:sym typeface="Wingdings 2"/>
              </a:rPr>
              <a:t></a:t>
            </a:r>
            <a:r>
              <a:rPr lang="de-DE" dirty="0" smtClean="0"/>
              <a:t>10</a:t>
            </a:r>
            <a:r>
              <a:rPr lang="de-DE" baseline="30000" dirty="0" smtClean="0"/>
              <a:t>24</a:t>
            </a:r>
            <a:r>
              <a:rPr lang="de-DE" dirty="0" smtClean="0"/>
              <a:t> kg (Erdmasse)</a:t>
            </a:r>
          </a:p>
          <a:p>
            <a:r>
              <a:rPr lang="de-DE" dirty="0"/>
              <a:t>	</a:t>
            </a:r>
            <a:r>
              <a:rPr lang="de-DE" dirty="0" smtClean="0"/>
              <a:t>r = </a:t>
            </a:r>
            <a:r>
              <a:rPr lang="de-DE" dirty="0"/>
              <a:t>149,6 Mio. km </a:t>
            </a:r>
            <a:r>
              <a:rPr lang="de-DE" dirty="0" smtClean="0"/>
              <a:t>(Abstand Erde - Sonne)</a:t>
            </a:r>
          </a:p>
          <a:p>
            <a:r>
              <a:rPr lang="de-DE" dirty="0" smtClean="0"/>
              <a:t>ges.:	</a:t>
            </a:r>
            <a:r>
              <a:rPr lang="de-DE" dirty="0" smtClean="0">
                <a:effectLst/>
              </a:rPr>
              <a:t>F in N</a:t>
            </a:r>
          </a:p>
          <a:p>
            <a:endParaRPr lang="de-DE" dirty="0" smtClean="0">
              <a:effectLst/>
            </a:endParaRPr>
          </a:p>
          <a:p>
            <a:r>
              <a:rPr lang="de-DE" dirty="0" smtClean="0"/>
              <a:t>Lösung:</a:t>
            </a:r>
            <a:endParaRPr lang="de-DE" dirty="0" smtClean="0">
              <a:effectLst/>
            </a:endParaRPr>
          </a:p>
        </p:txBody>
      </p:sp>
      <p:pic>
        <p:nvPicPr>
          <p:cNvPr id="337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6424984" y="2612009"/>
            <a:ext cx="1633661" cy="1945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379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6660232" y="5347641"/>
            <a:ext cx="1163166" cy="1323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hteck 1"/>
          <p:cNvSpPr/>
          <p:nvPr/>
        </p:nvSpPr>
        <p:spPr>
          <a:xfrm>
            <a:off x="179512" y="1772816"/>
            <a:ext cx="6595583" cy="369332"/>
          </a:xfrm>
          <a:prstGeom prst="rect">
            <a:avLst/>
          </a:prstGeom>
        </p:spPr>
        <p:txBody>
          <a:bodyPr wrap="square">
            <a:spAutoFit/>
          </a:bodyPr>
          <a:lstStyle/>
          <a:p>
            <a:r>
              <a:rPr lang="de-DE" b="1" dirty="0"/>
              <a:t>Berechne die Gravitationskraft mit der die Sonne die Erde anzieht!</a:t>
            </a:r>
          </a:p>
        </p:txBody>
      </p:sp>
      <p:pic>
        <p:nvPicPr>
          <p:cNvPr id="15" name="Picture 2" descr="formel_g-konstant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95736" y="4061463"/>
            <a:ext cx="2126357" cy="539852"/>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5" name="Textfeld 4"/>
              <p:cNvSpPr txBox="1"/>
              <p:nvPr/>
            </p:nvSpPr>
            <p:spPr>
              <a:xfrm>
                <a:off x="251520" y="4077072"/>
                <a:ext cx="1653914" cy="58176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b="0" i="1" smtClean="0">
                          <a:latin typeface="Cambria Math"/>
                        </a:rPr>
                        <m:t>𝐹</m:t>
                      </m:r>
                      <m:r>
                        <a:rPr lang="de-DE" b="0" i="1" smtClean="0">
                          <a:latin typeface="Cambria Math"/>
                        </a:rPr>
                        <m:t>=−</m:t>
                      </m:r>
                      <m:r>
                        <a:rPr lang="de-DE" b="0" i="1" smtClean="0">
                          <a:latin typeface="Cambria Math"/>
                        </a:rPr>
                        <m:t>𝐺</m:t>
                      </m:r>
                      <m:f>
                        <m:fPr>
                          <m:ctrlPr>
                            <a:rPr lang="de-DE" b="0" i="1" smtClean="0">
                              <a:latin typeface="Cambria Math"/>
                            </a:rPr>
                          </m:ctrlPr>
                        </m:fPr>
                        <m:num>
                          <m:sSub>
                            <m:sSubPr>
                              <m:ctrlPr>
                                <a:rPr lang="de-DE" b="0" i="1" smtClean="0">
                                  <a:latin typeface="Cambria Math"/>
                                </a:rPr>
                              </m:ctrlPr>
                            </m:sSubPr>
                            <m:e>
                              <m:r>
                                <a:rPr lang="de-DE" b="0" i="1" smtClean="0">
                                  <a:latin typeface="Cambria Math"/>
                                </a:rPr>
                                <m:t>𝑚</m:t>
                              </m:r>
                            </m:e>
                            <m:sub>
                              <m:r>
                                <a:rPr lang="de-DE" b="0" i="1" smtClean="0">
                                  <a:latin typeface="Cambria Math"/>
                                </a:rPr>
                                <m:t>1</m:t>
                              </m:r>
                            </m:sub>
                          </m:sSub>
                          <m:sSub>
                            <m:sSubPr>
                              <m:ctrlPr>
                                <a:rPr lang="de-DE" b="0" i="1" smtClean="0">
                                  <a:latin typeface="Cambria Math"/>
                                </a:rPr>
                              </m:ctrlPr>
                            </m:sSubPr>
                            <m:e>
                              <m:r>
                                <a:rPr lang="de-DE" b="0" i="1" smtClean="0">
                                  <a:latin typeface="Cambria Math"/>
                                </a:rPr>
                                <m:t>𝑚</m:t>
                              </m:r>
                            </m:e>
                            <m:sub>
                              <m:r>
                                <a:rPr lang="de-DE" b="0" i="1" smtClean="0">
                                  <a:latin typeface="Cambria Math"/>
                                </a:rPr>
                                <m:t>2</m:t>
                              </m:r>
                            </m:sub>
                          </m:sSub>
                        </m:num>
                        <m:den>
                          <m:sSup>
                            <m:sSupPr>
                              <m:ctrlPr>
                                <a:rPr lang="de-DE" b="0" i="1" smtClean="0">
                                  <a:latin typeface="Cambria Math"/>
                                </a:rPr>
                              </m:ctrlPr>
                            </m:sSupPr>
                            <m:e>
                              <m:r>
                                <a:rPr lang="de-DE" b="0" i="1" smtClean="0">
                                  <a:latin typeface="Cambria Math"/>
                                </a:rPr>
                                <m:t>𝑟</m:t>
                              </m:r>
                            </m:e>
                            <m:sup>
                              <m:r>
                                <a:rPr lang="de-DE" b="0" i="1" smtClean="0">
                                  <a:latin typeface="Cambria Math"/>
                                </a:rPr>
                                <m:t>2</m:t>
                              </m:r>
                            </m:sup>
                          </m:sSup>
                        </m:den>
                      </m:f>
                    </m:oMath>
                  </m:oMathPara>
                </a14:m>
                <a:endParaRPr lang="de-DE" dirty="0"/>
              </a:p>
            </p:txBody>
          </p:sp>
        </mc:Choice>
        <mc:Fallback xmlns="">
          <p:sp>
            <p:nvSpPr>
              <p:cNvPr id="5" name="Textfeld 4"/>
              <p:cNvSpPr txBox="1">
                <a:spLocks noRot="1" noChangeAspect="1" noMove="1" noResize="1" noEditPoints="1" noAdjustHandles="1" noChangeArrowheads="1" noChangeShapeType="1" noTextEdit="1"/>
              </p:cNvSpPr>
              <p:nvPr/>
            </p:nvSpPr>
            <p:spPr>
              <a:xfrm>
                <a:off x="251520" y="4077072"/>
                <a:ext cx="1653914" cy="581762"/>
              </a:xfrm>
              <a:prstGeom prst="rect">
                <a:avLst/>
              </a:prstGeom>
              <a:blipFill rotWithShape="1">
                <a:blip r:embed="rId5"/>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7" name="Textfeld 16"/>
              <p:cNvSpPr txBox="1"/>
              <p:nvPr/>
            </p:nvSpPr>
            <p:spPr>
              <a:xfrm>
                <a:off x="251520" y="4797152"/>
                <a:ext cx="5247911" cy="697307"/>
              </a:xfrm>
              <a:prstGeom prst="rect">
                <a:avLst/>
              </a:prstGeom>
              <a:noFill/>
            </p:spPr>
            <p:txBody>
              <a:bodyPr wrap="none" rtlCol="0">
                <a:spAutoFit/>
              </a:bodyPr>
              <a:lstStyle/>
              <a:p>
                <a:pPr/>
                <a14:m>
                  <m:oMathPara xmlns:m="http://schemas.openxmlformats.org/officeDocument/2006/math">
                    <m:oMathParaPr>
                      <m:jc m:val="left"/>
                    </m:oMathParaPr>
                    <m:oMath xmlns:m="http://schemas.openxmlformats.org/officeDocument/2006/math">
                      <m:r>
                        <a:rPr lang="de-DE" b="0" i="1" smtClean="0">
                          <a:latin typeface="Cambria Math"/>
                        </a:rPr>
                        <m:t>𝐹</m:t>
                      </m:r>
                      <m:r>
                        <a:rPr lang="de-DE" b="0" i="1" smtClean="0">
                          <a:latin typeface="Cambria Math"/>
                        </a:rPr>
                        <m:t>=−</m:t>
                      </m:r>
                      <m:r>
                        <m:rPr>
                          <m:nor/>
                        </m:rPr>
                        <a:rPr lang="de-DE" b="0" i="0" smtClean="0">
                          <a:latin typeface="Cambria Math"/>
                        </a:rPr>
                        <m:t>6</m:t>
                      </m:r>
                      <m:r>
                        <m:rPr>
                          <m:nor/>
                        </m:rPr>
                        <a:rPr lang="de-DE" dirty="0"/>
                        <m:t>,</m:t>
                      </m:r>
                      <m:r>
                        <m:rPr>
                          <m:nor/>
                        </m:rPr>
                        <a:rPr lang="de-DE" b="0" i="0" dirty="0" smtClean="0"/>
                        <m:t>674</m:t>
                      </m:r>
                      <m:r>
                        <m:rPr>
                          <m:nor/>
                        </m:rPr>
                        <a:rPr lang="de-DE" dirty="0">
                          <a:sym typeface="Wingdings 2"/>
                        </a:rPr>
                        <m:t></m:t>
                      </m:r>
                      <m:r>
                        <m:rPr>
                          <m:nor/>
                        </m:rPr>
                        <a:rPr lang="de-DE" dirty="0"/>
                        <m:t>10</m:t>
                      </m:r>
                      <m:r>
                        <m:rPr>
                          <m:nor/>
                        </m:rPr>
                        <a:rPr lang="de-DE" baseline="30000" dirty="0"/>
                        <m:t>−11</m:t>
                      </m:r>
                      <m:f>
                        <m:fPr>
                          <m:ctrlPr>
                            <a:rPr lang="de-DE" i="1" dirty="0" smtClean="0">
                              <a:latin typeface="Cambria Math"/>
                            </a:rPr>
                          </m:ctrlPr>
                        </m:fPr>
                        <m:num>
                          <m:r>
                            <a:rPr lang="de-DE" b="0" i="1" dirty="0" smtClean="0">
                              <a:latin typeface="Cambria Math"/>
                            </a:rPr>
                            <m:t>𝑁</m:t>
                          </m:r>
                          <m:sSup>
                            <m:sSupPr>
                              <m:ctrlPr>
                                <a:rPr lang="de-DE" b="0" i="1" dirty="0" smtClean="0">
                                  <a:latin typeface="Cambria Math"/>
                                </a:rPr>
                              </m:ctrlPr>
                            </m:sSupPr>
                            <m:e>
                              <m:r>
                                <a:rPr lang="de-DE" b="0" i="1" dirty="0" smtClean="0">
                                  <a:latin typeface="Cambria Math"/>
                                </a:rPr>
                                <m:t>𝑚</m:t>
                              </m:r>
                            </m:e>
                            <m:sup>
                              <m:r>
                                <a:rPr lang="de-DE" b="0" i="1" dirty="0" smtClean="0">
                                  <a:latin typeface="Cambria Math"/>
                                </a:rPr>
                                <m:t>2</m:t>
                              </m:r>
                            </m:sup>
                          </m:sSup>
                        </m:num>
                        <m:den>
                          <m:sSup>
                            <m:sSupPr>
                              <m:ctrlPr>
                                <a:rPr lang="de-DE" i="1" dirty="0" smtClean="0">
                                  <a:latin typeface="Cambria Math"/>
                                </a:rPr>
                              </m:ctrlPr>
                            </m:sSupPr>
                            <m:e>
                              <m:r>
                                <a:rPr lang="de-DE" b="0" i="1" dirty="0" smtClean="0">
                                  <a:latin typeface="Cambria Math"/>
                                </a:rPr>
                                <m:t>𝑘𝑔</m:t>
                              </m:r>
                            </m:e>
                            <m:sup>
                              <m:r>
                                <a:rPr lang="de-DE" b="0" i="1" dirty="0" smtClean="0">
                                  <a:latin typeface="Cambria Math"/>
                                </a:rPr>
                                <m:t>2</m:t>
                              </m:r>
                            </m:sup>
                          </m:sSup>
                        </m:den>
                      </m:f>
                      <m:r>
                        <m:rPr>
                          <m:nor/>
                        </m:rPr>
                        <a:rPr lang="de-DE" dirty="0">
                          <a:sym typeface="Wingdings 2"/>
                        </a:rPr>
                        <m:t></m:t>
                      </m:r>
                      <m:f>
                        <m:fPr>
                          <m:ctrlPr>
                            <a:rPr lang="de-DE" b="0" i="1" smtClean="0">
                              <a:latin typeface="Cambria Math"/>
                            </a:rPr>
                          </m:ctrlPr>
                        </m:fPr>
                        <m:num>
                          <m:r>
                            <m:rPr>
                              <m:nor/>
                            </m:rPr>
                            <a:rPr lang="de-DE" dirty="0"/>
                            <m:t>1,989</m:t>
                          </m:r>
                          <m:r>
                            <m:rPr>
                              <m:nor/>
                            </m:rPr>
                            <a:rPr lang="de-DE" dirty="0">
                              <a:sym typeface="Wingdings 2"/>
                            </a:rPr>
                            <m:t></m:t>
                          </m:r>
                          <m:r>
                            <m:rPr>
                              <m:nor/>
                            </m:rPr>
                            <a:rPr lang="de-DE" dirty="0"/>
                            <m:t>10</m:t>
                          </m:r>
                          <m:r>
                            <m:rPr>
                              <m:nor/>
                            </m:rPr>
                            <a:rPr lang="de-DE" baseline="30000" dirty="0"/>
                            <m:t>30</m:t>
                          </m:r>
                          <m:r>
                            <m:rPr>
                              <m:nor/>
                            </m:rPr>
                            <a:rPr lang="de-DE" b="0" i="0" dirty="0" smtClean="0"/>
                            <m:t>kg</m:t>
                          </m:r>
                          <m:r>
                            <m:rPr>
                              <m:nor/>
                            </m:rPr>
                            <a:rPr lang="de-DE" dirty="0">
                              <a:sym typeface="Wingdings 2"/>
                            </a:rPr>
                            <m:t></m:t>
                          </m:r>
                          <m:r>
                            <m:rPr>
                              <m:nor/>
                            </m:rPr>
                            <a:rPr lang="de-DE" b="0" i="0" dirty="0" smtClean="0"/>
                            <m:t>5</m:t>
                          </m:r>
                          <m:r>
                            <m:rPr>
                              <m:nor/>
                            </m:rPr>
                            <a:rPr lang="de-DE" dirty="0"/>
                            <m:t>,9722</m:t>
                          </m:r>
                          <m:r>
                            <m:rPr>
                              <m:nor/>
                            </m:rPr>
                            <a:rPr lang="de-DE" dirty="0">
                              <a:sym typeface="Wingdings 2"/>
                            </a:rPr>
                            <m:t></m:t>
                          </m:r>
                          <m:r>
                            <m:rPr>
                              <m:nor/>
                            </m:rPr>
                            <a:rPr lang="de-DE" dirty="0"/>
                            <m:t>10</m:t>
                          </m:r>
                          <m:r>
                            <m:rPr>
                              <m:nor/>
                            </m:rPr>
                            <a:rPr lang="de-DE" baseline="30000" dirty="0"/>
                            <m:t>24</m:t>
                          </m:r>
                          <m:r>
                            <m:rPr>
                              <m:nor/>
                            </m:rPr>
                            <a:rPr lang="de-DE">
                              <a:latin typeface="Cambria Math"/>
                            </a:rPr>
                            <m:t>kg</m:t>
                          </m:r>
                        </m:num>
                        <m:den>
                          <m:sSup>
                            <m:sSupPr>
                              <m:ctrlPr>
                                <a:rPr lang="de-DE" b="0" i="1" smtClean="0">
                                  <a:latin typeface="Cambria Math"/>
                                </a:rPr>
                              </m:ctrlPr>
                            </m:sSupPr>
                            <m:e>
                              <m:r>
                                <a:rPr lang="de-DE" b="0" i="1" smtClean="0">
                                  <a:latin typeface="Cambria Math"/>
                                </a:rPr>
                                <m:t>(149600000000</m:t>
                              </m:r>
                              <m:r>
                                <a:rPr lang="de-DE" b="0" i="1" smtClean="0">
                                  <a:latin typeface="Cambria Math"/>
                                </a:rPr>
                                <m:t>𝑚</m:t>
                              </m:r>
                              <m:r>
                                <a:rPr lang="de-DE" b="0" i="1" smtClean="0">
                                  <a:latin typeface="Cambria Math"/>
                                </a:rPr>
                                <m:t>)</m:t>
                              </m:r>
                            </m:e>
                            <m:sup>
                              <m:r>
                                <a:rPr lang="de-DE" b="0" i="1" smtClean="0">
                                  <a:latin typeface="Cambria Math"/>
                                </a:rPr>
                                <m:t>2</m:t>
                              </m:r>
                            </m:sup>
                          </m:sSup>
                        </m:den>
                      </m:f>
                    </m:oMath>
                  </m:oMathPara>
                </a14:m>
                <a:endParaRPr lang="de-DE" dirty="0"/>
              </a:p>
            </p:txBody>
          </p:sp>
        </mc:Choice>
        <mc:Fallback xmlns="">
          <p:sp>
            <p:nvSpPr>
              <p:cNvPr id="17" name="Textfeld 16"/>
              <p:cNvSpPr txBox="1">
                <a:spLocks noRot="1" noChangeAspect="1" noMove="1" noResize="1" noEditPoints="1" noAdjustHandles="1" noChangeArrowheads="1" noChangeShapeType="1" noTextEdit="1"/>
              </p:cNvSpPr>
              <p:nvPr/>
            </p:nvSpPr>
            <p:spPr>
              <a:xfrm>
                <a:off x="251520" y="4797152"/>
                <a:ext cx="5247911" cy="697307"/>
              </a:xfrm>
              <a:prstGeom prst="rect">
                <a:avLst/>
              </a:prstGeom>
              <a:blipFill rotWithShape="1">
                <a:blip r:embed="rId6"/>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2" name="Textfeld 11"/>
              <p:cNvSpPr txBox="1"/>
              <p:nvPr/>
            </p:nvSpPr>
            <p:spPr>
              <a:xfrm>
                <a:off x="251520" y="5733256"/>
                <a:ext cx="6071919"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u="sng" smtClean="0">
                          <a:latin typeface="Cambria Math"/>
                        </a:rPr>
                        <m:t>𝐹</m:t>
                      </m:r>
                      <m:r>
                        <a:rPr lang="de-DE" i="1" u="sng" smtClean="0">
                          <a:latin typeface="Cambria Math"/>
                        </a:rPr>
                        <m:t>=−3,57739∙</m:t>
                      </m:r>
                      <m:sSup>
                        <m:sSupPr>
                          <m:ctrlPr>
                            <a:rPr lang="de-DE" b="0" i="1" u="sng" smtClean="0">
                              <a:latin typeface="Cambria Math"/>
                              <a:ea typeface="Cambria Math"/>
                            </a:rPr>
                          </m:ctrlPr>
                        </m:sSupPr>
                        <m:e>
                          <m:r>
                            <a:rPr lang="de-DE" i="1" u="sng">
                              <a:latin typeface="Cambria Math"/>
                              <a:ea typeface="Cambria Math"/>
                            </a:rPr>
                            <m:t>10</m:t>
                          </m:r>
                        </m:e>
                        <m:sup>
                          <m:r>
                            <a:rPr lang="de-DE" i="1" u="sng">
                              <a:latin typeface="Cambria Math"/>
                            </a:rPr>
                            <m:t>22</m:t>
                          </m:r>
                        </m:sup>
                      </m:sSup>
                      <m:r>
                        <a:rPr lang="de-DE" b="0" i="1" u="sng" smtClean="0">
                          <a:latin typeface="Cambria Math"/>
                        </a:rPr>
                        <m:t>𝑁</m:t>
                      </m:r>
                      <m:r>
                        <a:rPr lang="de-DE" b="0" i="1" u="sng" smtClean="0">
                          <a:latin typeface="Cambria Math"/>
                        </a:rPr>
                        <m:t>=−35773900000000000000000</m:t>
                      </m:r>
                      <m:r>
                        <a:rPr lang="de-DE" b="0" i="1" u="sng" smtClean="0">
                          <a:latin typeface="Cambria Math"/>
                        </a:rPr>
                        <m:t>𝑁</m:t>
                      </m:r>
                    </m:oMath>
                  </m:oMathPara>
                </a14:m>
                <a:endParaRPr/>
              </a:p>
            </p:txBody>
          </p:sp>
        </mc:Choice>
        <mc:Fallback xmlns="">
          <p:sp>
            <p:nvSpPr>
              <p:cNvPr id="12" name="Textfeld 11"/>
              <p:cNvSpPr txBox="1">
                <a:spLocks noRot="1" noChangeAspect="1" noMove="1" noResize="1" noEditPoints="1" noAdjustHandles="1" noChangeArrowheads="1" noChangeShapeType="1" noTextEdit="1"/>
              </p:cNvSpPr>
              <p:nvPr/>
            </p:nvSpPr>
            <p:spPr>
              <a:xfrm>
                <a:off x="251520" y="5733256"/>
                <a:ext cx="6071919" cy="369332"/>
              </a:xfrm>
              <a:prstGeom prst="rect">
                <a:avLst/>
              </a:prstGeom>
              <a:blipFill rotWithShape="1">
                <a:blip r:embed="rId7"/>
                <a:stretch>
                  <a:fillRect t="-9836" r="-803" b="-22951"/>
                </a:stretch>
              </a:blipFill>
            </p:spPr>
            <p:txBody>
              <a:bodyPr/>
              <a:lstStyle/>
              <a:p>
                <a:r>
                  <a:rPr lang="de-DE">
                    <a:noFill/>
                  </a:rPr>
                  <a:t> </a:t>
                </a:r>
              </a:p>
            </p:txBody>
          </p:sp>
        </mc:Fallback>
      </mc:AlternateContent>
    </p:spTree>
    <p:extLst>
      <p:ext uri="{BB962C8B-B14F-4D97-AF65-F5344CB8AC3E}">
        <p14:creationId xmlns:p14="http://schemas.microsoft.com/office/powerpoint/2010/main" val="2133965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3794"/>
                                        </p:tgtEl>
                                        <p:attrNameLst>
                                          <p:attrName>style.visibility</p:attrName>
                                        </p:attrNameLst>
                                      </p:cBhvr>
                                      <p:to>
                                        <p:strVal val="visible"/>
                                      </p:to>
                                    </p:set>
                                    <p:animEffect transition="in" filter="wipe(down)">
                                      <p:cBhvr>
                                        <p:cTn id="7" dur="500"/>
                                        <p:tgtEl>
                                          <p:spTgt spid="3379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down)">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ipe(down)">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down)">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3795"/>
                                        </p:tgtEl>
                                        <p:attrNameLst>
                                          <p:attrName>style.visibility</p:attrName>
                                        </p:attrNameLst>
                                      </p:cBhvr>
                                      <p:to>
                                        <p:strVal val="visible"/>
                                      </p:to>
                                    </p:set>
                                    <p:animEffect transition="in" filter="wipe(down)">
                                      <p:cBhvr>
                                        <p:cTn id="32" dur="500"/>
                                        <p:tgtEl>
                                          <p:spTgt spid="33795"/>
                                        </p:tgtEl>
                                      </p:cBhvr>
                                    </p:animEffect>
                                  </p:childTnLst>
                                </p:cTn>
                              </p:par>
                              <p:par>
                                <p:cTn id="33" presetID="22" presetClass="exit" presetSubtype="4" fill="hold" nodeType="withEffect">
                                  <p:stCondLst>
                                    <p:cond delay="0"/>
                                  </p:stCondLst>
                                  <p:childTnLst>
                                    <p:animEffect transition="out" filter="wipe(down)">
                                      <p:cBhvr>
                                        <p:cTn id="34" dur="500"/>
                                        <p:tgtEl>
                                          <p:spTgt spid="33794"/>
                                        </p:tgtEl>
                                      </p:cBhvr>
                                    </p:animEffect>
                                    <p:set>
                                      <p:cBhvr>
                                        <p:cTn id="35" dur="1" fill="hold">
                                          <p:stCondLst>
                                            <p:cond delay="499"/>
                                          </p:stCondLst>
                                        </p:cTn>
                                        <p:tgtEl>
                                          <p:spTgt spid="3379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7" grpId="0"/>
      <p:bldP spid="12" grpId="0"/>
    </p:bld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788</Words>
  <Application>Microsoft Office PowerPoint</Application>
  <PresentationFormat>Bildschirmpräsentation (4:3)</PresentationFormat>
  <Paragraphs>68</Paragraphs>
  <Slides>11</Slides>
  <Notes>0</Notes>
  <HiddenSlides>0</HiddenSlides>
  <MMClips>0</MMClips>
  <ScaleCrop>false</ScaleCrop>
  <HeadingPairs>
    <vt:vector size="4" baseType="variant">
      <vt:variant>
        <vt:lpstr>Design</vt:lpstr>
      </vt:variant>
      <vt:variant>
        <vt:i4>1</vt:i4>
      </vt:variant>
      <vt:variant>
        <vt:lpstr>Folientitel</vt:lpstr>
      </vt:variant>
      <vt:variant>
        <vt:i4>11</vt:i4>
      </vt:variant>
    </vt:vector>
  </HeadingPairs>
  <TitlesOfParts>
    <vt:vector size="12" baseType="lpstr">
      <vt:lpstr>Larissa</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SBI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tiburskije</dc:creator>
  <cp:lastModifiedBy>tiburskije</cp:lastModifiedBy>
  <cp:revision>93</cp:revision>
  <dcterms:created xsi:type="dcterms:W3CDTF">2015-12-04T09:42:00Z</dcterms:created>
  <dcterms:modified xsi:type="dcterms:W3CDTF">2016-03-04T07:20:39Z</dcterms:modified>
</cp:coreProperties>
</file>