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0" r:id="rId2"/>
    <p:sldId id="302" r:id="rId3"/>
    <p:sldId id="299" r:id="rId4"/>
    <p:sldId id="296" r:id="rId5"/>
    <p:sldId id="301" r:id="rId6"/>
    <p:sldId id="308" r:id="rId7"/>
    <p:sldId id="309" r:id="rId8"/>
    <p:sldId id="310" r:id="rId9"/>
    <p:sldId id="300" r:id="rId10"/>
    <p:sldId id="297" r:id="rId11"/>
    <p:sldId id="303" r:id="rId12"/>
    <p:sldId id="306" r:id="rId13"/>
    <p:sldId id="298" r:id="rId14"/>
    <p:sldId id="305" r:id="rId15"/>
    <p:sldId id="304" r:id="rId16"/>
    <p:sldId id="307" r:id="rId1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29" autoAdjust="0"/>
  </p:normalViewPr>
  <p:slideViewPr>
    <p:cSldViewPr>
      <p:cViewPr varScale="1">
        <p:scale>
          <a:sx n="70" d="100"/>
          <a:sy n="70" d="100"/>
        </p:scale>
        <p:origin x="-24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4F212C-2AB6-44E2-9F04-49B7A15405DD}" type="datetimeFigureOut">
              <a:rPr lang="de-DE"/>
              <a:pPr>
                <a:defRPr/>
              </a:pPr>
              <a:t>26.04.2016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D9D8D4C-D778-4D1A-B7A6-72CF4149793F}" type="slidenum">
              <a:rPr lang="de-DE"/>
              <a:pPr>
                <a:defRPr/>
              </a:pPr>
              <a:t>‹Nr.›</a:t>
            </a:fld>
            <a:endParaRPr lang="de-DE"/>
          </a:p>
        </p:txBody>
      </p:sp>
    </p:spTree>
    <p:extLst>
      <p:ext uri="{BB962C8B-B14F-4D97-AF65-F5344CB8AC3E}">
        <p14:creationId xmlns:p14="http://schemas.microsoft.com/office/powerpoint/2010/main" val="1273492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114B236B-C712-4FAE-A8BF-5817C1B610AE}" type="datetimeFigureOut">
              <a:rPr lang="de-DE"/>
              <a:pPr>
                <a:defRPr/>
              </a:pPr>
              <a:t>26.04.2016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B5D9974-EA65-4AFC-81E3-AEC4B52B8532}" type="slidenum">
              <a:rPr lang="de-DE"/>
              <a:pPr>
                <a:defRPr/>
              </a:pPr>
              <a:t>‹Nr.›</a:t>
            </a:fld>
            <a:endParaRPr lang="de-DE"/>
          </a:p>
        </p:txBody>
      </p:sp>
    </p:spTree>
    <p:extLst>
      <p:ext uri="{BB962C8B-B14F-4D97-AF65-F5344CB8AC3E}">
        <p14:creationId xmlns:p14="http://schemas.microsoft.com/office/powerpoint/2010/main" val="401543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8A5B5FC9-F3D8-4D7D-9CEC-9FA8B87658D0}" type="datetimeFigureOut">
              <a:rPr lang="de-DE"/>
              <a:pPr>
                <a:defRPr/>
              </a:pPr>
              <a:t>26.04.2016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430259E-31CE-431E-8B8E-EF71B82BD27C}" type="slidenum">
              <a:rPr lang="de-DE"/>
              <a:pPr>
                <a:defRPr/>
              </a:pPr>
              <a:t>‹Nr.›</a:t>
            </a:fld>
            <a:endParaRPr lang="de-DE"/>
          </a:p>
        </p:txBody>
      </p:sp>
    </p:spTree>
    <p:extLst>
      <p:ext uri="{BB962C8B-B14F-4D97-AF65-F5344CB8AC3E}">
        <p14:creationId xmlns:p14="http://schemas.microsoft.com/office/powerpoint/2010/main" val="219257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33789164-72DE-437B-AC92-3A9C84D456E8}" type="datetimeFigureOut">
              <a:rPr lang="de-DE"/>
              <a:pPr>
                <a:defRPr/>
              </a:pPr>
              <a:t>26.04.2016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A63B861-9BB3-4F48-BB46-D854A919299D}" type="slidenum">
              <a:rPr lang="de-DE"/>
              <a:pPr>
                <a:defRPr/>
              </a:pPr>
              <a:t>‹Nr.›</a:t>
            </a:fld>
            <a:endParaRPr lang="de-DE"/>
          </a:p>
        </p:txBody>
      </p:sp>
    </p:spTree>
    <p:extLst>
      <p:ext uri="{BB962C8B-B14F-4D97-AF65-F5344CB8AC3E}">
        <p14:creationId xmlns:p14="http://schemas.microsoft.com/office/powerpoint/2010/main" val="237060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2FBE94C-537A-478B-B3F9-D3163F35BF06}" type="datetimeFigureOut">
              <a:rPr lang="de-DE"/>
              <a:pPr>
                <a:defRPr/>
              </a:pPr>
              <a:t>26.04.2016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6431A70-448D-4998-BD63-C83C1B04B3CB}" type="slidenum">
              <a:rPr lang="de-DE"/>
              <a:pPr>
                <a:defRPr/>
              </a:pPr>
              <a:t>‹Nr.›</a:t>
            </a:fld>
            <a:endParaRPr lang="de-DE"/>
          </a:p>
        </p:txBody>
      </p:sp>
    </p:spTree>
    <p:extLst>
      <p:ext uri="{BB962C8B-B14F-4D97-AF65-F5344CB8AC3E}">
        <p14:creationId xmlns:p14="http://schemas.microsoft.com/office/powerpoint/2010/main" val="143084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58CC1152-D455-438E-9457-EA8D0B22246C}" type="datetimeFigureOut">
              <a:rPr lang="de-DE"/>
              <a:pPr>
                <a:defRPr/>
              </a:pPr>
              <a:t>26.04.2016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55517D0-48C3-47FE-8198-D65603A84B28}" type="slidenum">
              <a:rPr lang="de-DE"/>
              <a:pPr>
                <a:defRPr/>
              </a:pPr>
              <a:t>‹Nr.›</a:t>
            </a:fld>
            <a:endParaRPr lang="de-DE"/>
          </a:p>
        </p:txBody>
      </p:sp>
    </p:spTree>
    <p:extLst>
      <p:ext uri="{BB962C8B-B14F-4D97-AF65-F5344CB8AC3E}">
        <p14:creationId xmlns:p14="http://schemas.microsoft.com/office/powerpoint/2010/main" val="334941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1986A836-C3E2-45B2-9C3C-54F681D54753}" type="datetimeFigureOut">
              <a:rPr lang="de-DE"/>
              <a:pPr>
                <a:defRPr/>
              </a:pPr>
              <a:t>26.04.2016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640FA74-7D31-4AA7-8706-35D84AB530EF}" type="slidenum">
              <a:rPr lang="de-DE"/>
              <a:pPr>
                <a:defRPr/>
              </a:pPr>
              <a:t>‹Nr.›</a:t>
            </a:fld>
            <a:endParaRPr lang="de-DE"/>
          </a:p>
        </p:txBody>
      </p:sp>
    </p:spTree>
    <p:extLst>
      <p:ext uri="{BB962C8B-B14F-4D97-AF65-F5344CB8AC3E}">
        <p14:creationId xmlns:p14="http://schemas.microsoft.com/office/powerpoint/2010/main" val="66135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66542008-C210-469C-9148-CE8CF83C4766}" type="datetimeFigureOut">
              <a:rPr lang="de-DE"/>
              <a:pPr>
                <a:defRPr/>
              </a:pPr>
              <a:t>26.04.2016</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092F363A-1EF7-437E-93AB-E16D8A90D1AF}" type="slidenum">
              <a:rPr lang="de-DE"/>
              <a:pPr>
                <a:defRPr/>
              </a:pPr>
              <a:t>‹Nr.›</a:t>
            </a:fld>
            <a:endParaRPr lang="de-DE"/>
          </a:p>
        </p:txBody>
      </p:sp>
    </p:spTree>
    <p:extLst>
      <p:ext uri="{BB962C8B-B14F-4D97-AF65-F5344CB8AC3E}">
        <p14:creationId xmlns:p14="http://schemas.microsoft.com/office/powerpoint/2010/main" val="37779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B0F6F080-EA7A-4675-8D4D-07CD107000DC}" type="datetimeFigureOut">
              <a:rPr lang="de-DE"/>
              <a:pPr>
                <a:defRPr/>
              </a:pPr>
              <a:t>26.04.2016</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6475673-B3D0-4285-8B87-6EAA7DBCC695}" type="slidenum">
              <a:rPr lang="de-DE"/>
              <a:pPr>
                <a:defRPr/>
              </a:pPr>
              <a:t>‹Nr.›</a:t>
            </a:fld>
            <a:endParaRPr lang="de-DE"/>
          </a:p>
        </p:txBody>
      </p:sp>
    </p:spTree>
    <p:extLst>
      <p:ext uri="{BB962C8B-B14F-4D97-AF65-F5344CB8AC3E}">
        <p14:creationId xmlns:p14="http://schemas.microsoft.com/office/powerpoint/2010/main" val="370018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09BF05E2-B274-4468-92D8-F37C8DD46476}" type="datetimeFigureOut">
              <a:rPr lang="de-DE"/>
              <a:pPr>
                <a:defRPr/>
              </a:pPr>
              <a:t>26.04.2016</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33CEAA77-877D-422D-BE0C-F761380A3087}" type="slidenum">
              <a:rPr lang="de-DE"/>
              <a:pPr>
                <a:defRPr/>
              </a:pPr>
              <a:t>‹Nr.›</a:t>
            </a:fld>
            <a:endParaRPr lang="de-DE"/>
          </a:p>
        </p:txBody>
      </p:sp>
    </p:spTree>
    <p:extLst>
      <p:ext uri="{BB962C8B-B14F-4D97-AF65-F5344CB8AC3E}">
        <p14:creationId xmlns:p14="http://schemas.microsoft.com/office/powerpoint/2010/main" val="286761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86A80FD1-8E31-4E0A-B336-3B4A2763CB7D}" type="datetimeFigureOut">
              <a:rPr lang="de-DE"/>
              <a:pPr>
                <a:defRPr/>
              </a:pPr>
              <a:t>26.04.2016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876633C-00FA-4BC0-B412-3B3CAEA6EB9E}" type="slidenum">
              <a:rPr lang="de-DE"/>
              <a:pPr>
                <a:defRPr/>
              </a:pPr>
              <a:t>‹Nr.›</a:t>
            </a:fld>
            <a:endParaRPr lang="de-DE"/>
          </a:p>
        </p:txBody>
      </p:sp>
    </p:spTree>
    <p:extLst>
      <p:ext uri="{BB962C8B-B14F-4D97-AF65-F5344CB8AC3E}">
        <p14:creationId xmlns:p14="http://schemas.microsoft.com/office/powerpoint/2010/main" val="404029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2B95F160-B8F2-4A6B-9DEC-9F92FBFC1303}" type="datetimeFigureOut">
              <a:rPr lang="de-DE"/>
              <a:pPr>
                <a:defRPr/>
              </a:pPr>
              <a:t>26.04.2016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AED845B4-020A-412C-B78F-BF7358AF76E8}" type="slidenum">
              <a:rPr lang="de-DE"/>
              <a:pPr>
                <a:defRPr/>
              </a:pPr>
              <a:t>‹Nr.›</a:t>
            </a:fld>
            <a:endParaRPr lang="de-DE"/>
          </a:p>
        </p:txBody>
      </p:sp>
    </p:spTree>
    <p:extLst>
      <p:ext uri="{BB962C8B-B14F-4D97-AF65-F5344CB8AC3E}">
        <p14:creationId xmlns:p14="http://schemas.microsoft.com/office/powerpoint/2010/main" val="325287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BC49CA-5403-4A8E-BBCE-7BE68D23DEAC}" type="datetimeFigureOut">
              <a:rPr lang="de-DE"/>
              <a:pPr>
                <a:defRPr/>
              </a:pPr>
              <a:t>26.04.2016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5814A91-9CFA-473B-9FFE-EB7C38C157AC}"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34.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tiburskije\Desktop\FlippedClassroom Physik\04_Astronomie\06_Raumfahrt\raumschiff-enterprise-das-naechste-jahrhunde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653136"/>
            <a:ext cx="908685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iburskije\Desktop\FlippedClassroom Physik\04_Astronomie\06_Raumfahrt\raumschiff-enterpr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4" y="1381125"/>
            <a:ext cx="9086850" cy="2162175"/>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a:t>
            </a:r>
            <a:endParaRPr lang="de-DE" sz="3200" dirty="0"/>
          </a:p>
        </p:txBody>
      </p:sp>
      <p:pic>
        <p:nvPicPr>
          <p:cNvPr id="3" name="Picture 4" descr="C:\Users\tiburskije\Desktop\FlippedClassroom Physik\04_Astronomie\06_Raumfahrt\fernsehseri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524507"/>
            <a:ext cx="2055664" cy="3340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tiburskije\Desktop\FlippedClassroom Physik\04_Astronomie\06_Raumfahrt\normal_enterpri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9325" y="107032"/>
            <a:ext cx="2498676" cy="1665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C:\Users\tiburskije\Desktop\FlippedClassroom Physik\04_Astronomie\06_Raumfahrt\enterprise_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3140968"/>
            <a:ext cx="3481387" cy="1761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Ovale Legende 3"/>
          <p:cNvSpPr/>
          <p:nvPr/>
        </p:nvSpPr>
        <p:spPr>
          <a:xfrm>
            <a:off x="1907704" y="1100894"/>
            <a:ext cx="6336704" cy="4170437"/>
          </a:xfrm>
          <a:prstGeom prst="wedgeEllipseCallout">
            <a:avLst>
              <a:gd name="adj1" fmla="val -75016"/>
              <a:gd name="adj2" fmla="val 226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de-DE" dirty="0"/>
              <a:t>Der Weltraum, unendliche Weiten. </a:t>
            </a:r>
            <a:endParaRPr lang="de-DE" dirty="0" smtClean="0"/>
          </a:p>
          <a:p>
            <a:r>
              <a:rPr lang="de-DE" dirty="0" smtClean="0"/>
              <a:t>Wir </a:t>
            </a:r>
            <a:r>
              <a:rPr lang="de-DE" dirty="0"/>
              <a:t>schreiben das Jahr 2200. </a:t>
            </a:r>
            <a:endParaRPr lang="de-DE" dirty="0" smtClean="0"/>
          </a:p>
          <a:p>
            <a:r>
              <a:rPr lang="de-DE" dirty="0" smtClean="0"/>
              <a:t>Dies </a:t>
            </a:r>
            <a:r>
              <a:rPr lang="de-DE" dirty="0"/>
              <a:t>sind die Abenteuer des Raumschiffs Enterprise, das mit seiner 400 Mann starken Besatzung 5 Jahre unterwegs ist, um fremde Galaxien zu erforschen, neues Leben und neue Zivilisationen. Viele Lichtjahre von der Erde entfernt dringt die Enterprise in Galaxien vor, die nie ein Mensch zuvor gesehen hat.“</a:t>
            </a:r>
          </a:p>
        </p:txBody>
      </p:sp>
      <p:pic>
        <p:nvPicPr>
          <p:cNvPr id="1031" name="Picture 7" descr="C:\Users\tiburskije\Desktop\FlippedClassroom Physik\04_Astronomie\06_Raumfahrt\fernsehen_Pau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2313" y="1373113"/>
            <a:ext cx="5086350" cy="4743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wipe(down)">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031"/>
                                        </p:tgtEl>
                                      </p:cBhvr>
                                    </p:animEffect>
                                    <p:set>
                                      <p:cBhvr>
                                        <p:cTn id="12" dur="1" fill="hold">
                                          <p:stCondLst>
                                            <p:cond delay="499"/>
                                          </p:stCondLst>
                                        </p:cTn>
                                        <p:tgtEl>
                                          <p:spTgt spid="10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wipe(down)">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0712" y="3429000"/>
            <a:ext cx="1586061"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4" name="Ovale Legende 3"/>
          <p:cNvSpPr/>
          <p:nvPr/>
        </p:nvSpPr>
        <p:spPr>
          <a:xfrm>
            <a:off x="631404" y="1844824"/>
            <a:ext cx="3600549" cy="1720850"/>
          </a:xfrm>
          <a:prstGeom prst="wedgeEllipseCallout">
            <a:avLst>
              <a:gd name="adj1" fmla="val -34998"/>
              <a:gd name="adj2" fmla="val 5556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Warum ist die Schwerelosigkeit so gefährlich ... ?</a:t>
            </a:r>
            <a:endParaRPr lang="de-DE" dirty="0"/>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a:t>Raumfahrt I – </a:t>
            </a:r>
            <a:r>
              <a:rPr lang="de-DE" sz="3200" dirty="0" smtClean="0"/>
              <a:t>Gravitation und Schwerelosigkeit</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763" y="6272213"/>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tiburskije\Desktop\FlippedClassroom Physik\04_Astronomie\06_Raumfahrt\02_Schwerkraft\schwerelosigke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450" y="1538288"/>
            <a:ext cx="2466975" cy="18478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 name="Picture 3" descr="C:\Users\tiburskije\Desktop\FlippedClassroom Physik\04_Astronomie\06_Raumfahrt\02_Schwerkraft\Schwerkraftexperimente_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7787" y="4509120"/>
            <a:ext cx="213360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iburskije\Desktop\FlippedClassroom Physik\04_Astronomie\06_Raumfahrt\02_Schwerkraft\Schwerkraftexperimente_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3833813"/>
            <a:ext cx="14287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806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23528" y="3460229"/>
            <a:ext cx="172018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tiburskije\Desktop\FlippedClassroom Physik\04_Astronomie\06_Raumfahrt\02_Schwerkraft\schwerelosigke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4" y="1123950"/>
            <a:ext cx="2466975" cy="18478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098" name="Picture 2" descr="C:\Users\tiburskije\Desktop\FlippedClassroom Physik\04_Astronomie\06_Raumfahrt\02_Schwerkraft\1920px-Foale_Zer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5" y="2564904"/>
            <a:ext cx="5434567" cy="360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4" name="Ovale Legende 3"/>
          <p:cNvSpPr/>
          <p:nvPr/>
        </p:nvSpPr>
        <p:spPr>
          <a:xfrm>
            <a:off x="601341" y="1340768"/>
            <a:ext cx="3600549" cy="1720850"/>
          </a:xfrm>
          <a:prstGeom prst="wedgeEllipseCallout">
            <a:avLst>
              <a:gd name="adj1" fmla="val -32088"/>
              <a:gd name="adj2" fmla="val 8323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Das heißt:</a:t>
            </a:r>
          </a:p>
          <a:p>
            <a:pPr algn="ctr" fontAlgn="auto">
              <a:spcBef>
                <a:spcPts val="0"/>
              </a:spcBef>
              <a:spcAft>
                <a:spcPts val="0"/>
              </a:spcAft>
              <a:defRPr/>
            </a:pPr>
            <a:r>
              <a:rPr lang="de-DE" dirty="0" smtClean="0"/>
              <a:t>Trainieren, trainieren und nochmal trainieren!</a:t>
            </a:r>
            <a:endParaRPr lang="de-DE" dirty="0"/>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a:t>Raumfahrt I – </a:t>
            </a:r>
            <a:r>
              <a:rPr lang="de-DE" sz="3200" dirty="0" smtClean="0"/>
              <a:t>Gravitation und Schwerelosigkeit</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5763" y="6272213"/>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5986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0832" y="4043952"/>
            <a:ext cx="172018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a:t>Raumfahrt I – </a:t>
            </a:r>
            <a:r>
              <a:rPr lang="de-DE" sz="3200" dirty="0" smtClean="0"/>
              <a:t>Gravitation und Schwerelosigkeit</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763" y="6272213"/>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C:\Users\tiburskije\Desktop\FlippedClassroom Physik\04_Astronomie\06_Raumfahrt\02_Schwerkraft\rs_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2908" y="2636912"/>
            <a:ext cx="5992282" cy="2849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0" name="Picture 2" descr="C:\Users\tiburskije\Desktop\FlippedClassroom Physik\04_Astronomie\06_Raumfahrt\02_Schwerkraft\rs_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1123950"/>
            <a:ext cx="261937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1" name="Picture 3" descr="C:\Users\tiburskije\Desktop\FlippedClassroom Physik\04_Astronomie\06_Raumfahrt\02_Schwerkraft\rs_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2121" y="4507978"/>
            <a:ext cx="2059509" cy="2059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Ovale Legende 3"/>
          <p:cNvSpPr/>
          <p:nvPr/>
        </p:nvSpPr>
        <p:spPr>
          <a:xfrm>
            <a:off x="323527" y="1412776"/>
            <a:ext cx="3600549" cy="1720850"/>
          </a:xfrm>
          <a:prstGeom prst="wedgeEllipseCallout">
            <a:avLst>
              <a:gd name="adj1" fmla="val -30608"/>
              <a:gd name="adj2" fmla="val 1023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Künstliche Gravitation gibt es noch nicht. Aber</a:t>
            </a:r>
          </a:p>
          <a:p>
            <a:pPr algn="ctr" fontAlgn="auto">
              <a:spcBef>
                <a:spcPts val="0"/>
              </a:spcBef>
              <a:spcAft>
                <a:spcPts val="0"/>
              </a:spcAft>
              <a:defRPr/>
            </a:pPr>
            <a:r>
              <a:rPr lang="de-DE" dirty="0" smtClean="0"/>
              <a:t>künstliche Schwerkraft</a:t>
            </a:r>
          </a:p>
          <a:p>
            <a:pPr algn="ctr" fontAlgn="auto">
              <a:spcBef>
                <a:spcPts val="0"/>
              </a:spcBef>
              <a:spcAft>
                <a:spcPts val="0"/>
              </a:spcAft>
              <a:defRPr/>
            </a:pPr>
            <a:r>
              <a:rPr lang="de-DE" dirty="0" smtClean="0"/>
              <a:t>ist schon heute möglich!</a:t>
            </a:r>
            <a:endParaRPr lang="de-DE" dirty="0"/>
          </a:p>
        </p:txBody>
      </p:sp>
    </p:spTree>
    <p:extLst>
      <p:ext uri="{BB962C8B-B14F-4D97-AF65-F5344CB8AC3E}">
        <p14:creationId xmlns:p14="http://schemas.microsoft.com/office/powerpoint/2010/main" val="41848554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5496" y="2924944"/>
            <a:ext cx="1586061"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a:t>Raumfahrt I – </a:t>
            </a:r>
            <a:r>
              <a:rPr lang="de-DE" sz="3200" dirty="0" smtClean="0"/>
              <a:t>Verpflegung und Versorgung</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479" y="108164"/>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3836369" y="980728"/>
            <a:ext cx="5021882" cy="1200329"/>
          </a:xfrm>
          <a:prstGeom prst="rect">
            <a:avLst/>
          </a:prstGeom>
        </p:spPr>
        <p:txBody>
          <a:bodyPr wrap="square">
            <a:spAutoFit/>
          </a:bodyPr>
          <a:lstStyle/>
          <a:p>
            <a:r>
              <a:rPr lang="de-DE" dirty="0"/>
              <a:t>Als Kosmonauten- oder Astronautennahrung bezeichnet man das mitgeführte Essen von Raumfahrern während einer Mission. Diese ist in Plastiktüten oder Tuben verpackt.</a:t>
            </a:r>
          </a:p>
        </p:txBody>
      </p:sp>
      <p:sp>
        <p:nvSpPr>
          <p:cNvPr id="7" name="Rechteck 6"/>
          <p:cNvSpPr/>
          <p:nvPr/>
        </p:nvSpPr>
        <p:spPr>
          <a:xfrm>
            <a:off x="2430016" y="2204864"/>
            <a:ext cx="6750496" cy="2031325"/>
          </a:xfrm>
          <a:prstGeom prst="rect">
            <a:avLst/>
          </a:prstGeom>
        </p:spPr>
        <p:txBody>
          <a:bodyPr wrap="square">
            <a:spAutoFit/>
          </a:bodyPr>
          <a:lstStyle/>
          <a:p>
            <a:r>
              <a:rPr lang="de-DE" dirty="0"/>
              <a:t>In den 1960er Jahren, also in der Zeit zwischen dem ersten Menschen im All Juri Gagarin (1961) und der ersten Mondlandung von Apollo 11 (1969), wurde die Astronautennahrung entwickelt. Anfangs hatte diese die Form kleiner gepresster Würfel, um den Raumfahrer mit Fetten, Proteinen und Vitaminen zu versorgen. Als Getränk diente sterilisiertes Apfelmus, denn die Speisen mussten leicht verdaulich sein.</a:t>
            </a:r>
          </a:p>
        </p:txBody>
      </p:sp>
      <p:sp>
        <p:nvSpPr>
          <p:cNvPr id="8" name="Rechteck 7"/>
          <p:cNvSpPr/>
          <p:nvPr/>
        </p:nvSpPr>
        <p:spPr>
          <a:xfrm>
            <a:off x="1907704" y="4111912"/>
            <a:ext cx="6859588" cy="1477328"/>
          </a:xfrm>
          <a:prstGeom prst="rect">
            <a:avLst/>
          </a:prstGeom>
        </p:spPr>
        <p:txBody>
          <a:bodyPr wrap="square">
            <a:spAutoFit/>
          </a:bodyPr>
          <a:lstStyle/>
          <a:p>
            <a:r>
              <a:rPr lang="de-DE" dirty="0"/>
              <a:t>Später wurden aus den Würfelchen getrocknete Speisen in Plastikbehältern, die vor dem Verzehr mit Wasser zu einer Mahlzeit geformt werden mussten. Die Nahrung enthält aufgrund des Knochenabbaus in der Schwerelosigkeit einen besonders hohen Anteil an Calcium.</a:t>
            </a:r>
          </a:p>
        </p:txBody>
      </p:sp>
      <p:sp>
        <p:nvSpPr>
          <p:cNvPr id="9" name="Rechteck 8"/>
          <p:cNvSpPr/>
          <p:nvPr/>
        </p:nvSpPr>
        <p:spPr>
          <a:xfrm>
            <a:off x="54273" y="5517232"/>
            <a:ext cx="9033991" cy="1200329"/>
          </a:xfrm>
          <a:prstGeom prst="rect">
            <a:avLst/>
          </a:prstGeom>
        </p:spPr>
        <p:txBody>
          <a:bodyPr wrap="square">
            <a:spAutoFit/>
          </a:bodyPr>
          <a:lstStyle/>
          <a:p>
            <a:r>
              <a:rPr lang="de-DE" dirty="0"/>
              <a:t>Mittlerweile können sich z.B. die Astronauten der NASA ihre Weltraummenüs aus 74 Speisen und 20 Getränken zusammenstellen. Die Mahlzeiten werden von Ernährungsexperten auf ausreichend Nährstoffe überprüft, da der Mensch in der Schwerelosigkeit weniger Hunger und Durst verspürt. Nachgewürzt werden kann mit Salzwasser und Pfeffer in Öl.</a:t>
            </a:r>
          </a:p>
        </p:txBody>
      </p:sp>
      <p:sp>
        <p:nvSpPr>
          <p:cNvPr id="4" name="Ovale Legende 3"/>
          <p:cNvSpPr/>
          <p:nvPr/>
        </p:nvSpPr>
        <p:spPr>
          <a:xfrm>
            <a:off x="179432" y="855663"/>
            <a:ext cx="2933551" cy="1512169"/>
          </a:xfrm>
          <a:prstGeom prst="wedgeEllipseCallout">
            <a:avLst>
              <a:gd name="adj1" fmla="val -23392"/>
              <a:gd name="adj2" fmla="val 913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Man muss ja nicht nur atmen, sondern auch was essen ...</a:t>
            </a:r>
            <a:endParaRPr lang="de-DE" dirty="0"/>
          </a:p>
        </p:txBody>
      </p:sp>
    </p:spTree>
    <p:extLst>
      <p:ext uri="{BB962C8B-B14F-4D97-AF65-F5344CB8AC3E}">
        <p14:creationId xmlns:p14="http://schemas.microsoft.com/office/powerpoint/2010/main" val="24740932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a:t>Raumfahrt I – </a:t>
            </a:r>
            <a:r>
              <a:rPr lang="de-DE" sz="3200" dirty="0" smtClean="0"/>
              <a:t>Verpflegung und Versorgung</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1211" y="6158061"/>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Users\tiburskije\Desktop\FlippedClassroom Physik\04_Astronomie\06_Raumfahrt\03_Verpflegung\essen_kle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252210"/>
            <a:ext cx="6541667" cy="34090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9996" y="3366871"/>
            <a:ext cx="2032012" cy="254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e Legende 3"/>
          <p:cNvSpPr/>
          <p:nvPr/>
        </p:nvSpPr>
        <p:spPr>
          <a:xfrm>
            <a:off x="595232" y="1196752"/>
            <a:ext cx="2933551" cy="1512169"/>
          </a:xfrm>
          <a:prstGeom prst="wedgeEllipseCallout">
            <a:avLst>
              <a:gd name="adj1" fmla="val -31025"/>
              <a:gd name="adj2" fmla="val 974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err="1" smtClean="0"/>
              <a:t>Hmmm</a:t>
            </a:r>
            <a:r>
              <a:rPr lang="de-DE" dirty="0" smtClean="0"/>
              <a:t> - lecker!</a:t>
            </a:r>
          </a:p>
          <a:p>
            <a:pPr algn="ctr" fontAlgn="auto">
              <a:spcBef>
                <a:spcPts val="0"/>
              </a:spcBef>
              <a:spcAft>
                <a:spcPts val="0"/>
              </a:spcAft>
              <a:defRPr/>
            </a:pPr>
            <a:r>
              <a:rPr lang="de-DE" dirty="0" smtClean="0"/>
              <a:t>PROST!</a:t>
            </a:r>
            <a:endParaRPr lang="de-DE" dirty="0"/>
          </a:p>
        </p:txBody>
      </p:sp>
    </p:spTree>
    <p:extLst>
      <p:ext uri="{BB962C8B-B14F-4D97-AF65-F5344CB8AC3E}">
        <p14:creationId xmlns:p14="http://schemas.microsoft.com/office/powerpoint/2010/main" val="2131344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61048"/>
            <a:ext cx="185896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a:t>Raumfahrt I – </a:t>
            </a:r>
            <a:r>
              <a:rPr lang="de-DE" sz="3200" dirty="0" smtClean="0"/>
              <a:t>Verpflegung und Versorgung</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827" y="35688"/>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Users\tiburskije\Desktop\FlippedClassroom Physik\04_Astronomie\06_Raumfahrt\04_Marsmission_auf_Erde\mars_auf_er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72" y="1412776"/>
            <a:ext cx="3841838" cy="21610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chteck 2"/>
          <p:cNvSpPr/>
          <p:nvPr/>
        </p:nvSpPr>
        <p:spPr>
          <a:xfrm>
            <a:off x="4020245" y="1268760"/>
            <a:ext cx="5088259" cy="2585323"/>
          </a:xfrm>
          <a:prstGeom prst="rect">
            <a:avLst/>
          </a:prstGeom>
        </p:spPr>
        <p:txBody>
          <a:bodyPr wrap="square">
            <a:spAutoFit/>
          </a:bodyPr>
          <a:lstStyle/>
          <a:p>
            <a:pPr algn="just"/>
            <a:r>
              <a:rPr lang="de-DE" dirty="0" smtClean="0"/>
              <a:t>Der </a:t>
            </a:r>
            <a:r>
              <a:rPr lang="de-DE" dirty="0"/>
              <a:t>Flug zum Mars dauert mindestens zwei Jahre. Die Strapazen der Reise muss ein Mensch erst einmal aushalten, körperlich und im Miteinander. Wie funktioniert das Zusammenleben und arbeiten auf engstem Raum? Das will die NASA in einem Forschungsprojekt herausfinden. Auch Christiane Heinicke aus Bitterfeld gehört zum Team, das seit sechs Monaten abgeschieden auf Hawaii lebt. Verbindungen nach draußen gibt es nur per E-Mail. </a:t>
            </a:r>
          </a:p>
        </p:txBody>
      </p:sp>
      <p:sp>
        <p:nvSpPr>
          <p:cNvPr id="7" name="Rechteck 6"/>
          <p:cNvSpPr/>
          <p:nvPr/>
        </p:nvSpPr>
        <p:spPr>
          <a:xfrm>
            <a:off x="92574" y="4710043"/>
            <a:ext cx="9062101" cy="2031325"/>
          </a:xfrm>
          <a:prstGeom prst="rect">
            <a:avLst/>
          </a:prstGeom>
        </p:spPr>
        <p:txBody>
          <a:bodyPr wrap="square">
            <a:spAutoFit/>
          </a:bodyPr>
          <a:lstStyle/>
          <a:p>
            <a:pPr algn="just"/>
            <a:r>
              <a:rPr lang="de-DE" dirty="0"/>
              <a:t>Mit diesem Experiment wollen Forscher der Universität von Hawaii im Auftrag der </a:t>
            </a:r>
            <a:r>
              <a:rPr lang="de-DE" dirty="0" err="1"/>
              <a:t>Nasa</a:t>
            </a:r>
            <a:r>
              <a:rPr lang="de-DE" dirty="0"/>
              <a:t> herausfinden, wie sich das Zusammenleben der Menschen unter diesen Bedingungen verändert. Dafür wird das Team von Kameras beobachtet, außerdem wird genau dokumentiert, wer mit wem wieviel Zeit verbringt oder wer sich zurückzieht. "Wir haben etliche Fragebögen auszufüllen in der gesamten Zeit. Es geht eben darum, herauszufinden, wie wir als Gruppe interagieren und es geht darum, herauszufinden, wie sich die Gruppendynamik im Lauf der Zeit ändert." </a:t>
            </a:r>
          </a:p>
        </p:txBody>
      </p:sp>
      <p:sp>
        <p:nvSpPr>
          <p:cNvPr id="4" name="Ovale Legende 3"/>
          <p:cNvSpPr/>
          <p:nvPr/>
        </p:nvSpPr>
        <p:spPr>
          <a:xfrm>
            <a:off x="1619672" y="3186392"/>
            <a:ext cx="2019518" cy="1250720"/>
          </a:xfrm>
          <a:prstGeom prst="wedgeEllipseCallout">
            <a:avLst>
              <a:gd name="adj1" fmla="val -57221"/>
              <a:gd name="adj2" fmla="val 315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Oh Gott, </a:t>
            </a:r>
          </a:p>
          <a:p>
            <a:pPr algn="ctr" fontAlgn="auto">
              <a:spcBef>
                <a:spcPts val="0"/>
              </a:spcBef>
              <a:spcAft>
                <a:spcPts val="0"/>
              </a:spcAft>
              <a:defRPr/>
            </a:pPr>
            <a:r>
              <a:rPr lang="de-DE" dirty="0" smtClean="0"/>
              <a:t>zwei Jahre</a:t>
            </a:r>
          </a:p>
          <a:p>
            <a:pPr algn="ctr" fontAlgn="auto">
              <a:spcBef>
                <a:spcPts val="0"/>
              </a:spcBef>
              <a:spcAft>
                <a:spcPts val="0"/>
              </a:spcAft>
              <a:defRPr/>
            </a:pPr>
            <a:r>
              <a:rPr lang="de-DE" dirty="0" smtClean="0"/>
              <a:t>ohne Handy?!</a:t>
            </a:r>
            <a:endParaRPr lang="de-DE" dirty="0"/>
          </a:p>
        </p:txBody>
      </p:sp>
      <p:sp>
        <p:nvSpPr>
          <p:cNvPr id="14" name="Rechteck 13"/>
          <p:cNvSpPr/>
          <p:nvPr/>
        </p:nvSpPr>
        <p:spPr>
          <a:xfrm>
            <a:off x="4007413" y="3812847"/>
            <a:ext cx="5101091" cy="1200329"/>
          </a:xfrm>
          <a:prstGeom prst="rect">
            <a:avLst/>
          </a:prstGeom>
        </p:spPr>
        <p:txBody>
          <a:bodyPr wrap="square">
            <a:spAutoFit/>
          </a:bodyPr>
          <a:lstStyle/>
          <a:p>
            <a:pPr algn="just"/>
            <a:r>
              <a:rPr lang="de-DE" b="1" dirty="0" smtClean="0"/>
              <a:t>Autark</a:t>
            </a:r>
            <a:r>
              <a:rPr lang="de-DE" dirty="0" smtClean="0"/>
              <a:t> bedeutet: </a:t>
            </a:r>
            <a:r>
              <a:rPr lang="de-DE" b="1" dirty="0" smtClean="0"/>
              <a:t>ohne Hilfe von außen</a:t>
            </a:r>
            <a:r>
              <a:rPr lang="de-DE" dirty="0" smtClean="0"/>
              <a:t>:</a:t>
            </a:r>
          </a:p>
          <a:p>
            <a:pPr algn="just"/>
            <a:r>
              <a:rPr lang="de-DE" dirty="0" smtClean="0"/>
              <a:t>Sauerstoff, Nahrung und alle anderen Versorgungs-güter werden in einem Kreislauf wiederverwertet!</a:t>
            </a:r>
          </a:p>
          <a:p>
            <a:pPr algn="just"/>
            <a:endParaRPr lang="de-DE" dirty="0"/>
          </a:p>
        </p:txBody>
      </p:sp>
    </p:spTree>
    <p:extLst>
      <p:ext uri="{BB962C8B-B14F-4D97-AF65-F5344CB8AC3E}">
        <p14:creationId xmlns:p14="http://schemas.microsoft.com/office/powerpoint/2010/main" val="2046445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wipe(down)">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0992" y="3725088"/>
            <a:ext cx="1340246"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4" name="Ovale Legende 3"/>
          <p:cNvSpPr/>
          <p:nvPr/>
        </p:nvSpPr>
        <p:spPr>
          <a:xfrm>
            <a:off x="342484" y="1468815"/>
            <a:ext cx="3384376" cy="1504826"/>
          </a:xfrm>
          <a:prstGeom prst="wedgeEllipseCallout">
            <a:avLst>
              <a:gd name="adj1" fmla="val -27447"/>
              <a:gd name="adj2" fmla="val 1112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Theoretisch sind alle Probleme zu lösen!</a:t>
            </a:r>
          </a:p>
          <a:p>
            <a:pPr algn="ctr" fontAlgn="auto">
              <a:spcBef>
                <a:spcPts val="0"/>
              </a:spcBef>
              <a:spcAft>
                <a:spcPts val="0"/>
              </a:spcAft>
              <a:defRPr/>
            </a:pPr>
            <a:r>
              <a:rPr lang="de-DE" dirty="0" smtClean="0"/>
              <a:t>Aber was geht in der</a:t>
            </a:r>
          </a:p>
          <a:p>
            <a:pPr algn="ctr" fontAlgn="auto">
              <a:spcBef>
                <a:spcPts val="0"/>
              </a:spcBef>
              <a:spcAft>
                <a:spcPts val="0"/>
              </a:spcAft>
              <a:defRPr/>
            </a:pPr>
            <a:r>
              <a:rPr lang="de-DE" dirty="0" smtClean="0"/>
              <a:t>Praxis???</a:t>
            </a:r>
            <a:endParaRPr lang="de-DE" dirty="0"/>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 – Hauptprobleme der Raumfahrt</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763" y="6272213"/>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3907910" y="1268760"/>
            <a:ext cx="4097853" cy="400110"/>
          </a:xfrm>
          <a:prstGeom prst="rect">
            <a:avLst/>
          </a:prstGeom>
        </p:spPr>
        <p:txBody>
          <a:bodyPr wrap="none">
            <a:spAutoFit/>
          </a:bodyPr>
          <a:lstStyle/>
          <a:p>
            <a:r>
              <a:rPr lang="de-DE" sz="2000" dirty="0" smtClean="0"/>
              <a:t>Problem 1: Antrieb </a:t>
            </a:r>
            <a:r>
              <a:rPr lang="de-DE" sz="2000" dirty="0"/>
              <a:t>und Entfernungen</a:t>
            </a:r>
          </a:p>
        </p:txBody>
      </p:sp>
      <p:sp>
        <p:nvSpPr>
          <p:cNvPr id="5" name="Rechteck 4"/>
          <p:cNvSpPr/>
          <p:nvPr/>
        </p:nvSpPr>
        <p:spPr>
          <a:xfrm>
            <a:off x="2001605" y="3284984"/>
            <a:ext cx="4337149" cy="369332"/>
          </a:xfrm>
          <a:prstGeom prst="rect">
            <a:avLst/>
          </a:prstGeom>
        </p:spPr>
        <p:txBody>
          <a:bodyPr wrap="none">
            <a:spAutoFit/>
          </a:bodyPr>
          <a:lstStyle/>
          <a:p>
            <a:r>
              <a:rPr lang="de-DE" dirty="0"/>
              <a:t>Problem </a:t>
            </a:r>
            <a:r>
              <a:rPr lang="de-DE" dirty="0" smtClean="0"/>
              <a:t>2: Gravitation </a:t>
            </a:r>
            <a:r>
              <a:rPr lang="de-DE" dirty="0"/>
              <a:t>und Schwerelosigkeit</a:t>
            </a:r>
          </a:p>
        </p:txBody>
      </p:sp>
      <p:sp>
        <p:nvSpPr>
          <p:cNvPr id="6" name="Rechteck 5"/>
          <p:cNvSpPr/>
          <p:nvPr/>
        </p:nvSpPr>
        <p:spPr>
          <a:xfrm>
            <a:off x="1429275" y="5157192"/>
            <a:ext cx="2710677" cy="923330"/>
          </a:xfrm>
          <a:prstGeom prst="rect">
            <a:avLst/>
          </a:prstGeom>
        </p:spPr>
        <p:txBody>
          <a:bodyPr wrap="square">
            <a:spAutoFit/>
          </a:bodyPr>
          <a:lstStyle/>
          <a:p>
            <a:r>
              <a:rPr lang="de-DE" dirty="0"/>
              <a:t>Problem </a:t>
            </a:r>
            <a:r>
              <a:rPr lang="de-DE" dirty="0" smtClean="0"/>
              <a:t>3: </a:t>
            </a:r>
          </a:p>
          <a:p>
            <a:r>
              <a:rPr lang="de-DE" dirty="0" smtClean="0"/>
              <a:t>Verpflegung </a:t>
            </a:r>
            <a:r>
              <a:rPr lang="de-DE" dirty="0"/>
              <a:t>und Versorgung</a:t>
            </a:r>
          </a:p>
        </p:txBody>
      </p:sp>
      <p:sp>
        <p:nvSpPr>
          <p:cNvPr id="15" name="Rechteck 14"/>
          <p:cNvSpPr/>
          <p:nvPr/>
        </p:nvSpPr>
        <p:spPr>
          <a:xfrm>
            <a:off x="7236295" y="1582026"/>
            <a:ext cx="585417" cy="1569660"/>
          </a:xfrm>
          <a:prstGeom prst="rect">
            <a:avLst/>
          </a:prstGeom>
        </p:spPr>
        <p:txBody>
          <a:bodyPr wrap="none">
            <a:spAutoFit/>
          </a:bodyPr>
          <a:lstStyle/>
          <a:p>
            <a:r>
              <a:rPr lang="de-DE" sz="9600" b="1" dirty="0" smtClean="0">
                <a:solidFill>
                  <a:srgbClr val="FF0000"/>
                </a:solidFill>
              </a:rPr>
              <a:t>!</a:t>
            </a:r>
            <a:endParaRPr lang="de-DE" sz="9600" b="1" dirty="0">
              <a:solidFill>
                <a:srgbClr val="FF0000"/>
              </a:solidFill>
            </a:endParaRPr>
          </a:p>
        </p:txBody>
      </p:sp>
      <p:pic>
        <p:nvPicPr>
          <p:cNvPr id="3077" name="Picture 5" descr="C:\Users\tiburskije\Desktop\FlippedClassroom Physik\04_Astronomie\06_Raumfahrt\01_MW_Rueckstoss\Astronauts_in_weightlessn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773" y="3717032"/>
            <a:ext cx="1696721" cy="12614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8" name="Rechteck 17"/>
          <p:cNvSpPr/>
          <p:nvPr/>
        </p:nvSpPr>
        <p:spPr>
          <a:xfrm>
            <a:off x="5796136" y="3515524"/>
            <a:ext cx="585417" cy="1569660"/>
          </a:xfrm>
          <a:prstGeom prst="rect">
            <a:avLst/>
          </a:prstGeom>
        </p:spPr>
        <p:txBody>
          <a:bodyPr wrap="none">
            <a:spAutoFit/>
          </a:bodyPr>
          <a:lstStyle/>
          <a:p>
            <a:r>
              <a:rPr lang="de-DE" sz="9600" b="1" dirty="0" smtClean="0">
                <a:solidFill>
                  <a:srgbClr val="FF0000"/>
                </a:solidFill>
              </a:rPr>
              <a:t>!</a:t>
            </a:r>
            <a:endParaRPr lang="de-DE" sz="9600" b="1" dirty="0">
              <a:solidFill>
                <a:srgbClr val="FF0000"/>
              </a:solidFill>
            </a:endParaRPr>
          </a:p>
        </p:txBody>
      </p:sp>
      <p:sp>
        <p:nvSpPr>
          <p:cNvPr id="21" name="Rechteck 20"/>
          <p:cNvSpPr/>
          <p:nvPr/>
        </p:nvSpPr>
        <p:spPr>
          <a:xfrm>
            <a:off x="6336945" y="5171708"/>
            <a:ext cx="585417" cy="1569660"/>
          </a:xfrm>
          <a:prstGeom prst="rect">
            <a:avLst/>
          </a:prstGeom>
        </p:spPr>
        <p:txBody>
          <a:bodyPr wrap="none">
            <a:spAutoFit/>
          </a:bodyPr>
          <a:lstStyle/>
          <a:p>
            <a:r>
              <a:rPr lang="de-DE" sz="9600" b="1" dirty="0" smtClean="0">
                <a:solidFill>
                  <a:srgbClr val="FF0000"/>
                </a:solidFill>
              </a:rPr>
              <a:t>!</a:t>
            </a:r>
            <a:endParaRPr lang="de-DE" sz="9600" b="1" dirty="0">
              <a:solidFill>
                <a:srgbClr val="FF0000"/>
              </a:solidFill>
            </a:endParaRPr>
          </a:p>
        </p:txBody>
      </p:sp>
      <p:pic>
        <p:nvPicPr>
          <p:cNvPr id="20" name="Picture 2" descr="C:\Users\tiburskije\Desktop\FlippedClassroom Physik\04_Astronomie\06_Raumfahrt\04_Marsmission_auf_Erde\mars_auf_er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5308698"/>
            <a:ext cx="2316088" cy="1302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2" name="Picture 3" descr="C:\Users\tiburskije\Desktop\FlippedClassroom Physik\04_Astronomie\06_Raumfahrt\01_MW_Rueckstoss\screen_rueckstoss_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3907909" y="1748720"/>
            <a:ext cx="3184370" cy="14152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22307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15616" y="3288432"/>
            <a:ext cx="1340246"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 – Hauptprobleme der Raumfahrt</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763" y="6272213"/>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tiburskije\Desktop\FlippedClassroom Physik\04_Astronomie\06_Raumfahrt\01_MW_Rueckstoss\rakete_erhaltsaetze_a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7" y="1593504"/>
            <a:ext cx="2085975" cy="4029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tiburskije\Desktop\FlippedClassroom Physik\04_Astronomie\06_Raumfahrt\01_MW_Rueckstoss\KG_00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757" y="3717529"/>
            <a:ext cx="3376216" cy="27023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tiburskije\Desktop\FlippedClassroom Physik\04_Astronomie\06_Raumfahrt\01_MW_Rueckstoss\screen_rueckstoss_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1309823"/>
            <a:ext cx="3363094" cy="14947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Ovale Legende 3"/>
          <p:cNvSpPr/>
          <p:nvPr/>
        </p:nvSpPr>
        <p:spPr>
          <a:xfrm>
            <a:off x="3491880" y="1628825"/>
            <a:ext cx="2952327" cy="1720850"/>
          </a:xfrm>
          <a:prstGeom prst="wedgeEllipseCallout">
            <a:avLst>
              <a:gd name="adj1" fmla="val -94257"/>
              <a:gd name="adj2" fmla="val 660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Zu den Sternen </a:t>
            </a:r>
          </a:p>
          <a:p>
            <a:pPr algn="ctr" fontAlgn="auto">
              <a:spcBef>
                <a:spcPts val="0"/>
              </a:spcBef>
              <a:spcAft>
                <a:spcPts val="0"/>
              </a:spcAft>
              <a:defRPr/>
            </a:pPr>
            <a:r>
              <a:rPr lang="de-DE" dirty="0" smtClean="0"/>
              <a:t>fliegen – ein uralter Menschheitstraum</a:t>
            </a:r>
          </a:p>
          <a:p>
            <a:pPr algn="ctr" fontAlgn="auto">
              <a:spcBef>
                <a:spcPts val="0"/>
              </a:spcBef>
              <a:spcAft>
                <a:spcPts val="0"/>
              </a:spcAft>
              <a:defRPr/>
            </a:pPr>
            <a:r>
              <a:rPr lang="de-DE" dirty="0" smtClean="0"/>
              <a:t>wird wahr ...</a:t>
            </a:r>
            <a:endParaRPr lang="de-DE" dirty="0"/>
          </a:p>
        </p:txBody>
      </p:sp>
    </p:spTree>
    <p:extLst>
      <p:ext uri="{BB962C8B-B14F-4D97-AF65-F5344CB8AC3E}">
        <p14:creationId xmlns:p14="http://schemas.microsoft.com/office/powerpoint/2010/main" val="7062881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0992" y="3725088"/>
            <a:ext cx="1340246"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4" name="Ovale Legende 3"/>
          <p:cNvSpPr/>
          <p:nvPr/>
        </p:nvSpPr>
        <p:spPr>
          <a:xfrm>
            <a:off x="251520" y="1196752"/>
            <a:ext cx="3384376" cy="1504826"/>
          </a:xfrm>
          <a:prstGeom prst="wedgeEllipseCallout">
            <a:avLst>
              <a:gd name="adj1" fmla="val -33743"/>
              <a:gd name="adj2" fmla="val 1035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 doch es gibt zahlreiche Probleme zu überwinden!</a:t>
            </a:r>
            <a:endParaRPr lang="de-DE" dirty="0"/>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 – Hauptprobleme der Raumfahrt</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763" y="6272213"/>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3907910" y="1268760"/>
            <a:ext cx="4097853" cy="400110"/>
          </a:xfrm>
          <a:prstGeom prst="rect">
            <a:avLst/>
          </a:prstGeom>
        </p:spPr>
        <p:txBody>
          <a:bodyPr wrap="none">
            <a:spAutoFit/>
          </a:bodyPr>
          <a:lstStyle/>
          <a:p>
            <a:r>
              <a:rPr lang="de-DE" sz="2000" dirty="0" smtClean="0"/>
              <a:t>Problem 1: Antrieb </a:t>
            </a:r>
            <a:r>
              <a:rPr lang="de-DE" sz="2000" dirty="0"/>
              <a:t>und Entfernungen</a:t>
            </a:r>
          </a:p>
        </p:txBody>
      </p:sp>
      <p:sp>
        <p:nvSpPr>
          <p:cNvPr id="5" name="Rechteck 4"/>
          <p:cNvSpPr/>
          <p:nvPr/>
        </p:nvSpPr>
        <p:spPr>
          <a:xfrm>
            <a:off x="2001605" y="3284984"/>
            <a:ext cx="4337149" cy="369332"/>
          </a:xfrm>
          <a:prstGeom prst="rect">
            <a:avLst/>
          </a:prstGeom>
        </p:spPr>
        <p:txBody>
          <a:bodyPr wrap="none">
            <a:spAutoFit/>
          </a:bodyPr>
          <a:lstStyle/>
          <a:p>
            <a:r>
              <a:rPr lang="de-DE" dirty="0"/>
              <a:t>Problem </a:t>
            </a:r>
            <a:r>
              <a:rPr lang="de-DE" dirty="0" smtClean="0"/>
              <a:t>2: Gravitation </a:t>
            </a:r>
            <a:r>
              <a:rPr lang="de-DE" dirty="0"/>
              <a:t>und Schwerelosigkeit</a:t>
            </a:r>
          </a:p>
        </p:txBody>
      </p:sp>
      <p:sp>
        <p:nvSpPr>
          <p:cNvPr id="6" name="Rechteck 5"/>
          <p:cNvSpPr/>
          <p:nvPr/>
        </p:nvSpPr>
        <p:spPr>
          <a:xfrm>
            <a:off x="1429275" y="5157192"/>
            <a:ext cx="2710677" cy="923330"/>
          </a:xfrm>
          <a:prstGeom prst="rect">
            <a:avLst/>
          </a:prstGeom>
        </p:spPr>
        <p:txBody>
          <a:bodyPr wrap="square">
            <a:spAutoFit/>
          </a:bodyPr>
          <a:lstStyle/>
          <a:p>
            <a:r>
              <a:rPr lang="de-DE" dirty="0"/>
              <a:t>Problem </a:t>
            </a:r>
            <a:r>
              <a:rPr lang="de-DE" dirty="0" smtClean="0"/>
              <a:t>3: </a:t>
            </a:r>
          </a:p>
          <a:p>
            <a:r>
              <a:rPr lang="de-DE" dirty="0" smtClean="0"/>
              <a:t>Verpflegung </a:t>
            </a:r>
            <a:r>
              <a:rPr lang="de-DE" dirty="0"/>
              <a:t>und Versorgung</a:t>
            </a:r>
          </a:p>
        </p:txBody>
      </p:sp>
      <p:pic>
        <p:nvPicPr>
          <p:cNvPr id="3074" name="Picture 2" descr="C:\Users\tiburskije\Desktop\FlippedClassroom Physik\04_Astronomie\06_Raumfahrt\01_MW_Rueckstoss\220px-Ravensburg_Rutenfest_2005_Festzug_Drais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321" y="1772817"/>
            <a:ext cx="1598115" cy="13947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5" name="Picture 3" descr="C:\Users\tiburskije\Desktop\FlippedClassroom Physik\04_Astronomie\06_Raumfahrt\01_MW_Rueckstoss\110px-Verstellpropeller_eines_Hurtigrutenschiff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1772817"/>
            <a:ext cx="941221" cy="13947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Gewitterblitz 6"/>
          <p:cNvSpPr/>
          <p:nvPr/>
        </p:nvSpPr>
        <p:spPr>
          <a:xfrm>
            <a:off x="4075540" y="1772817"/>
            <a:ext cx="634434" cy="936104"/>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Gewitterblitz 13"/>
          <p:cNvSpPr/>
          <p:nvPr/>
        </p:nvSpPr>
        <p:spPr>
          <a:xfrm>
            <a:off x="5639619" y="1668870"/>
            <a:ext cx="634434" cy="936104"/>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7236295" y="1582026"/>
            <a:ext cx="755335" cy="1569660"/>
          </a:xfrm>
          <a:prstGeom prst="rect">
            <a:avLst/>
          </a:prstGeom>
        </p:spPr>
        <p:txBody>
          <a:bodyPr wrap="none">
            <a:spAutoFit/>
          </a:bodyPr>
          <a:lstStyle/>
          <a:p>
            <a:r>
              <a:rPr lang="de-DE" sz="9600" b="1" dirty="0" smtClean="0">
                <a:solidFill>
                  <a:srgbClr val="FF0000"/>
                </a:solidFill>
              </a:rPr>
              <a:t>?</a:t>
            </a:r>
            <a:endParaRPr lang="de-DE" sz="9600" b="1" dirty="0">
              <a:solidFill>
                <a:srgbClr val="FF0000"/>
              </a:solidFill>
            </a:endParaRPr>
          </a:p>
        </p:txBody>
      </p:sp>
      <p:pic>
        <p:nvPicPr>
          <p:cNvPr id="3076" name="Picture 4" descr="C:\Users\tiburskije\Desktop\FlippedClassroom Physik\04_Astronomie\06_Raumfahrt\01_MW_Rueckstoss\120px-Astronaut-EV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3725088"/>
            <a:ext cx="1288538" cy="12885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7" name="Picture 5" descr="C:\Users\tiburskije\Desktop\FlippedClassroom Physik\04_Astronomie\06_Raumfahrt\01_MW_Rueckstoss\Astronauts_in_weightlessnes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773" y="3717032"/>
            <a:ext cx="1696721" cy="12614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8" name="Rechteck 17"/>
          <p:cNvSpPr/>
          <p:nvPr/>
        </p:nvSpPr>
        <p:spPr>
          <a:xfrm>
            <a:off x="5796136" y="3515524"/>
            <a:ext cx="755335" cy="1569660"/>
          </a:xfrm>
          <a:prstGeom prst="rect">
            <a:avLst/>
          </a:prstGeom>
        </p:spPr>
        <p:txBody>
          <a:bodyPr wrap="none">
            <a:spAutoFit/>
          </a:bodyPr>
          <a:lstStyle/>
          <a:p>
            <a:r>
              <a:rPr lang="de-DE" sz="9600" b="1" dirty="0" smtClean="0">
                <a:solidFill>
                  <a:srgbClr val="FF0000"/>
                </a:solidFill>
              </a:rPr>
              <a:t>?</a:t>
            </a:r>
            <a:endParaRPr lang="de-DE" sz="9600" b="1" dirty="0">
              <a:solidFill>
                <a:srgbClr val="FF0000"/>
              </a:solidFill>
            </a:endParaRPr>
          </a:p>
        </p:txBody>
      </p:sp>
      <p:pic>
        <p:nvPicPr>
          <p:cNvPr id="3079" name="Picture 7" descr="C:\Users\tiburskije\Desktop\FlippedClassroom Physik\04_Astronomie\06_Raumfahrt\03_Verpflegung\essen_klei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0081" y="5229200"/>
            <a:ext cx="2744594" cy="14302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1" name="Rechteck 20"/>
          <p:cNvSpPr/>
          <p:nvPr/>
        </p:nvSpPr>
        <p:spPr>
          <a:xfrm>
            <a:off x="6336945" y="5171708"/>
            <a:ext cx="755335" cy="1569660"/>
          </a:xfrm>
          <a:prstGeom prst="rect">
            <a:avLst/>
          </a:prstGeom>
        </p:spPr>
        <p:txBody>
          <a:bodyPr wrap="none">
            <a:spAutoFit/>
          </a:bodyPr>
          <a:lstStyle/>
          <a:p>
            <a:r>
              <a:rPr lang="de-DE" sz="9600" b="1" dirty="0" smtClean="0">
                <a:solidFill>
                  <a:srgbClr val="FF0000"/>
                </a:solidFill>
              </a:rPr>
              <a:t>?</a:t>
            </a:r>
            <a:endParaRPr lang="de-DE" sz="9600" b="1" dirty="0">
              <a:solidFill>
                <a:srgbClr val="FF0000"/>
              </a:solidFill>
            </a:endParaRPr>
          </a:p>
        </p:txBody>
      </p:sp>
    </p:spTree>
    <p:extLst>
      <p:ext uri="{BB962C8B-B14F-4D97-AF65-F5344CB8AC3E}">
        <p14:creationId xmlns:p14="http://schemas.microsoft.com/office/powerpoint/2010/main" val="20128245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wipe(down)">
                                      <p:cBhvr>
                                        <p:cTn id="27" dur="5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076"/>
                                        </p:tgtEl>
                                        <p:attrNameLst>
                                          <p:attrName>style.visibility</p:attrName>
                                        </p:attrNameLst>
                                      </p:cBhvr>
                                      <p:to>
                                        <p:strVal val="visible"/>
                                      </p:to>
                                    </p:set>
                                    <p:animEffect transition="in" filter="wipe(down)">
                                      <p:cBhvr>
                                        <p:cTn id="47" dur="500"/>
                                        <p:tgtEl>
                                          <p:spTgt spid="307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077"/>
                                        </p:tgtEl>
                                        <p:attrNameLst>
                                          <p:attrName>style.visibility</p:attrName>
                                        </p:attrNameLst>
                                      </p:cBhvr>
                                      <p:to>
                                        <p:strVal val="visible"/>
                                      </p:to>
                                    </p:set>
                                    <p:animEffect transition="in" filter="wipe(down)">
                                      <p:cBhvr>
                                        <p:cTn id="52" dur="500"/>
                                        <p:tgtEl>
                                          <p:spTgt spid="307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079"/>
                                        </p:tgtEl>
                                        <p:attrNameLst>
                                          <p:attrName>style.visibility</p:attrName>
                                        </p:attrNameLst>
                                      </p:cBhvr>
                                      <p:to>
                                        <p:strVal val="visible"/>
                                      </p:to>
                                    </p:set>
                                    <p:animEffect transition="in" filter="wipe(down)">
                                      <p:cBhvr>
                                        <p:cTn id="67" dur="500"/>
                                        <p:tgtEl>
                                          <p:spTgt spid="307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down)">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P spid="7" grpId="0" animBg="1"/>
      <p:bldP spid="14" grpId="0" animBg="1"/>
      <p:bldP spid="15" grpId="0"/>
      <p:bldP spid="18"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519" y="4630093"/>
            <a:ext cx="1156296" cy="193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4" name="Ovale Legende 3"/>
          <p:cNvSpPr/>
          <p:nvPr/>
        </p:nvSpPr>
        <p:spPr>
          <a:xfrm>
            <a:off x="73519" y="1628800"/>
            <a:ext cx="2698281" cy="2304256"/>
          </a:xfrm>
          <a:prstGeom prst="wedgeEllipseCallout">
            <a:avLst>
              <a:gd name="adj1" fmla="val -24761"/>
              <a:gd name="adj2" fmla="val 7747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Kein Material, keine Haftreibung sondern Vakuum …</a:t>
            </a:r>
          </a:p>
          <a:p>
            <a:pPr algn="ctr" fontAlgn="auto">
              <a:spcBef>
                <a:spcPts val="0"/>
              </a:spcBef>
              <a:spcAft>
                <a:spcPts val="0"/>
              </a:spcAft>
              <a:defRPr/>
            </a:pPr>
            <a:r>
              <a:rPr lang="de-DE" dirty="0" smtClean="0"/>
              <a:t>Wie kann man sich fortbewegen?</a:t>
            </a:r>
            <a:endParaRPr lang="de-DE" dirty="0"/>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a:t>Raumfahrt I – </a:t>
            </a:r>
            <a:r>
              <a:rPr lang="de-DE" sz="3200" dirty="0" smtClean="0"/>
              <a:t>Antrieb und Entfernungen</a:t>
            </a:r>
            <a:endParaRPr lang="de-DE" sz="3200" dirty="0"/>
          </a:p>
        </p:txBody>
      </p:sp>
      <p:pic>
        <p:nvPicPr>
          <p:cNvPr id="4098" name="Picture 2" descr="C:\Users\tiburskije\Desktop\FlippedClassroom Physik\04_Astronomie\06_Raumfahrt\01_MW_Rueckstoss\screen_rueckstoss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685" y="1124744"/>
            <a:ext cx="4680000" cy="208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iburskije\Desktop\FlippedClassroom Physik\04_Astronomie\06_Raumfahrt\01_MW_Rueckstoss\screen_rueckstoss_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685" y="3284984"/>
            <a:ext cx="4680000" cy="2080000"/>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rechts 2"/>
          <p:cNvSpPr/>
          <p:nvPr/>
        </p:nvSpPr>
        <p:spPr>
          <a:xfrm>
            <a:off x="5850582" y="4008648"/>
            <a:ext cx="936104" cy="36004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p:cNvSpPr/>
          <p:nvPr/>
        </p:nvSpPr>
        <p:spPr>
          <a:xfrm rot="10800000">
            <a:off x="2915817" y="4020294"/>
            <a:ext cx="936104" cy="36004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1835696" y="5445224"/>
            <a:ext cx="6696744" cy="1200329"/>
          </a:xfrm>
          <a:prstGeom prst="rect">
            <a:avLst/>
          </a:prstGeom>
          <a:noFill/>
        </p:spPr>
        <p:txBody>
          <a:bodyPr wrap="square" rtlCol="0">
            <a:spAutoFit/>
          </a:bodyPr>
          <a:lstStyle/>
          <a:p>
            <a:r>
              <a:rPr lang="de-DE" dirty="0" smtClean="0"/>
              <a:t>Das Rückstoß-Prinzip nutzt eines der drei Newton'schen Axiome aus, das </a:t>
            </a:r>
            <a:r>
              <a:rPr lang="de-DE" b="1" dirty="0" smtClean="0"/>
              <a:t>Wechselwirkungsprinzip</a:t>
            </a:r>
            <a:r>
              <a:rPr lang="de-DE" dirty="0" smtClean="0"/>
              <a:t>: </a:t>
            </a:r>
            <a:r>
              <a:rPr lang="de-DE" b="1" dirty="0" err="1" smtClean="0"/>
              <a:t>actio</a:t>
            </a:r>
            <a:r>
              <a:rPr lang="de-DE" b="1" dirty="0" smtClean="0"/>
              <a:t> = </a:t>
            </a:r>
            <a:r>
              <a:rPr lang="de-DE" b="1" dirty="0" err="1" smtClean="0"/>
              <a:t>reactio</a:t>
            </a:r>
            <a:endParaRPr lang="de-DE" b="1" dirty="0" smtClean="0"/>
          </a:p>
          <a:p>
            <a:r>
              <a:rPr lang="de-DE" dirty="0" smtClean="0"/>
              <a:t>Das bedeutet, wenn aus der Brennkammer Gase nach hinten entweichen, wird das „Geschoß“ nach vorne beschleunigt …</a:t>
            </a:r>
            <a:endParaRPr lang="de-DE" dirty="0"/>
          </a:p>
        </p:txBody>
      </p:sp>
    </p:spTree>
    <p:extLst>
      <p:ext uri="{BB962C8B-B14F-4D97-AF65-F5344CB8AC3E}">
        <p14:creationId xmlns:p14="http://schemas.microsoft.com/office/powerpoint/2010/main" val="20270368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wipe(down)">
                                      <p:cBhvr>
                                        <p:cTn id="17" dur="5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2"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519" y="4630093"/>
            <a:ext cx="1156296" cy="193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4" name="Ovale Legende 3"/>
          <p:cNvSpPr/>
          <p:nvPr/>
        </p:nvSpPr>
        <p:spPr>
          <a:xfrm>
            <a:off x="395536" y="2004705"/>
            <a:ext cx="3076500" cy="1720850"/>
          </a:xfrm>
          <a:prstGeom prst="wedgeEllipseCallout">
            <a:avLst>
              <a:gd name="adj1" fmla="val -31902"/>
              <a:gd name="adj2" fmla="val 937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Außerdem muss das Raumschiff auf mindestens 100 km Höhe kommen ...</a:t>
            </a:r>
            <a:endParaRPr lang="de-DE" dirty="0"/>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a:t>Raumfahrt I – </a:t>
            </a:r>
            <a:r>
              <a:rPr lang="de-DE" sz="3200" dirty="0" smtClean="0"/>
              <a:t>Antrieb und Entfernungen</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936" y="3768418"/>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3688830" y="1628799"/>
            <a:ext cx="4871788" cy="1015663"/>
          </a:xfrm>
          <a:prstGeom prst="rect">
            <a:avLst/>
          </a:prstGeom>
          <a:ln w="25400">
            <a:solidFill>
              <a:srgbClr val="C00000"/>
            </a:solidFill>
          </a:ln>
        </p:spPr>
        <p:txBody>
          <a:bodyPr wrap="square">
            <a:spAutoFit/>
          </a:bodyPr>
          <a:lstStyle/>
          <a:p>
            <a:r>
              <a:rPr lang="de-DE" sz="2000" dirty="0"/>
              <a:t>Der Übergang zwischen Erde und </a:t>
            </a:r>
            <a:r>
              <a:rPr lang="de-DE" sz="2000" b="1" dirty="0"/>
              <a:t>Weltraum</a:t>
            </a:r>
            <a:r>
              <a:rPr lang="de-DE" sz="2000" dirty="0"/>
              <a:t> ist fließend und wurde durch die FAI auf eine Grenzhöhe von 100 Kilometern festgelegt. </a:t>
            </a:r>
          </a:p>
        </p:txBody>
      </p:sp>
      <p:sp>
        <p:nvSpPr>
          <p:cNvPr id="3" name="Rechteck 2"/>
          <p:cNvSpPr/>
          <p:nvPr/>
        </p:nvSpPr>
        <p:spPr>
          <a:xfrm>
            <a:off x="3694535" y="5244847"/>
            <a:ext cx="4896544" cy="707886"/>
          </a:xfrm>
          <a:prstGeom prst="rect">
            <a:avLst/>
          </a:prstGeom>
          <a:noFill/>
          <a:ln w="25400">
            <a:solidFill>
              <a:srgbClr val="C00000"/>
            </a:solidFill>
          </a:ln>
        </p:spPr>
        <p:txBody>
          <a:bodyPr wrap="square">
            <a:spAutoFit/>
          </a:bodyPr>
          <a:lstStyle/>
          <a:p>
            <a:r>
              <a:rPr lang="de-DE" sz="2000" dirty="0"/>
              <a:t>Als </a:t>
            </a:r>
            <a:r>
              <a:rPr lang="de-DE" sz="2000" b="1" dirty="0"/>
              <a:t>Raumfahrt</a:t>
            </a:r>
            <a:r>
              <a:rPr lang="de-DE" sz="2000" dirty="0"/>
              <a:t> bezeichnet man Reisen oder Transporte in oder durch den Weltraum. </a:t>
            </a:r>
          </a:p>
        </p:txBody>
      </p:sp>
      <p:pic>
        <p:nvPicPr>
          <p:cNvPr id="3074" name="Picture 2" descr="C:\Users\tiburskije\Desktop\FlippedClassroom Physik\04_Astronomie\06_Raumfahrt\02_Schwerkraft\images8O4GJ3S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1023" y="2865130"/>
            <a:ext cx="3674740" cy="20849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4186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iburskije\Desktop\FlippedClassroom Physik\04_Astronomie\06_Raumfahrt\01_MW_Rueckstoss\KG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579" y="1546855"/>
            <a:ext cx="5438775" cy="43243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0" name="Picture 2" descr="E:\Paul\pauls_webseite\paul_buc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519" y="4630093"/>
            <a:ext cx="1156296" cy="193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4" name="Ovale Legende 3"/>
          <p:cNvSpPr/>
          <p:nvPr/>
        </p:nvSpPr>
        <p:spPr>
          <a:xfrm>
            <a:off x="34925" y="2564904"/>
            <a:ext cx="2808883" cy="1361679"/>
          </a:xfrm>
          <a:prstGeom prst="wedgeEllipseCallout">
            <a:avLst>
              <a:gd name="adj1" fmla="val -24633"/>
              <a:gd name="adj2" fmla="val 1028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Dafür braucht man</a:t>
            </a:r>
          </a:p>
          <a:p>
            <a:pPr algn="ctr" fontAlgn="auto">
              <a:spcBef>
                <a:spcPts val="0"/>
              </a:spcBef>
              <a:spcAft>
                <a:spcPts val="0"/>
              </a:spcAft>
              <a:defRPr/>
            </a:pPr>
            <a:r>
              <a:rPr lang="de-DE" dirty="0" smtClean="0"/>
              <a:t>über 28 000 km/h!</a:t>
            </a:r>
            <a:endParaRPr lang="de-DE" dirty="0"/>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a:t>Raumfahrt I – </a:t>
            </a:r>
            <a:r>
              <a:rPr lang="de-DE" sz="3200" dirty="0" smtClean="0"/>
              <a:t>Antrieb und Entfernungen</a:t>
            </a:r>
            <a:endParaRPr lang="de-DE" sz="3200" dirty="0"/>
          </a:p>
        </p:txBody>
      </p:sp>
      <p:pic>
        <p:nvPicPr>
          <p:cNvPr id="1026" name="Picture 2" descr="C:\Users\tiburskije\Desktop\FlippedClassroom Physik\04_Astronomie\06_Raumfahrt\01_MW_Rueckstoss\KG_00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868338"/>
            <a:ext cx="2644296" cy="21164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Rechteck 11"/>
          <p:cNvSpPr/>
          <p:nvPr/>
        </p:nvSpPr>
        <p:spPr>
          <a:xfrm>
            <a:off x="899592" y="6330806"/>
            <a:ext cx="8244408" cy="338554"/>
          </a:xfrm>
          <a:prstGeom prst="rect">
            <a:avLst/>
          </a:prstGeom>
        </p:spPr>
        <p:txBody>
          <a:bodyPr wrap="square">
            <a:spAutoFit/>
          </a:bodyPr>
          <a:lstStyle/>
          <a:p>
            <a:r>
              <a:rPr lang="de-DE" sz="1600" dirty="0"/>
              <a:t>https://www.lernhelfer.de/schuelerlexikon/physik-abitur/artikel/kosmische-geschwindigkeiten</a:t>
            </a:r>
          </a:p>
        </p:txBody>
      </p:sp>
    </p:spTree>
    <p:extLst>
      <p:ext uri="{BB962C8B-B14F-4D97-AF65-F5344CB8AC3E}">
        <p14:creationId xmlns:p14="http://schemas.microsoft.com/office/powerpoint/2010/main" val="38401717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519" y="4630093"/>
            <a:ext cx="1156296" cy="193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a:t>Raumfahrt I – </a:t>
            </a:r>
            <a:r>
              <a:rPr lang="de-DE" sz="3200" dirty="0" smtClean="0"/>
              <a:t>Antrieb und Entfernungen</a:t>
            </a:r>
            <a:endParaRPr lang="de-DE" sz="3200" dirty="0"/>
          </a:p>
        </p:txBody>
      </p:sp>
      <p:pic>
        <p:nvPicPr>
          <p:cNvPr id="3075" name="Picture 3" descr="C:\Users\tiburskije\Desktop\FlippedClassroom Physik\04_Astronomie\06_Raumfahrt\01_MW_Rueckstoss\KG_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4" y="1772816"/>
            <a:ext cx="5324475" cy="41529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4" name="Picture 2" descr="C:\Users\tiburskije\Desktop\FlippedClassroom Physik\04_Astronomie\06_Raumfahrt\01_MW_Rueckstoss\KG_00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7" y="3214209"/>
            <a:ext cx="2808312" cy="22477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Rechteck 9"/>
          <p:cNvSpPr/>
          <p:nvPr/>
        </p:nvSpPr>
        <p:spPr>
          <a:xfrm>
            <a:off x="899592" y="6330806"/>
            <a:ext cx="8244408" cy="338554"/>
          </a:xfrm>
          <a:prstGeom prst="rect">
            <a:avLst/>
          </a:prstGeom>
        </p:spPr>
        <p:txBody>
          <a:bodyPr wrap="square">
            <a:spAutoFit/>
          </a:bodyPr>
          <a:lstStyle/>
          <a:p>
            <a:r>
              <a:rPr lang="de-DE" sz="1600" dirty="0"/>
              <a:t>https://www.lernhelfer.de/schuelerlexikon/physik-abitur/artikel/kosmische-geschwindigkeiten</a:t>
            </a:r>
          </a:p>
        </p:txBody>
      </p:sp>
      <p:sp>
        <p:nvSpPr>
          <p:cNvPr id="4" name="Ovale Legende 3"/>
          <p:cNvSpPr/>
          <p:nvPr/>
        </p:nvSpPr>
        <p:spPr>
          <a:xfrm>
            <a:off x="179512" y="2340654"/>
            <a:ext cx="2232248" cy="1520691"/>
          </a:xfrm>
          <a:prstGeom prst="wedgeEllipseCallout">
            <a:avLst>
              <a:gd name="adj1" fmla="val -18380"/>
              <a:gd name="adj2" fmla="val 1054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 jetzt sind es</a:t>
            </a:r>
          </a:p>
          <a:p>
            <a:pPr algn="ctr" fontAlgn="auto">
              <a:spcBef>
                <a:spcPts val="0"/>
              </a:spcBef>
              <a:spcAft>
                <a:spcPts val="0"/>
              </a:spcAft>
              <a:defRPr/>
            </a:pPr>
            <a:r>
              <a:rPr lang="de-DE" dirty="0" smtClean="0"/>
              <a:t>schon über</a:t>
            </a:r>
          </a:p>
          <a:p>
            <a:pPr algn="ctr" fontAlgn="auto">
              <a:spcBef>
                <a:spcPts val="0"/>
              </a:spcBef>
              <a:spcAft>
                <a:spcPts val="0"/>
              </a:spcAft>
              <a:defRPr/>
            </a:pPr>
            <a:r>
              <a:rPr lang="de-DE" dirty="0" smtClean="0"/>
              <a:t>40 000 km/h.</a:t>
            </a:r>
            <a:endParaRPr lang="de-DE" dirty="0"/>
          </a:p>
        </p:txBody>
      </p:sp>
    </p:spTree>
    <p:extLst>
      <p:ext uri="{BB962C8B-B14F-4D97-AF65-F5344CB8AC3E}">
        <p14:creationId xmlns:p14="http://schemas.microsoft.com/office/powerpoint/2010/main" val="14175851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519" y="4630093"/>
            <a:ext cx="1156296" cy="193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4" name="Ovale Legende 3"/>
          <p:cNvSpPr/>
          <p:nvPr/>
        </p:nvSpPr>
        <p:spPr>
          <a:xfrm>
            <a:off x="144016" y="2011934"/>
            <a:ext cx="2555776" cy="1720850"/>
          </a:xfrm>
          <a:prstGeom prst="wedgeEllipseCallout">
            <a:avLst>
              <a:gd name="adj1" fmla="val -24260"/>
              <a:gd name="adj2" fmla="val 1087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Das sind über</a:t>
            </a:r>
          </a:p>
          <a:p>
            <a:pPr algn="ctr" fontAlgn="auto">
              <a:spcBef>
                <a:spcPts val="0"/>
              </a:spcBef>
              <a:spcAft>
                <a:spcPts val="0"/>
              </a:spcAft>
              <a:defRPr/>
            </a:pPr>
            <a:r>
              <a:rPr lang="de-DE" dirty="0" smtClean="0"/>
              <a:t>60 000 km/h!</a:t>
            </a:r>
            <a:endParaRPr lang="de-DE" dirty="0"/>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a:t>Raumfahrt I – </a:t>
            </a:r>
            <a:r>
              <a:rPr lang="de-DE" sz="3200" dirty="0" smtClean="0"/>
              <a:t>Antrieb und Entfernungen</a:t>
            </a:r>
            <a:endParaRPr lang="de-DE" sz="3200" dirty="0"/>
          </a:p>
        </p:txBody>
      </p:sp>
      <p:pic>
        <p:nvPicPr>
          <p:cNvPr id="4098" name="Picture 2" descr="C:\Users\tiburskije\Desktop\FlippedClassroom Physik\04_Astronomie\06_Raumfahrt\01_MW_Rueckstoss\KG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724375"/>
            <a:ext cx="5429250" cy="3648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Rechteck 1"/>
          <p:cNvSpPr/>
          <p:nvPr/>
        </p:nvSpPr>
        <p:spPr>
          <a:xfrm>
            <a:off x="899592" y="6330806"/>
            <a:ext cx="8244408" cy="338554"/>
          </a:xfrm>
          <a:prstGeom prst="rect">
            <a:avLst/>
          </a:prstGeom>
        </p:spPr>
        <p:txBody>
          <a:bodyPr wrap="square">
            <a:spAutoFit/>
          </a:bodyPr>
          <a:lstStyle/>
          <a:p>
            <a:r>
              <a:rPr lang="de-DE" sz="1600" dirty="0"/>
              <a:t>https://www.lernhelfer.de/schuelerlexikon/physik-abitur/artikel/kosmische-geschwindigkeiten</a:t>
            </a:r>
          </a:p>
        </p:txBody>
      </p:sp>
    </p:spTree>
    <p:extLst>
      <p:ext uri="{BB962C8B-B14F-4D97-AF65-F5344CB8AC3E}">
        <p14:creationId xmlns:p14="http://schemas.microsoft.com/office/powerpoint/2010/main" val="36776187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52152" y="2996952"/>
            <a:ext cx="1156296" cy="193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4" name="Ovale Legende 3"/>
          <p:cNvSpPr/>
          <p:nvPr/>
        </p:nvSpPr>
        <p:spPr>
          <a:xfrm>
            <a:off x="1493912" y="1140782"/>
            <a:ext cx="4014192" cy="1280106"/>
          </a:xfrm>
          <a:prstGeom prst="wedgeEllipseCallout">
            <a:avLst>
              <a:gd name="adj1" fmla="val -54218"/>
              <a:gd name="adj2" fmla="val 1054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Für so riesige Entfernungen kann man nie genug Treibstoff dabei haben ...</a:t>
            </a:r>
            <a:endParaRPr lang="de-DE" dirty="0"/>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a:t>Raumfahrt I – </a:t>
            </a:r>
            <a:r>
              <a:rPr lang="de-DE" sz="3200" dirty="0" smtClean="0"/>
              <a:t>Antrieb und Entfernungen</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763" y="6272213"/>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Users\tiburskije\Desktop\FlippedClassroom Physik\04_Astronomie\06_Raumfahrt\01_MW_Rueckstoss\rakete_erhaltsaetze_a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988" y="1412776"/>
            <a:ext cx="2085975" cy="4029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1881956" y="3212976"/>
            <a:ext cx="4922292" cy="2862322"/>
          </a:xfrm>
          <a:prstGeom prst="rect">
            <a:avLst/>
          </a:prstGeom>
          <a:noFill/>
        </p:spPr>
        <p:txBody>
          <a:bodyPr wrap="square" rtlCol="0">
            <a:spAutoFit/>
          </a:bodyPr>
          <a:lstStyle/>
          <a:p>
            <a:r>
              <a:rPr lang="de-DE" sz="2000" dirty="0" smtClean="0"/>
              <a:t>Prinzipiell funktionieren unsere heutigen Raketen tatsächlich nach dem </a:t>
            </a:r>
            <a:r>
              <a:rPr lang="de-DE" sz="2000" b="1" dirty="0" smtClean="0"/>
              <a:t>Wechselwirkungsprinzip</a:t>
            </a:r>
            <a:r>
              <a:rPr lang="de-DE" sz="2000" dirty="0" smtClean="0"/>
              <a:t>! Bei der Flüssigbrennstoff-Rakete vermischen sich die (flüssigen) Gase und bilden ein explosives Gemisch. Dieses wird in der Brennkammer verbrannt und durch die Düse ausgestoßen.</a:t>
            </a:r>
          </a:p>
          <a:p>
            <a:r>
              <a:rPr lang="de-DE" sz="2000" dirty="0" smtClean="0"/>
              <a:t>Dadurch entsteht der Rückstoß, der die Rakete vorwärts treibt.</a:t>
            </a:r>
            <a:endParaRPr lang="de-DE" sz="2000" dirty="0"/>
          </a:p>
        </p:txBody>
      </p:sp>
    </p:spTree>
    <p:extLst>
      <p:ext uri="{BB962C8B-B14F-4D97-AF65-F5344CB8AC3E}">
        <p14:creationId xmlns:p14="http://schemas.microsoft.com/office/powerpoint/2010/main" val="26358660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Bildschirmpräsentation (4:3)</PresentationFormat>
  <Paragraphs>96</Paragraphs>
  <Slides>16</Slides>
  <Notes>0</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tiburskije</dc:creator>
  <cp:lastModifiedBy>tiburskije</cp:lastModifiedBy>
  <cp:revision>164</cp:revision>
  <dcterms:created xsi:type="dcterms:W3CDTF">2015-12-04T09:42:00Z</dcterms:created>
  <dcterms:modified xsi:type="dcterms:W3CDTF">2016-04-26T07:45:17Z</dcterms:modified>
</cp:coreProperties>
</file>