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302" r:id="rId2"/>
    <p:sldId id="301" r:id="rId3"/>
    <p:sldId id="308" r:id="rId4"/>
    <p:sldId id="309" r:id="rId5"/>
    <p:sldId id="310" r:id="rId6"/>
    <p:sldId id="311" r:id="rId7"/>
    <p:sldId id="313" r:id="rId8"/>
    <p:sldId id="312" r:id="rId9"/>
    <p:sldId id="314" r:id="rId10"/>
    <p:sldId id="315" r:id="rId11"/>
    <p:sldId id="316" r:id="rId12"/>
    <p:sldId id="317" r:id="rId13"/>
    <p:sldId id="319" r:id="rId14"/>
    <p:sldId id="320" r:id="rId15"/>
    <p:sldId id="321" r:id="rId16"/>
    <p:sldId id="322" r:id="rId17"/>
    <p:sldId id="323" r:id="rId18"/>
    <p:sldId id="318" r:id="rId19"/>
    <p:sldId id="307" r:id="rId20"/>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2" autoAdjust="0"/>
    <p:restoredTop sz="94629" autoAdjust="0"/>
  </p:normalViewPr>
  <p:slideViewPr>
    <p:cSldViewPr>
      <p:cViewPr>
        <p:scale>
          <a:sx n="66" d="100"/>
          <a:sy n="66" d="100"/>
        </p:scale>
        <p:origin x="-72" y="-20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E34F212C-2AB6-44E2-9F04-49B7A15405DD}" type="datetimeFigureOut">
              <a:rPr lang="de-DE"/>
              <a:pPr>
                <a:defRPr/>
              </a:pPr>
              <a:t>10.05.2016</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de-DE" noProof="0" smtClean="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AD9D8D4C-D778-4D1A-B7A6-72CF4149793F}" type="slidenum">
              <a:rPr lang="de-DE"/>
              <a:pPr>
                <a:defRPr/>
              </a:pPr>
              <a:t>‹Nr.›</a:t>
            </a:fld>
            <a:endParaRPr lang="de-DE"/>
          </a:p>
        </p:txBody>
      </p:sp>
    </p:spTree>
    <p:extLst>
      <p:ext uri="{BB962C8B-B14F-4D97-AF65-F5344CB8AC3E}">
        <p14:creationId xmlns:p14="http://schemas.microsoft.com/office/powerpoint/2010/main" val="12734920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lvl1pPr>
              <a:defRPr/>
            </a:lvl1pPr>
          </a:lstStyle>
          <a:p>
            <a:pPr>
              <a:defRPr/>
            </a:pPr>
            <a:fld id="{114B236B-C712-4FAE-A8BF-5817C1B610AE}" type="datetimeFigureOut">
              <a:rPr lang="de-DE"/>
              <a:pPr>
                <a:defRPr/>
              </a:pPr>
              <a:t>10.05.2016</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6B5D9974-EA65-4AFC-81E3-AEC4B52B8532}" type="slidenum">
              <a:rPr lang="de-DE"/>
              <a:pPr>
                <a:defRPr/>
              </a:pPr>
              <a:t>‹Nr.›</a:t>
            </a:fld>
            <a:endParaRPr lang="de-DE"/>
          </a:p>
        </p:txBody>
      </p:sp>
    </p:spTree>
    <p:extLst>
      <p:ext uri="{BB962C8B-B14F-4D97-AF65-F5344CB8AC3E}">
        <p14:creationId xmlns:p14="http://schemas.microsoft.com/office/powerpoint/2010/main" val="4015435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8A5B5FC9-F3D8-4D7D-9CEC-9FA8B87658D0}" type="datetimeFigureOut">
              <a:rPr lang="de-DE"/>
              <a:pPr>
                <a:defRPr/>
              </a:pPr>
              <a:t>10.05.2016</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7430259E-31CE-431E-8B8E-EF71B82BD27C}" type="slidenum">
              <a:rPr lang="de-DE"/>
              <a:pPr>
                <a:defRPr/>
              </a:pPr>
              <a:t>‹Nr.›</a:t>
            </a:fld>
            <a:endParaRPr lang="de-DE"/>
          </a:p>
        </p:txBody>
      </p:sp>
    </p:spTree>
    <p:extLst>
      <p:ext uri="{BB962C8B-B14F-4D97-AF65-F5344CB8AC3E}">
        <p14:creationId xmlns:p14="http://schemas.microsoft.com/office/powerpoint/2010/main" val="2192579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33789164-72DE-437B-AC92-3A9C84D456E8}" type="datetimeFigureOut">
              <a:rPr lang="de-DE"/>
              <a:pPr>
                <a:defRPr/>
              </a:pPr>
              <a:t>10.05.2016</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5A63B861-9BB3-4F48-BB46-D854A919299D}" type="slidenum">
              <a:rPr lang="de-DE"/>
              <a:pPr>
                <a:defRPr/>
              </a:pPr>
              <a:t>‹Nr.›</a:t>
            </a:fld>
            <a:endParaRPr lang="de-DE"/>
          </a:p>
        </p:txBody>
      </p:sp>
    </p:spTree>
    <p:extLst>
      <p:ext uri="{BB962C8B-B14F-4D97-AF65-F5344CB8AC3E}">
        <p14:creationId xmlns:p14="http://schemas.microsoft.com/office/powerpoint/2010/main" val="2370604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E2FBE94C-537A-478B-B3F9-D3163F35BF06}" type="datetimeFigureOut">
              <a:rPr lang="de-DE"/>
              <a:pPr>
                <a:defRPr/>
              </a:pPr>
              <a:t>10.05.2016</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26431A70-448D-4998-BD63-C83C1B04B3CB}" type="slidenum">
              <a:rPr lang="de-DE"/>
              <a:pPr>
                <a:defRPr/>
              </a:pPr>
              <a:t>‹Nr.›</a:t>
            </a:fld>
            <a:endParaRPr lang="de-DE"/>
          </a:p>
        </p:txBody>
      </p:sp>
    </p:spTree>
    <p:extLst>
      <p:ext uri="{BB962C8B-B14F-4D97-AF65-F5344CB8AC3E}">
        <p14:creationId xmlns:p14="http://schemas.microsoft.com/office/powerpoint/2010/main" val="1430847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pPr>
              <a:defRPr/>
            </a:pPr>
            <a:fld id="{58CC1152-D455-438E-9457-EA8D0B22246C}" type="datetimeFigureOut">
              <a:rPr lang="de-DE"/>
              <a:pPr>
                <a:defRPr/>
              </a:pPr>
              <a:t>10.05.2016</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955517D0-48C3-47FE-8198-D65603A84B28}" type="slidenum">
              <a:rPr lang="de-DE"/>
              <a:pPr>
                <a:defRPr/>
              </a:pPr>
              <a:t>‹Nr.›</a:t>
            </a:fld>
            <a:endParaRPr lang="de-DE"/>
          </a:p>
        </p:txBody>
      </p:sp>
    </p:spTree>
    <p:extLst>
      <p:ext uri="{BB962C8B-B14F-4D97-AF65-F5344CB8AC3E}">
        <p14:creationId xmlns:p14="http://schemas.microsoft.com/office/powerpoint/2010/main" val="3349414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3"/>
          <p:cNvSpPr>
            <a:spLocks noGrp="1"/>
          </p:cNvSpPr>
          <p:nvPr>
            <p:ph type="dt" sz="half" idx="10"/>
          </p:nvPr>
        </p:nvSpPr>
        <p:spPr/>
        <p:txBody>
          <a:bodyPr/>
          <a:lstStyle>
            <a:lvl1pPr>
              <a:defRPr/>
            </a:lvl1pPr>
          </a:lstStyle>
          <a:p>
            <a:pPr>
              <a:defRPr/>
            </a:pPr>
            <a:fld id="{1986A836-C3E2-45B2-9C3C-54F681D54753}" type="datetimeFigureOut">
              <a:rPr lang="de-DE"/>
              <a:pPr>
                <a:defRPr/>
              </a:pPr>
              <a:t>10.05.2016</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2640FA74-7D31-4AA7-8706-35D84AB530EF}" type="slidenum">
              <a:rPr lang="de-DE"/>
              <a:pPr>
                <a:defRPr/>
              </a:pPr>
              <a:t>‹Nr.›</a:t>
            </a:fld>
            <a:endParaRPr lang="de-DE"/>
          </a:p>
        </p:txBody>
      </p:sp>
    </p:spTree>
    <p:extLst>
      <p:ext uri="{BB962C8B-B14F-4D97-AF65-F5344CB8AC3E}">
        <p14:creationId xmlns:p14="http://schemas.microsoft.com/office/powerpoint/2010/main" val="661354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3"/>
          <p:cNvSpPr>
            <a:spLocks noGrp="1"/>
          </p:cNvSpPr>
          <p:nvPr>
            <p:ph type="dt" sz="half" idx="10"/>
          </p:nvPr>
        </p:nvSpPr>
        <p:spPr/>
        <p:txBody>
          <a:bodyPr/>
          <a:lstStyle>
            <a:lvl1pPr>
              <a:defRPr/>
            </a:lvl1pPr>
          </a:lstStyle>
          <a:p>
            <a:pPr>
              <a:defRPr/>
            </a:pPr>
            <a:fld id="{66542008-C210-469C-9148-CE8CF83C4766}" type="datetimeFigureOut">
              <a:rPr lang="de-DE"/>
              <a:pPr>
                <a:defRPr/>
              </a:pPr>
              <a:t>10.05.2016</a:t>
            </a:fld>
            <a:endParaRPr lang="de-DE"/>
          </a:p>
        </p:txBody>
      </p:sp>
      <p:sp>
        <p:nvSpPr>
          <p:cNvPr id="8" name="Fußzeilenplatzhalter 4"/>
          <p:cNvSpPr>
            <a:spLocks noGrp="1"/>
          </p:cNvSpPr>
          <p:nvPr>
            <p:ph type="ftr" sz="quarter" idx="11"/>
          </p:nvPr>
        </p:nvSpPr>
        <p:spPr/>
        <p:txBody>
          <a:bodyPr/>
          <a:lstStyle>
            <a:lvl1pPr>
              <a:defRPr/>
            </a:lvl1pPr>
          </a:lstStyle>
          <a:p>
            <a:pPr>
              <a:defRPr/>
            </a:pPr>
            <a:endParaRPr lang="de-DE"/>
          </a:p>
        </p:txBody>
      </p:sp>
      <p:sp>
        <p:nvSpPr>
          <p:cNvPr id="9" name="Foliennummernplatzhalter 5"/>
          <p:cNvSpPr>
            <a:spLocks noGrp="1"/>
          </p:cNvSpPr>
          <p:nvPr>
            <p:ph type="sldNum" sz="quarter" idx="12"/>
          </p:nvPr>
        </p:nvSpPr>
        <p:spPr/>
        <p:txBody>
          <a:bodyPr/>
          <a:lstStyle>
            <a:lvl1pPr>
              <a:defRPr/>
            </a:lvl1pPr>
          </a:lstStyle>
          <a:p>
            <a:pPr>
              <a:defRPr/>
            </a:pPr>
            <a:fld id="{092F363A-1EF7-437E-93AB-E16D8A90D1AF}" type="slidenum">
              <a:rPr lang="de-DE"/>
              <a:pPr>
                <a:defRPr/>
              </a:pPr>
              <a:t>‹Nr.›</a:t>
            </a:fld>
            <a:endParaRPr lang="de-DE"/>
          </a:p>
        </p:txBody>
      </p:sp>
    </p:spTree>
    <p:extLst>
      <p:ext uri="{BB962C8B-B14F-4D97-AF65-F5344CB8AC3E}">
        <p14:creationId xmlns:p14="http://schemas.microsoft.com/office/powerpoint/2010/main" val="377795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3"/>
          <p:cNvSpPr>
            <a:spLocks noGrp="1"/>
          </p:cNvSpPr>
          <p:nvPr>
            <p:ph type="dt" sz="half" idx="10"/>
          </p:nvPr>
        </p:nvSpPr>
        <p:spPr/>
        <p:txBody>
          <a:bodyPr/>
          <a:lstStyle>
            <a:lvl1pPr>
              <a:defRPr/>
            </a:lvl1pPr>
          </a:lstStyle>
          <a:p>
            <a:pPr>
              <a:defRPr/>
            </a:pPr>
            <a:fld id="{B0F6F080-EA7A-4675-8D4D-07CD107000DC}" type="datetimeFigureOut">
              <a:rPr lang="de-DE"/>
              <a:pPr>
                <a:defRPr/>
              </a:pPr>
              <a:t>10.05.2016</a:t>
            </a:fld>
            <a:endParaRPr lang="de-DE"/>
          </a:p>
        </p:txBody>
      </p:sp>
      <p:sp>
        <p:nvSpPr>
          <p:cNvPr id="4" name="Fußzeilenplatzhalter 4"/>
          <p:cNvSpPr>
            <a:spLocks noGrp="1"/>
          </p:cNvSpPr>
          <p:nvPr>
            <p:ph type="ftr" sz="quarter" idx="11"/>
          </p:nvPr>
        </p:nvSpPr>
        <p:spPr/>
        <p:txBody>
          <a:bodyPr/>
          <a:lstStyle>
            <a:lvl1pPr>
              <a:defRPr/>
            </a:lvl1pPr>
          </a:lstStyle>
          <a:p>
            <a:pPr>
              <a:defRPr/>
            </a:pPr>
            <a:endParaRPr lang="de-DE"/>
          </a:p>
        </p:txBody>
      </p:sp>
      <p:sp>
        <p:nvSpPr>
          <p:cNvPr id="5" name="Foliennummernplatzhalter 5"/>
          <p:cNvSpPr>
            <a:spLocks noGrp="1"/>
          </p:cNvSpPr>
          <p:nvPr>
            <p:ph type="sldNum" sz="quarter" idx="12"/>
          </p:nvPr>
        </p:nvSpPr>
        <p:spPr/>
        <p:txBody>
          <a:bodyPr/>
          <a:lstStyle>
            <a:lvl1pPr>
              <a:defRPr/>
            </a:lvl1pPr>
          </a:lstStyle>
          <a:p>
            <a:pPr>
              <a:defRPr/>
            </a:pPr>
            <a:fld id="{56475673-B3D0-4285-8B87-6EAA7DBCC695}" type="slidenum">
              <a:rPr lang="de-DE"/>
              <a:pPr>
                <a:defRPr/>
              </a:pPr>
              <a:t>‹Nr.›</a:t>
            </a:fld>
            <a:endParaRPr lang="de-DE"/>
          </a:p>
        </p:txBody>
      </p:sp>
    </p:spTree>
    <p:extLst>
      <p:ext uri="{BB962C8B-B14F-4D97-AF65-F5344CB8AC3E}">
        <p14:creationId xmlns:p14="http://schemas.microsoft.com/office/powerpoint/2010/main" val="3700186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fld id="{09BF05E2-B274-4468-92D8-F37C8DD46476}" type="datetimeFigureOut">
              <a:rPr lang="de-DE"/>
              <a:pPr>
                <a:defRPr/>
              </a:pPr>
              <a:t>10.05.2016</a:t>
            </a:fld>
            <a:endParaRPr lang="de-DE"/>
          </a:p>
        </p:txBody>
      </p:sp>
      <p:sp>
        <p:nvSpPr>
          <p:cNvPr id="3" name="Fußzeilenplatzhalter 4"/>
          <p:cNvSpPr>
            <a:spLocks noGrp="1"/>
          </p:cNvSpPr>
          <p:nvPr>
            <p:ph type="ftr" sz="quarter" idx="11"/>
          </p:nvPr>
        </p:nvSpPr>
        <p:spPr/>
        <p:txBody>
          <a:bodyPr/>
          <a:lstStyle>
            <a:lvl1pPr>
              <a:defRPr/>
            </a:lvl1pPr>
          </a:lstStyle>
          <a:p>
            <a:pPr>
              <a:defRPr/>
            </a:pPr>
            <a:endParaRPr lang="de-DE"/>
          </a:p>
        </p:txBody>
      </p:sp>
      <p:sp>
        <p:nvSpPr>
          <p:cNvPr id="4" name="Foliennummernplatzhalter 5"/>
          <p:cNvSpPr>
            <a:spLocks noGrp="1"/>
          </p:cNvSpPr>
          <p:nvPr>
            <p:ph type="sldNum" sz="quarter" idx="12"/>
          </p:nvPr>
        </p:nvSpPr>
        <p:spPr/>
        <p:txBody>
          <a:bodyPr/>
          <a:lstStyle>
            <a:lvl1pPr>
              <a:defRPr/>
            </a:lvl1pPr>
          </a:lstStyle>
          <a:p>
            <a:pPr>
              <a:defRPr/>
            </a:pPr>
            <a:fld id="{33CEAA77-877D-422D-BE0C-F761380A3087}" type="slidenum">
              <a:rPr lang="de-DE"/>
              <a:pPr>
                <a:defRPr/>
              </a:pPr>
              <a:t>‹Nr.›</a:t>
            </a:fld>
            <a:endParaRPr lang="de-DE"/>
          </a:p>
        </p:txBody>
      </p:sp>
    </p:spTree>
    <p:extLst>
      <p:ext uri="{BB962C8B-B14F-4D97-AF65-F5344CB8AC3E}">
        <p14:creationId xmlns:p14="http://schemas.microsoft.com/office/powerpoint/2010/main" val="2867618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3"/>
          <p:cNvSpPr>
            <a:spLocks noGrp="1"/>
          </p:cNvSpPr>
          <p:nvPr>
            <p:ph type="dt" sz="half" idx="10"/>
          </p:nvPr>
        </p:nvSpPr>
        <p:spPr/>
        <p:txBody>
          <a:bodyPr/>
          <a:lstStyle>
            <a:lvl1pPr>
              <a:defRPr/>
            </a:lvl1pPr>
          </a:lstStyle>
          <a:p>
            <a:pPr>
              <a:defRPr/>
            </a:pPr>
            <a:fld id="{86A80FD1-8E31-4E0A-B336-3B4A2763CB7D}" type="datetimeFigureOut">
              <a:rPr lang="de-DE"/>
              <a:pPr>
                <a:defRPr/>
              </a:pPr>
              <a:t>10.05.2016</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C876633C-00FA-4BC0-B412-3B3CAEA6EB9E}" type="slidenum">
              <a:rPr lang="de-DE"/>
              <a:pPr>
                <a:defRPr/>
              </a:pPr>
              <a:t>‹Nr.›</a:t>
            </a:fld>
            <a:endParaRPr lang="de-DE"/>
          </a:p>
        </p:txBody>
      </p:sp>
    </p:spTree>
    <p:extLst>
      <p:ext uri="{BB962C8B-B14F-4D97-AF65-F5344CB8AC3E}">
        <p14:creationId xmlns:p14="http://schemas.microsoft.com/office/powerpoint/2010/main" val="4040295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3"/>
          <p:cNvSpPr>
            <a:spLocks noGrp="1"/>
          </p:cNvSpPr>
          <p:nvPr>
            <p:ph type="dt" sz="half" idx="10"/>
          </p:nvPr>
        </p:nvSpPr>
        <p:spPr/>
        <p:txBody>
          <a:bodyPr/>
          <a:lstStyle>
            <a:lvl1pPr>
              <a:defRPr/>
            </a:lvl1pPr>
          </a:lstStyle>
          <a:p>
            <a:pPr>
              <a:defRPr/>
            </a:pPr>
            <a:fld id="{2B95F160-B8F2-4A6B-9DEC-9F92FBFC1303}" type="datetimeFigureOut">
              <a:rPr lang="de-DE"/>
              <a:pPr>
                <a:defRPr/>
              </a:pPr>
              <a:t>10.05.2016</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AED845B4-020A-412C-B78F-BF7358AF76E8}" type="slidenum">
              <a:rPr lang="de-DE"/>
              <a:pPr>
                <a:defRPr/>
              </a:pPr>
              <a:t>‹Nr.›</a:t>
            </a:fld>
            <a:endParaRPr lang="de-DE"/>
          </a:p>
        </p:txBody>
      </p:sp>
    </p:spTree>
    <p:extLst>
      <p:ext uri="{BB962C8B-B14F-4D97-AF65-F5344CB8AC3E}">
        <p14:creationId xmlns:p14="http://schemas.microsoft.com/office/powerpoint/2010/main" val="3252879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1027" name="Textplatzhalt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CBC49CA-5403-4A8E-BBCE-7BE68D23DEAC}" type="datetimeFigureOut">
              <a:rPr lang="de-DE"/>
              <a:pPr>
                <a:defRPr/>
              </a:pPr>
              <a:t>10.05.2016</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5814A91-9CFA-473B-9FFE-EB7C38C157AC}"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gi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Paul\pauls_webseite\paul_buch.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115616" y="3288432"/>
            <a:ext cx="1340246"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1"/>
          <p:cNvSpPr txBox="1">
            <a:spLocks noChangeArrowheads="1"/>
          </p:cNvSpPr>
          <p:nvPr/>
        </p:nvSpPr>
        <p:spPr bwMode="auto">
          <a:xfrm>
            <a:off x="0" y="-315913"/>
            <a:ext cx="9144000" cy="1171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38808" anchor="ctr"/>
          <a:lstStyle>
            <a:lvl1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1pPr>
            <a:lvl2pPr marL="742950" indent="-28575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2pPr>
            <a:lvl3pPr marL="11430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3pPr>
            <a:lvl4pPr marL="16002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4pPr>
            <a:lvl5pPr marL="20574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9pPr>
          </a:lstStyle>
          <a:p>
            <a:pPr algn="ctr" eaLnBrk="1" hangingPunct="1"/>
            <a:r>
              <a:rPr lang="de-DE" sz="4000"/>
              <a:t>Astronomie</a:t>
            </a:r>
          </a:p>
        </p:txBody>
      </p:sp>
      <p:sp>
        <p:nvSpPr>
          <p:cNvPr id="2053" name="Rectangle 2"/>
          <p:cNvSpPr txBox="1">
            <a:spLocks noChangeArrowheads="1"/>
          </p:cNvSpPr>
          <p:nvPr/>
        </p:nvSpPr>
        <p:spPr bwMode="auto">
          <a:xfrm>
            <a:off x="34925" y="417513"/>
            <a:ext cx="9070975"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1pPr>
            <a:lvl2pPr marL="742950" indent="-28575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2pPr>
            <a:lvl3pPr marL="11430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3pPr>
            <a:lvl4pPr marL="16002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4pPr>
            <a:lvl5pPr marL="20574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9pPr>
          </a:lstStyle>
          <a:p>
            <a:pPr algn="ctr" eaLnBrk="1" hangingPunct="1">
              <a:spcBef>
                <a:spcPct val="20000"/>
              </a:spcBef>
              <a:buFont typeface="Arial" charset="0"/>
              <a:buNone/>
            </a:pPr>
            <a:r>
              <a:rPr lang="de-DE" sz="3200" dirty="0" smtClean="0"/>
              <a:t>Raumfahrt II – historische Entwicklung</a:t>
            </a:r>
            <a:endParaRPr lang="de-DE" sz="3200" dirty="0"/>
          </a:p>
        </p:txBody>
      </p:sp>
      <p:pic>
        <p:nvPicPr>
          <p:cNvPr id="2054" name="Picture 3" descr="C:\Users\tiburskije\Desktop\FlippedClassroom Physik\Mechanik\wikimedia-butt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7662" y="6255752"/>
            <a:ext cx="8382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e Legende 3"/>
          <p:cNvSpPr/>
          <p:nvPr/>
        </p:nvSpPr>
        <p:spPr>
          <a:xfrm>
            <a:off x="1151620" y="1146327"/>
            <a:ext cx="2952327" cy="1720850"/>
          </a:xfrm>
          <a:prstGeom prst="wedgeEllipseCallout">
            <a:avLst>
              <a:gd name="adj1" fmla="val -22089"/>
              <a:gd name="adj2" fmla="val 8671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dirty="0" smtClean="0"/>
              <a:t>Welche Entwicklung </a:t>
            </a:r>
          </a:p>
          <a:p>
            <a:pPr algn="ctr" fontAlgn="auto">
              <a:spcBef>
                <a:spcPts val="0"/>
              </a:spcBef>
              <a:spcAft>
                <a:spcPts val="0"/>
              </a:spcAft>
              <a:defRPr/>
            </a:pPr>
            <a:r>
              <a:rPr lang="de-DE" dirty="0" smtClean="0"/>
              <a:t>hat die </a:t>
            </a:r>
            <a:r>
              <a:rPr lang="de-DE" dirty="0" smtClean="0"/>
              <a:t>Raumfahrt </a:t>
            </a:r>
            <a:r>
              <a:rPr lang="de-DE" dirty="0" smtClean="0"/>
              <a:t>genommen und wo geht es hin ... </a:t>
            </a:r>
            <a:r>
              <a:rPr lang="de-DE" dirty="0" smtClean="0"/>
              <a:t>?</a:t>
            </a:r>
            <a:endParaRPr lang="de-DE" dirty="0"/>
          </a:p>
        </p:txBody>
      </p:sp>
      <p:pic>
        <p:nvPicPr>
          <p:cNvPr id="1026" name="Picture 2" descr="C:\Users\tiburskije\Desktop\FlippedClassroom Physik\04_Astronomie\06_Raumfahrt\Entwicklung\Sputnik_67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321" y="1772816"/>
            <a:ext cx="3889772" cy="218872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5" name="Picture 5" descr="C:\Users\tiburskije\Desktop\FlippedClassroom Physik\04_Astronomie\06_Raumfahrt\Entwicklung\Wostok_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13970" y="3510741"/>
            <a:ext cx="2839864" cy="212989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3" name="Picture 4" descr="C:\Users\tiburskije\Desktop\FlippedClassroom Physik\04_Astronomie\06_Raumfahrt\Entwicklung\290px-STS-133_International_Space_Station_after_undocking_5.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8064" y="4641097"/>
            <a:ext cx="3005102" cy="199908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628814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Paul\pauls_webseite\paul_buch.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79512" y="4651722"/>
            <a:ext cx="1101919" cy="2184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1"/>
          <p:cNvSpPr txBox="1">
            <a:spLocks noChangeArrowheads="1"/>
          </p:cNvSpPr>
          <p:nvPr/>
        </p:nvSpPr>
        <p:spPr bwMode="auto">
          <a:xfrm>
            <a:off x="0" y="-315913"/>
            <a:ext cx="9144000" cy="1171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38808" anchor="ctr"/>
          <a:lstStyle>
            <a:lvl1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1pPr>
            <a:lvl2pPr marL="742950" indent="-28575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2pPr>
            <a:lvl3pPr marL="11430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3pPr>
            <a:lvl4pPr marL="16002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4pPr>
            <a:lvl5pPr marL="20574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9pPr>
          </a:lstStyle>
          <a:p>
            <a:pPr algn="ctr" eaLnBrk="1" hangingPunct="1"/>
            <a:r>
              <a:rPr lang="de-DE" sz="4000"/>
              <a:t>Astronomie</a:t>
            </a:r>
          </a:p>
        </p:txBody>
      </p:sp>
      <p:sp>
        <p:nvSpPr>
          <p:cNvPr id="2053" name="Rectangle 2"/>
          <p:cNvSpPr txBox="1">
            <a:spLocks noChangeArrowheads="1"/>
          </p:cNvSpPr>
          <p:nvPr/>
        </p:nvSpPr>
        <p:spPr bwMode="auto">
          <a:xfrm>
            <a:off x="34925" y="417513"/>
            <a:ext cx="9070975"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1pPr>
            <a:lvl2pPr marL="742950" indent="-28575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2pPr>
            <a:lvl3pPr marL="11430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3pPr>
            <a:lvl4pPr marL="16002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4pPr>
            <a:lvl5pPr marL="20574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9pPr>
          </a:lstStyle>
          <a:p>
            <a:pPr algn="ctr" eaLnBrk="1" hangingPunct="1">
              <a:spcBef>
                <a:spcPct val="20000"/>
              </a:spcBef>
              <a:buFont typeface="Arial" charset="0"/>
              <a:buNone/>
            </a:pPr>
            <a:r>
              <a:rPr lang="de-DE" sz="3200" dirty="0" smtClean="0"/>
              <a:t>Raumfahrt II – historische Entwicklung</a:t>
            </a:r>
            <a:endParaRPr lang="de-DE" sz="3200" dirty="0"/>
          </a:p>
        </p:txBody>
      </p:sp>
      <p:pic>
        <p:nvPicPr>
          <p:cNvPr id="2054" name="Picture 3" descr="C:\Users\tiburskije\Desktop\FlippedClassroom Physik\Mechanik\wikimedia-butt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7662" y="6255752"/>
            <a:ext cx="8382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e Legende 3"/>
          <p:cNvSpPr/>
          <p:nvPr/>
        </p:nvSpPr>
        <p:spPr>
          <a:xfrm>
            <a:off x="2555776" y="4941168"/>
            <a:ext cx="2952327" cy="1720850"/>
          </a:xfrm>
          <a:prstGeom prst="wedgeEllipseCallout">
            <a:avLst>
              <a:gd name="adj1" fmla="val -70502"/>
              <a:gd name="adj2" fmla="val -3864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dirty="0" err="1"/>
              <a:t>state</a:t>
            </a:r>
            <a:r>
              <a:rPr lang="de-DE" dirty="0"/>
              <a:t> </a:t>
            </a:r>
            <a:r>
              <a:rPr lang="de-DE" dirty="0" err="1"/>
              <a:t>of</a:t>
            </a:r>
            <a:r>
              <a:rPr lang="de-DE" dirty="0"/>
              <a:t> </a:t>
            </a:r>
            <a:r>
              <a:rPr lang="de-DE" dirty="0" err="1"/>
              <a:t>the</a:t>
            </a:r>
            <a:r>
              <a:rPr lang="de-DE" dirty="0"/>
              <a:t> </a:t>
            </a:r>
            <a:r>
              <a:rPr lang="de-DE" dirty="0" err="1"/>
              <a:t>art</a:t>
            </a:r>
            <a:endParaRPr lang="de-DE" dirty="0"/>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40" y="1327497"/>
            <a:ext cx="6667500" cy="332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577185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Paul\pauls_webseite\paul_buch.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301729" y="3864078"/>
            <a:ext cx="1101919" cy="2184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1"/>
          <p:cNvSpPr txBox="1">
            <a:spLocks noChangeArrowheads="1"/>
          </p:cNvSpPr>
          <p:nvPr/>
        </p:nvSpPr>
        <p:spPr bwMode="auto">
          <a:xfrm>
            <a:off x="0" y="-315913"/>
            <a:ext cx="9144000" cy="1171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38808" anchor="ctr"/>
          <a:lstStyle>
            <a:lvl1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1pPr>
            <a:lvl2pPr marL="742950" indent="-28575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2pPr>
            <a:lvl3pPr marL="11430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3pPr>
            <a:lvl4pPr marL="16002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4pPr>
            <a:lvl5pPr marL="20574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9pPr>
          </a:lstStyle>
          <a:p>
            <a:pPr algn="ctr" eaLnBrk="1" hangingPunct="1"/>
            <a:r>
              <a:rPr lang="de-DE" sz="4000"/>
              <a:t>Astronomie</a:t>
            </a:r>
          </a:p>
        </p:txBody>
      </p:sp>
      <p:sp>
        <p:nvSpPr>
          <p:cNvPr id="2053" name="Rectangle 2"/>
          <p:cNvSpPr txBox="1">
            <a:spLocks noChangeArrowheads="1"/>
          </p:cNvSpPr>
          <p:nvPr/>
        </p:nvSpPr>
        <p:spPr bwMode="auto">
          <a:xfrm>
            <a:off x="34925" y="417513"/>
            <a:ext cx="9070975"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1pPr>
            <a:lvl2pPr marL="742950" indent="-28575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2pPr>
            <a:lvl3pPr marL="11430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3pPr>
            <a:lvl4pPr marL="16002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4pPr>
            <a:lvl5pPr marL="20574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9pPr>
          </a:lstStyle>
          <a:p>
            <a:pPr algn="ctr" eaLnBrk="1" hangingPunct="1">
              <a:spcBef>
                <a:spcPct val="20000"/>
              </a:spcBef>
              <a:buFont typeface="Arial" charset="0"/>
              <a:buNone/>
            </a:pPr>
            <a:r>
              <a:rPr lang="de-DE" sz="3200" dirty="0" smtClean="0"/>
              <a:t>Raumfahrt II – historische Entwicklung</a:t>
            </a:r>
            <a:endParaRPr lang="de-DE" sz="3200" dirty="0"/>
          </a:p>
        </p:txBody>
      </p:sp>
      <p:sp>
        <p:nvSpPr>
          <p:cNvPr id="4" name="Ovale Legende 3"/>
          <p:cNvSpPr/>
          <p:nvPr/>
        </p:nvSpPr>
        <p:spPr>
          <a:xfrm>
            <a:off x="300693" y="1268760"/>
            <a:ext cx="2952327" cy="1720850"/>
          </a:xfrm>
          <a:prstGeom prst="wedgeEllipseCallout">
            <a:avLst>
              <a:gd name="adj1" fmla="val -22089"/>
              <a:gd name="adj2" fmla="val 8671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dirty="0" smtClean="0"/>
              <a:t>Verwirrt ... </a:t>
            </a:r>
            <a:r>
              <a:rPr lang="de-DE" dirty="0" smtClean="0"/>
              <a:t>?</a:t>
            </a:r>
            <a:endParaRPr lang="de-DE" dirty="0"/>
          </a:p>
        </p:txBody>
      </p:sp>
      <p:pic>
        <p:nvPicPr>
          <p:cNvPr id="10242" name="Picture 2" descr="ISS O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1018970"/>
            <a:ext cx="5682410" cy="5379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9963" y="6551027"/>
            <a:ext cx="2124075"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404387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
          <p:cNvSpPr txBox="1">
            <a:spLocks noChangeArrowheads="1"/>
          </p:cNvSpPr>
          <p:nvPr/>
        </p:nvSpPr>
        <p:spPr bwMode="auto">
          <a:xfrm>
            <a:off x="0" y="-315913"/>
            <a:ext cx="9144000" cy="1171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38808" anchor="ctr"/>
          <a:lstStyle>
            <a:lvl1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1pPr>
            <a:lvl2pPr marL="742950" indent="-28575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2pPr>
            <a:lvl3pPr marL="11430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3pPr>
            <a:lvl4pPr marL="16002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4pPr>
            <a:lvl5pPr marL="20574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9pPr>
          </a:lstStyle>
          <a:p>
            <a:pPr algn="ctr" eaLnBrk="1" hangingPunct="1"/>
            <a:r>
              <a:rPr lang="de-DE" sz="4000"/>
              <a:t>Astronomie</a:t>
            </a:r>
          </a:p>
        </p:txBody>
      </p:sp>
      <p:sp>
        <p:nvSpPr>
          <p:cNvPr id="2053" name="Rectangle 2"/>
          <p:cNvSpPr txBox="1">
            <a:spLocks noChangeArrowheads="1"/>
          </p:cNvSpPr>
          <p:nvPr/>
        </p:nvSpPr>
        <p:spPr bwMode="auto">
          <a:xfrm>
            <a:off x="34925" y="417513"/>
            <a:ext cx="9070975"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1pPr>
            <a:lvl2pPr marL="742950" indent="-28575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2pPr>
            <a:lvl3pPr marL="11430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3pPr>
            <a:lvl4pPr marL="16002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4pPr>
            <a:lvl5pPr marL="20574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9pPr>
          </a:lstStyle>
          <a:p>
            <a:pPr algn="ctr" eaLnBrk="1" hangingPunct="1">
              <a:spcBef>
                <a:spcPct val="20000"/>
              </a:spcBef>
              <a:buFont typeface="Arial" charset="0"/>
              <a:buNone/>
            </a:pPr>
            <a:r>
              <a:rPr lang="de-DE" sz="3200" dirty="0" smtClean="0"/>
              <a:t>Raumfahrt II – historische Entwicklung</a:t>
            </a:r>
            <a:endParaRPr lang="de-DE" sz="3200"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10389"/>
            <a:ext cx="8928992" cy="5189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8374" y="6525343"/>
            <a:ext cx="2124075"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0617831"/>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
          <p:cNvSpPr txBox="1">
            <a:spLocks noChangeArrowheads="1"/>
          </p:cNvSpPr>
          <p:nvPr/>
        </p:nvSpPr>
        <p:spPr bwMode="auto">
          <a:xfrm>
            <a:off x="0" y="-315913"/>
            <a:ext cx="9144000" cy="1171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38808" anchor="ctr"/>
          <a:lstStyle>
            <a:lvl1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1pPr>
            <a:lvl2pPr marL="742950" indent="-28575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2pPr>
            <a:lvl3pPr marL="11430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3pPr>
            <a:lvl4pPr marL="16002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4pPr>
            <a:lvl5pPr marL="20574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9pPr>
          </a:lstStyle>
          <a:p>
            <a:pPr algn="ctr" eaLnBrk="1" hangingPunct="1"/>
            <a:r>
              <a:rPr lang="de-DE" sz="4000"/>
              <a:t>Astronomie</a:t>
            </a:r>
          </a:p>
        </p:txBody>
      </p:sp>
      <p:sp>
        <p:nvSpPr>
          <p:cNvPr id="2053" name="Rectangle 2"/>
          <p:cNvSpPr txBox="1">
            <a:spLocks noChangeArrowheads="1"/>
          </p:cNvSpPr>
          <p:nvPr/>
        </p:nvSpPr>
        <p:spPr bwMode="auto">
          <a:xfrm>
            <a:off x="34925" y="417513"/>
            <a:ext cx="9070975"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1pPr>
            <a:lvl2pPr marL="742950" indent="-28575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2pPr>
            <a:lvl3pPr marL="11430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3pPr>
            <a:lvl4pPr marL="16002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4pPr>
            <a:lvl5pPr marL="20574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9pPr>
          </a:lstStyle>
          <a:p>
            <a:pPr algn="ctr" eaLnBrk="1" hangingPunct="1">
              <a:spcBef>
                <a:spcPct val="20000"/>
              </a:spcBef>
              <a:buFont typeface="Arial" charset="0"/>
              <a:buNone/>
            </a:pPr>
            <a:r>
              <a:rPr lang="de-DE" sz="3200" dirty="0" smtClean="0"/>
              <a:t>Raumfahrt II – historische Entwicklung</a:t>
            </a:r>
            <a:endParaRPr lang="de-DE" sz="3200" dirty="0"/>
          </a:p>
        </p:txBody>
      </p:sp>
      <p:sp>
        <p:nvSpPr>
          <p:cNvPr id="2" name="Rechteck 1"/>
          <p:cNvSpPr/>
          <p:nvPr/>
        </p:nvSpPr>
        <p:spPr>
          <a:xfrm>
            <a:off x="159410" y="1479981"/>
            <a:ext cx="2501006" cy="369332"/>
          </a:xfrm>
          <a:prstGeom prst="rect">
            <a:avLst/>
          </a:prstGeom>
        </p:spPr>
        <p:txBody>
          <a:bodyPr wrap="none">
            <a:spAutoFit/>
          </a:bodyPr>
          <a:lstStyle/>
          <a:p>
            <a:r>
              <a:rPr lang="de-DE" b="1" dirty="0" smtClean="0"/>
              <a:t>Die </a:t>
            </a:r>
            <a:r>
              <a:rPr lang="de-DE" b="1" dirty="0" err="1" smtClean="0"/>
              <a:t>Pioneer</a:t>
            </a:r>
            <a:r>
              <a:rPr lang="de-DE" b="1" dirty="0" smtClean="0"/>
              <a:t> 10 - Mission</a:t>
            </a:r>
            <a:endParaRPr lang="de-DE" b="1" dirty="0"/>
          </a:p>
        </p:txBody>
      </p:sp>
      <p:sp>
        <p:nvSpPr>
          <p:cNvPr id="3" name="Rechteck 2"/>
          <p:cNvSpPr/>
          <p:nvPr/>
        </p:nvSpPr>
        <p:spPr>
          <a:xfrm>
            <a:off x="-24450" y="6211669"/>
            <a:ext cx="9130350" cy="646331"/>
          </a:xfrm>
          <a:prstGeom prst="rect">
            <a:avLst/>
          </a:prstGeom>
        </p:spPr>
        <p:txBody>
          <a:bodyPr wrap="square">
            <a:spAutoFit/>
          </a:bodyPr>
          <a:lstStyle/>
          <a:p>
            <a:r>
              <a:rPr lang="de-DE" dirty="0"/>
              <a:t>Von NASA - http://nssdc.gsfc.nasa.gov/image/spacecraft/pioneer10-11.jpg, Gemeinfrei, https://commons.wikimedia.org/w/index.php?curid=2878008</a:t>
            </a:r>
          </a:p>
        </p:txBody>
      </p:sp>
      <p:pic>
        <p:nvPicPr>
          <p:cNvPr id="1029" name="Picture 5" descr="C:\Users\tiburskije\Desktop\FlippedClassroom Physik\04_Astronomie\06_Raumfahrt\06_pioneer_10\Pioneer10-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8125" y="1450082"/>
            <a:ext cx="3505200" cy="45339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tiburskije\Desktop\FlippedClassroom Physik\04_Astronomie\06_Raumfahrt\06_pioneer_10\zeitleist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2151230"/>
            <a:ext cx="3744416" cy="356365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27" name="Picture 3" descr="C:\Users\tiburskije\Desktop\FlippedClassroom Physik\04_Astronomie\06_Raumfahrt\06_pioneer_10\pnasteroid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9410" y="2780928"/>
            <a:ext cx="4534312" cy="230425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2" name="Picture 3" descr="C:\Users\tiburskije\Desktop\FlippedClassroom Physik\Mechanik\wikimedia-butt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304" y="6518101"/>
            <a:ext cx="8382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002013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wipe(down)">
                                      <p:cBhvr>
                                        <p:cTn id="7" dur="500"/>
                                        <p:tgtEl>
                                          <p:spTgt spid="10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wipe(down)">
                                      <p:cBhvr>
                                        <p:cTn id="12" dur="5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wipe(down)">
                                      <p:cBhvr>
                                        <p:cTn id="17"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
          <p:cNvSpPr txBox="1">
            <a:spLocks noChangeArrowheads="1"/>
          </p:cNvSpPr>
          <p:nvPr/>
        </p:nvSpPr>
        <p:spPr bwMode="auto">
          <a:xfrm>
            <a:off x="0" y="-315913"/>
            <a:ext cx="9144000" cy="1171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38808" anchor="ctr"/>
          <a:lstStyle>
            <a:lvl1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1pPr>
            <a:lvl2pPr marL="742950" indent="-28575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2pPr>
            <a:lvl3pPr marL="11430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3pPr>
            <a:lvl4pPr marL="16002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4pPr>
            <a:lvl5pPr marL="20574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9pPr>
          </a:lstStyle>
          <a:p>
            <a:pPr algn="ctr" eaLnBrk="1" hangingPunct="1"/>
            <a:r>
              <a:rPr lang="de-DE" sz="4000"/>
              <a:t>Astronomie</a:t>
            </a:r>
          </a:p>
        </p:txBody>
      </p:sp>
      <p:sp>
        <p:nvSpPr>
          <p:cNvPr id="2053" name="Rectangle 2"/>
          <p:cNvSpPr txBox="1">
            <a:spLocks noChangeArrowheads="1"/>
          </p:cNvSpPr>
          <p:nvPr/>
        </p:nvSpPr>
        <p:spPr bwMode="auto">
          <a:xfrm>
            <a:off x="34925" y="417513"/>
            <a:ext cx="9070975"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1pPr>
            <a:lvl2pPr marL="742950" indent="-28575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2pPr>
            <a:lvl3pPr marL="11430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3pPr>
            <a:lvl4pPr marL="16002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4pPr>
            <a:lvl5pPr marL="20574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9pPr>
          </a:lstStyle>
          <a:p>
            <a:pPr algn="ctr" eaLnBrk="1" hangingPunct="1">
              <a:spcBef>
                <a:spcPct val="20000"/>
              </a:spcBef>
              <a:buFont typeface="Arial" charset="0"/>
              <a:buNone/>
            </a:pPr>
            <a:r>
              <a:rPr lang="de-DE" sz="3200" dirty="0" smtClean="0"/>
              <a:t>Raumfahrt II – historische Entwicklung</a:t>
            </a:r>
            <a:endParaRPr lang="de-DE" sz="3200" dirty="0"/>
          </a:p>
        </p:txBody>
      </p:sp>
      <p:sp>
        <p:nvSpPr>
          <p:cNvPr id="2" name="Rechteck 1"/>
          <p:cNvSpPr/>
          <p:nvPr/>
        </p:nvSpPr>
        <p:spPr>
          <a:xfrm>
            <a:off x="159410" y="1479981"/>
            <a:ext cx="2545890" cy="1200329"/>
          </a:xfrm>
          <a:prstGeom prst="rect">
            <a:avLst/>
          </a:prstGeom>
        </p:spPr>
        <p:txBody>
          <a:bodyPr wrap="none">
            <a:spAutoFit/>
          </a:bodyPr>
          <a:lstStyle/>
          <a:p>
            <a:r>
              <a:rPr lang="de-DE" b="1" dirty="0" smtClean="0"/>
              <a:t>Die </a:t>
            </a:r>
            <a:r>
              <a:rPr lang="de-DE" b="1" dirty="0" err="1" smtClean="0"/>
              <a:t>Pioneer</a:t>
            </a:r>
            <a:r>
              <a:rPr lang="de-DE" b="1" dirty="0" smtClean="0"/>
              <a:t> 10 – Mission</a:t>
            </a:r>
          </a:p>
          <a:p>
            <a:endParaRPr lang="de-DE" b="1" dirty="0"/>
          </a:p>
          <a:p>
            <a:r>
              <a:rPr lang="de-DE" b="1" dirty="0" smtClean="0"/>
              <a:t>Die Goldplakette für</a:t>
            </a:r>
          </a:p>
          <a:p>
            <a:r>
              <a:rPr lang="de-DE" b="1" dirty="0" err="1" smtClean="0"/>
              <a:t>ausserirdische</a:t>
            </a:r>
            <a:r>
              <a:rPr lang="de-DE" b="1" dirty="0" smtClean="0"/>
              <a:t> „Finder“</a:t>
            </a:r>
            <a:endParaRPr lang="de-DE" b="1" dirty="0"/>
          </a:p>
        </p:txBody>
      </p:sp>
      <p:sp>
        <p:nvSpPr>
          <p:cNvPr id="3" name="Rechteck 2"/>
          <p:cNvSpPr/>
          <p:nvPr/>
        </p:nvSpPr>
        <p:spPr>
          <a:xfrm>
            <a:off x="-24450" y="6516052"/>
            <a:ext cx="9130350" cy="369332"/>
          </a:xfrm>
          <a:prstGeom prst="rect">
            <a:avLst/>
          </a:prstGeom>
        </p:spPr>
        <p:txBody>
          <a:bodyPr wrap="square">
            <a:spAutoFit/>
          </a:bodyPr>
          <a:lstStyle/>
          <a:p>
            <a:pPr algn="ctr"/>
            <a:r>
              <a:rPr lang="de-DE" dirty="0" smtClean="0"/>
              <a:t>https</a:t>
            </a:r>
            <a:r>
              <a:rPr lang="de-DE" dirty="0"/>
              <a:t>://commons.wikimedia.org/w/index.php?curid=2878008</a:t>
            </a:r>
          </a:p>
        </p:txBody>
      </p:sp>
      <p:pic>
        <p:nvPicPr>
          <p:cNvPr id="2050" name="Picture 2" descr="C:\Users\tiburskije\Desktop\FlippedClassroom Physik\04_Astronomie\06_Raumfahrt\06_pioneer_10\plaqu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6883" y="1196752"/>
            <a:ext cx="6063589" cy="522142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tiburskije\Desktop\FlippedClassroom Physik\Mechanik\wikimedia-butt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5763" y="6446093"/>
            <a:ext cx="8382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0481640"/>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
          <p:cNvSpPr txBox="1">
            <a:spLocks noChangeArrowheads="1"/>
          </p:cNvSpPr>
          <p:nvPr/>
        </p:nvSpPr>
        <p:spPr bwMode="auto">
          <a:xfrm>
            <a:off x="0" y="-315913"/>
            <a:ext cx="9144000" cy="1171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38808" anchor="ctr"/>
          <a:lstStyle>
            <a:lvl1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1pPr>
            <a:lvl2pPr marL="742950" indent="-28575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2pPr>
            <a:lvl3pPr marL="11430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3pPr>
            <a:lvl4pPr marL="16002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4pPr>
            <a:lvl5pPr marL="20574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9pPr>
          </a:lstStyle>
          <a:p>
            <a:pPr algn="ctr" eaLnBrk="1" hangingPunct="1"/>
            <a:r>
              <a:rPr lang="de-DE" sz="4000"/>
              <a:t>Astronomie</a:t>
            </a:r>
          </a:p>
        </p:txBody>
      </p:sp>
      <p:sp>
        <p:nvSpPr>
          <p:cNvPr id="2053" name="Rectangle 2"/>
          <p:cNvSpPr txBox="1">
            <a:spLocks noChangeArrowheads="1"/>
          </p:cNvSpPr>
          <p:nvPr/>
        </p:nvSpPr>
        <p:spPr bwMode="auto">
          <a:xfrm>
            <a:off x="34925" y="417513"/>
            <a:ext cx="9070975"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1pPr>
            <a:lvl2pPr marL="742950" indent="-28575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2pPr>
            <a:lvl3pPr marL="11430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3pPr>
            <a:lvl4pPr marL="16002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4pPr>
            <a:lvl5pPr marL="20574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9pPr>
          </a:lstStyle>
          <a:p>
            <a:pPr algn="ctr" eaLnBrk="1" hangingPunct="1">
              <a:spcBef>
                <a:spcPct val="20000"/>
              </a:spcBef>
              <a:buFont typeface="Arial" charset="0"/>
              <a:buNone/>
            </a:pPr>
            <a:r>
              <a:rPr lang="de-DE" sz="3200" dirty="0" smtClean="0"/>
              <a:t>Raumfahrt II – historische Entwicklung</a:t>
            </a:r>
            <a:endParaRPr lang="de-DE" sz="3200" dirty="0"/>
          </a:p>
        </p:txBody>
      </p:sp>
      <p:sp>
        <p:nvSpPr>
          <p:cNvPr id="2" name="Rechteck 1"/>
          <p:cNvSpPr/>
          <p:nvPr/>
        </p:nvSpPr>
        <p:spPr>
          <a:xfrm>
            <a:off x="159410" y="1479981"/>
            <a:ext cx="2545890" cy="369332"/>
          </a:xfrm>
          <a:prstGeom prst="rect">
            <a:avLst/>
          </a:prstGeom>
        </p:spPr>
        <p:txBody>
          <a:bodyPr wrap="none">
            <a:spAutoFit/>
          </a:bodyPr>
          <a:lstStyle/>
          <a:p>
            <a:r>
              <a:rPr lang="de-DE" b="1" dirty="0" smtClean="0"/>
              <a:t>Die </a:t>
            </a:r>
            <a:r>
              <a:rPr lang="de-DE" b="1" dirty="0" err="1" smtClean="0"/>
              <a:t>Pioneer</a:t>
            </a:r>
            <a:r>
              <a:rPr lang="de-DE" b="1" dirty="0" smtClean="0"/>
              <a:t> 10 – Mission</a:t>
            </a:r>
          </a:p>
        </p:txBody>
      </p:sp>
      <p:sp>
        <p:nvSpPr>
          <p:cNvPr id="3" name="Rechteck 2"/>
          <p:cNvSpPr/>
          <p:nvPr/>
        </p:nvSpPr>
        <p:spPr>
          <a:xfrm>
            <a:off x="-24450" y="6516052"/>
            <a:ext cx="9130350" cy="369332"/>
          </a:xfrm>
          <a:prstGeom prst="rect">
            <a:avLst/>
          </a:prstGeom>
        </p:spPr>
        <p:txBody>
          <a:bodyPr wrap="square">
            <a:spAutoFit/>
          </a:bodyPr>
          <a:lstStyle/>
          <a:p>
            <a:pPr algn="ctr"/>
            <a:r>
              <a:rPr lang="de-DE" dirty="0" smtClean="0"/>
              <a:t>https</a:t>
            </a:r>
            <a:r>
              <a:rPr lang="de-DE" dirty="0"/>
              <a:t>://commons.wikimedia.org/w/index.php?curid=2878008</a:t>
            </a:r>
          </a:p>
        </p:txBody>
      </p:sp>
      <p:pic>
        <p:nvPicPr>
          <p:cNvPr id="3074" name="Picture 2" descr="C:\Users\tiburskije\Desktop\FlippedClassroom Physik\04_Astronomie\06_Raumfahrt\06_pioneer_10\Pioneer_10_-_Mission_in_past_and_futur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806" y="1994642"/>
            <a:ext cx="9059706" cy="352259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tiburskije\Desktop\FlippedClassroom Physik\04_Astronomie\06_Raumfahrt\06_pioneer_10\flugbah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5342" y="1479981"/>
            <a:ext cx="6251154" cy="475733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tiburskije\Desktop\FlippedClassroom Physik\Mechanik\wikimedia-butt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5763" y="6453336"/>
            <a:ext cx="8382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626404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wipe(down)">
                                      <p:cBhvr>
                                        <p:cTn id="12"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
          <p:cNvSpPr txBox="1">
            <a:spLocks noChangeArrowheads="1"/>
          </p:cNvSpPr>
          <p:nvPr/>
        </p:nvSpPr>
        <p:spPr bwMode="auto">
          <a:xfrm>
            <a:off x="0" y="-315913"/>
            <a:ext cx="9144000" cy="1171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38808" anchor="ctr"/>
          <a:lstStyle>
            <a:lvl1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1pPr>
            <a:lvl2pPr marL="742950" indent="-28575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2pPr>
            <a:lvl3pPr marL="11430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3pPr>
            <a:lvl4pPr marL="16002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4pPr>
            <a:lvl5pPr marL="20574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9pPr>
          </a:lstStyle>
          <a:p>
            <a:pPr algn="ctr" eaLnBrk="1" hangingPunct="1"/>
            <a:r>
              <a:rPr lang="de-DE" sz="4000"/>
              <a:t>Astronomie</a:t>
            </a:r>
          </a:p>
        </p:txBody>
      </p:sp>
      <p:sp>
        <p:nvSpPr>
          <p:cNvPr id="2053" name="Rectangle 2"/>
          <p:cNvSpPr txBox="1">
            <a:spLocks noChangeArrowheads="1"/>
          </p:cNvSpPr>
          <p:nvPr/>
        </p:nvSpPr>
        <p:spPr bwMode="auto">
          <a:xfrm>
            <a:off x="34925" y="417513"/>
            <a:ext cx="9070975"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1pPr>
            <a:lvl2pPr marL="742950" indent="-28575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2pPr>
            <a:lvl3pPr marL="11430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3pPr>
            <a:lvl4pPr marL="16002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4pPr>
            <a:lvl5pPr marL="20574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9pPr>
          </a:lstStyle>
          <a:p>
            <a:pPr algn="ctr" eaLnBrk="1" hangingPunct="1">
              <a:spcBef>
                <a:spcPct val="20000"/>
              </a:spcBef>
              <a:buFont typeface="Arial" charset="0"/>
              <a:buNone/>
            </a:pPr>
            <a:r>
              <a:rPr lang="de-DE" sz="3200" dirty="0" smtClean="0"/>
              <a:t>Raumfahrt II – historische Entwicklung</a:t>
            </a:r>
            <a:endParaRPr lang="de-DE" sz="3200" dirty="0"/>
          </a:p>
        </p:txBody>
      </p:sp>
      <p:sp>
        <p:nvSpPr>
          <p:cNvPr id="2" name="Rechteck 1"/>
          <p:cNvSpPr/>
          <p:nvPr/>
        </p:nvSpPr>
        <p:spPr>
          <a:xfrm>
            <a:off x="159410" y="1479981"/>
            <a:ext cx="2290627" cy="369332"/>
          </a:xfrm>
          <a:prstGeom prst="rect">
            <a:avLst/>
          </a:prstGeom>
        </p:spPr>
        <p:txBody>
          <a:bodyPr wrap="none">
            <a:spAutoFit/>
          </a:bodyPr>
          <a:lstStyle/>
          <a:p>
            <a:r>
              <a:rPr lang="de-DE" b="1" dirty="0" smtClean="0"/>
              <a:t>Die Voyager – Mission</a:t>
            </a:r>
          </a:p>
        </p:txBody>
      </p:sp>
      <p:pic>
        <p:nvPicPr>
          <p:cNvPr id="9" name="Picture 3" descr="C:\Users\tiburskije\Desktop\FlippedClassroom Physik\Mechanik\wikimedia-butt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5763" y="6453336"/>
            <a:ext cx="8382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hteck 3"/>
          <p:cNvSpPr/>
          <p:nvPr/>
        </p:nvSpPr>
        <p:spPr>
          <a:xfrm>
            <a:off x="-18222" y="6516052"/>
            <a:ext cx="9162221" cy="369332"/>
          </a:xfrm>
          <a:prstGeom prst="rect">
            <a:avLst/>
          </a:prstGeom>
        </p:spPr>
        <p:txBody>
          <a:bodyPr wrap="square">
            <a:spAutoFit/>
          </a:bodyPr>
          <a:lstStyle/>
          <a:p>
            <a:r>
              <a:rPr lang="en-US" dirty="0" smtClean="0"/>
              <a:t>https</a:t>
            </a:r>
            <a:r>
              <a:rPr lang="en-US" dirty="0"/>
              <a:t>://commons.wikimedia.org/w/index.php?curid=13318225</a:t>
            </a:r>
            <a:endParaRPr lang="de-DE" dirty="0"/>
          </a:p>
        </p:txBody>
      </p:sp>
      <p:pic>
        <p:nvPicPr>
          <p:cNvPr id="4098" name="Picture 2" descr="C:\Users\tiburskije\Desktop\Voyag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7135" y="1458954"/>
            <a:ext cx="5052367" cy="395347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4099" name="Picture 3" descr="C:\Users\tiburskije\Desktop\Voyager_-_mission_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5380" y="3435692"/>
            <a:ext cx="3989311" cy="2680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814680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down)">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099"/>
                                        </p:tgtEl>
                                        <p:attrNameLst>
                                          <p:attrName>style.visibility</p:attrName>
                                        </p:attrNameLst>
                                      </p:cBhvr>
                                      <p:to>
                                        <p:strVal val="visible"/>
                                      </p:to>
                                    </p:set>
                                    <p:animEffect transition="in" filter="wipe(down)">
                                      <p:cBhvr>
                                        <p:cTn id="12"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
          <p:cNvSpPr txBox="1">
            <a:spLocks noChangeArrowheads="1"/>
          </p:cNvSpPr>
          <p:nvPr/>
        </p:nvSpPr>
        <p:spPr bwMode="auto">
          <a:xfrm>
            <a:off x="0" y="-315913"/>
            <a:ext cx="9144000" cy="1171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38808" anchor="ctr"/>
          <a:lstStyle>
            <a:lvl1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1pPr>
            <a:lvl2pPr marL="742950" indent="-28575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2pPr>
            <a:lvl3pPr marL="11430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3pPr>
            <a:lvl4pPr marL="16002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4pPr>
            <a:lvl5pPr marL="20574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9pPr>
          </a:lstStyle>
          <a:p>
            <a:pPr algn="ctr" eaLnBrk="1" hangingPunct="1"/>
            <a:r>
              <a:rPr lang="de-DE" sz="4000"/>
              <a:t>Astronomie</a:t>
            </a:r>
          </a:p>
        </p:txBody>
      </p:sp>
      <p:sp>
        <p:nvSpPr>
          <p:cNvPr id="2053" name="Rectangle 2"/>
          <p:cNvSpPr txBox="1">
            <a:spLocks noChangeArrowheads="1"/>
          </p:cNvSpPr>
          <p:nvPr/>
        </p:nvSpPr>
        <p:spPr bwMode="auto">
          <a:xfrm>
            <a:off x="34925" y="417513"/>
            <a:ext cx="9070975"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1pPr>
            <a:lvl2pPr marL="742950" indent="-28575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2pPr>
            <a:lvl3pPr marL="11430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3pPr>
            <a:lvl4pPr marL="16002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4pPr>
            <a:lvl5pPr marL="20574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9pPr>
          </a:lstStyle>
          <a:p>
            <a:pPr algn="ctr" eaLnBrk="1" hangingPunct="1">
              <a:spcBef>
                <a:spcPct val="20000"/>
              </a:spcBef>
              <a:buFont typeface="Arial" charset="0"/>
              <a:buNone/>
            </a:pPr>
            <a:r>
              <a:rPr lang="de-DE" sz="3200" dirty="0" smtClean="0"/>
              <a:t>Raumfahrt II – historische Entwicklung</a:t>
            </a:r>
            <a:endParaRPr lang="de-DE" sz="3200" dirty="0"/>
          </a:p>
        </p:txBody>
      </p:sp>
      <p:sp>
        <p:nvSpPr>
          <p:cNvPr id="2" name="Rechteck 1"/>
          <p:cNvSpPr/>
          <p:nvPr/>
        </p:nvSpPr>
        <p:spPr>
          <a:xfrm>
            <a:off x="159410" y="1479981"/>
            <a:ext cx="2290627" cy="369332"/>
          </a:xfrm>
          <a:prstGeom prst="rect">
            <a:avLst/>
          </a:prstGeom>
        </p:spPr>
        <p:txBody>
          <a:bodyPr wrap="none">
            <a:spAutoFit/>
          </a:bodyPr>
          <a:lstStyle/>
          <a:p>
            <a:r>
              <a:rPr lang="de-DE" b="1" dirty="0" smtClean="0"/>
              <a:t>Die Voyager – Mission</a:t>
            </a:r>
          </a:p>
        </p:txBody>
      </p:sp>
      <p:pic>
        <p:nvPicPr>
          <p:cNvPr id="9" name="Picture 3" descr="C:\Users\tiburskije\Desktop\FlippedClassroom Physik\Mechanik\wikimedia-butt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5763" y="6453336"/>
            <a:ext cx="8382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hteck 3"/>
          <p:cNvSpPr/>
          <p:nvPr/>
        </p:nvSpPr>
        <p:spPr>
          <a:xfrm>
            <a:off x="-18222" y="6516052"/>
            <a:ext cx="9162221" cy="369332"/>
          </a:xfrm>
          <a:prstGeom prst="rect">
            <a:avLst/>
          </a:prstGeom>
        </p:spPr>
        <p:txBody>
          <a:bodyPr wrap="square">
            <a:spAutoFit/>
          </a:bodyPr>
          <a:lstStyle/>
          <a:p>
            <a:r>
              <a:rPr lang="en-US" dirty="0" smtClean="0"/>
              <a:t>https</a:t>
            </a:r>
            <a:r>
              <a:rPr lang="en-US" dirty="0"/>
              <a:t>://commons.wikimedia.org/w/index.php?curid=13318225</a:t>
            </a:r>
            <a:endParaRPr lang="de-DE" dirty="0"/>
          </a:p>
        </p:txBody>
      </p:sp>
      <p:pic>
        <p:nvPicPr>
          <p:cNvPr id="5122" name="Picture 2" descr="C:\Users\tiburskije\Desktop\794px-Voyager_Path_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1172384"/>
            <a:ext cx="6179891" cy="5136936"/>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tiburskije\Desktop\The_Sounds_of_Earth_Record_Cover_-_GPN-2000-00197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409" y="1849312"/>
            <a:ext cx="4604023" cy="4604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933602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ipe(down)">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123"/>
                                        </p:tgtEl>
                                        <p:attrNameLst>
                                          <p:attrName>style.visibility</p:attrName>
                                        </p:attrNameLst>
                                      </p:cBhvr>
                                      <p:to>
                                        <p:strVal val="visible"/>
                                      </p:to>
                                    </p:set>
                                    <p:animEffect transition="in" filter="wipe(down)">
                                      <p:cBhvr>
                                        <p:cTn id="12"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73027" y="6309320"/>
            <a:ext cx="9070973" cy="9756517"/>
          </a:xfrm>
          <a:prstGeom prst="rect">
            <a:avLst/>
          </a:prstGeom>
        </p:spPr>
        <p:txBody>
          <a:bodyPr wrap="square">
            <a:spAutoFit/>
          </a:bodyPr>
          <a:lstStyle/>
          <a:p>
            <a:r>
              <a:rPr lang="de-DE" dirty="0"/>
              <a:t>Programm Erdbeobachtung</a:t>
            </a:r>
          </a:p>
          <a:p>
            <a:r>
              <a:rPr lang="de-DE" sz="1200" dirty="0"/>
              <a:t>Aus der Umlaufbahn ergeben sich neue und umfassende Beobachtungsmöglichkeiten für die Erde z. B. für einen vorausplanenden Umweltschutz. Der europäische Umweltsatellit ENVISAT, der mit maßgeblicher deutscher Beteiligung entwickelt wurde und im Herbst gestartet werden soll, ist ein gutes Beispiel dafür. Aus dem Orbit lässt sich nicht nur der Ozongehalt in der Atmosphäre oder unkontrolliertes Wachstum schädlicher Algen messen, sondern auch die illegale Entsorgung von Ölrückständen und Schadstoffen auf hoher See.</a:t>
            </a:r>
          </a:p>
          <a:p>
            <a:r>
              <a:rPr lang="de-DE" dirty="0"/>
              <a:t> </a:t>
            </a:r>
          </a:p>
          <a:p>
            <a:r>
              <a:rPr lang="de-DE" dirty="0"/>
              <a:t>Programm Telekommunikation</a:t>
            </a:r>
          </a:p>
          <a:p>
            <a:r>
              <a:rPr lang="de-DE" sz="1200" dirty="0"/>
              <a:t>Die Nutzung von Satelliten für Datenübertragung kann einen wesentlichen Beitrag zur Verbesserung z.B. für das Internet beisteuern. Ein Anwendungsbeispiel für Internet via Satellit wäre die Möglichkeit, das Internet auch im Flugzeug zu nutzen.</a:t>
            </a:r>
          </a:p>
          <a:p>
            <a:r>
              <a:rPr lang="de-DE" dirty="0"/>
              <a:t> </a:t>
            </a:r>
          </a:p>
          <a:p>
            <a:r>
              <a:rPr lang="de-DE" dirty="0"/>
              <a:t>Programm Navigation</a:t>
            </a:r>
          </a:p>
          <a:p>
            <a:r>
              <a:rPr lang="de-DE" sz="1200" dirty="0"/>
              <a:t>Aufbau und Nutzung eines zivilen europäischen Satellitennavigationssystems GALILEO ist das Ziel des Deutschen Raumfahrtprogramms. Anwendungsbeispiele für jeden Bereich des alltäglichen Lebens sind die weltweite Güterverfolgung, das Landen von Flugzeugen, die Lenkung von Rettungseinsätzen, sekundengenauer Zeitabgleich z. B. bei Mobilfunksystem oder bei Bankgeschäften und natürlich die exakte Steuerung von Schiffen und Autos - auch ein Schritt hin zur Stauvermeidung und Benzinverschwendung.</a:t>
            </a:r>
          </a:p>
          <a:p>
            <a:r>
              <a:rPr lang="de-DE" dirty="0"/>
              <a:t> </a:t>
            </a:r>
          </a:p>
          <a:p>
            <a:r>
              <a:rPr lang="de-DE" dirty="0"/>
              <a:t>Programm Erforschung des Weltraums</a:t>
            </a:r>
          </a:p>
          <a:p>
            <a:r>
              <a:rPr lang="de-DE" sz="1200" dirty="0"/>
              <a:t>Im Vordergrund steht die Erforschung des Ursprung des Universums und die Suche nach Leben auf Planeten außerhalb unseres Sonnensystems. Observatorien auf der Erde und in der Umlaufbahn eröffnen den ungetrübten Blick auf alles Wissenswerte und Bedrohliche jenseits unseres Planeten, wie z. B. die Entstehung ferner Galaxien oder auch der Lauf von Kometen. Die Erforschung der Planeten unseres Sonnensystems und der Vergleich mit anderen Planeten "gleicher Bauart" erlaubt uns die Entwicklung der Erde besser zu verstehen. Sonnenforschung gibt Antworten auf die Wirkung von Sonnenstürmen auf Satelliten und Stromleitungen auf der Erde.</a:t>
            </a:r>
          </a:p>
          <a:p>
            <a:r>
              <a:rPr lang="de-DE" dirty="0"/>
              <a:t> </a:t>
            </a:r>
          </a:p>
          <a:p>
            <a:r>
              <a:rPr lang="de-DE" dirty="0"/>
              <a:t>Programm Raumfahrt-Infrastrukturen</a:t>
            </a:r>
          </a:p>
          <a:p>
            <a:r>
              <a:rPr lang="de-DE" sz="1200" dirty="0"/>
              <a:t>Aufbau und Betrieb der Internationalen Raumstation ISS bilden einen weiteren Schwerpunkt. </a:t>
            </a:r>
            <a:r>
              <a:rPr lang="de-DE" sz="1200" dirty="0" smtClean="0"/>
              <a:t>Der Einfluss der Schwerkraft ist nicht nur für wissenschaftliche Grundlagenforschung, sondern auch für anwendungsnahe Industrieforschung im Labormaßstab eine Größe, welche den Verlauf eines Experiments entscheidend beeinflusst, z. B. zur Untersuchung von Schmelzen verschiedener Metalle. Auf der ISS finden wir die hervorragenden Bedingungen für die Beantwortung vieler wissenschaftlicher Fragen, bei denen wir auf der Erde an Grenzen stoßen.</a:t>
            </a:r>
          </a:p>
          <a:p>
            <a:r>
              <a:rPr lang="de-DE" dirty="0" smtClean="0"/>
              <a:t> </a:t>
            </a:r>
          </a:p>
          <a:p>
            <a:r>
              <a:rPr lang="de-DE" dirty="0" smtClean="0"/>
              <a:t>Programm </a:t>
            </a:r>
            <a:r>
              <a:rPr lang="de-DE" dirty="0"/>
              <a:t>Forschung unter Weltraumbedingungen</a:t>
            </a:r>
          </a:p>
          <a:p>
            <a:r>
              <a:rPr lang="de-DE" sz="1200" dirty="0" smtClean="0"/>
              <a:t>Die Forschung unter Weltraumbedingungen, also vorwiegend unter Schwerelosigkeit, konzentriert sich auf Lebenswissenschaften und Materialforschung. Neben dem Design neuer Werkstoffe mit erstaunlichen neuen Eigenschaften steht der Einfluss der Schwerkraft auf alle Prozesse des Lebens, wie z. B. das Zellwachstum, im Vordergrund. </a:t>
            </a:r>
          </a:p>
          <a:p>
            <a:r>
              <a:rPr lang="de-DE" dirty="0"/>
              <a:t> </a:t>
            </a:r>
          </a:p>
          <a:p>
            <a:r>
              <a:rPr lang="de-DE" dirty="0"/>
              <a:t>Raumtransport</a:t>
            </a:r>
          </a:p>
          <a:p>
            <a:r>
              <a:rPr lang="de-DE" sz="1200" dirty="0" smtClean="0"/>
              <a:t>Das ARIANE-Programm garantiert den europäischen Zugang zum Weltall, ASTRA ist ein international viel beachteter Schwerpunkt zur Entwicklung von Technologien für wiederverwendbare Träger. Langfristig sollen diese Träger zur deutlichen Senkung von Transportkosten beitragen.</a:t>
            </a:r>
          </a:p>
          <a:p>
            <a:r>
              <a:rPr lang="de-DE" dirty="0"/>
              <a:t> </a:t>
            </a:r>
          </a:p>
          <a:p>
            <a:r>
              <a:rPr lang="de-DE" dirty="0"/>
              <a:t>Technik für </a:t>
            </a:r>
            <a:r>
              <a:rPr lang="de-DE" dirty="0" smtClean="0"/>
              <a:t>Raumfahrtsysteme</a:t>
            </a:r>
          </a:p>
          <a:p>
            <a:r>
              <a:rPr lang="de-DE" sz="1200" dirty="0" smtClean="0"/>
              <a:t>Die Erforschung und Erschließung von fremden Planetenoberflächen, gefährliche Weltraumspaziergänge und Routineaufgaben sollen durch den Einsatz intelligenter, selbstständig arbeitender Roboter vorbereitet und kostengünstiger durchgeführt werden. Die Entwicklung solcher Systeme verspricht eine gute Übertragbarkeit zur Nutzung auch auf der Erde.</a:t>
            </a:r>
            <a:endParaRPr lang="de-DE" sz="1200" dirty="0"/>
          </a:p>
        </p:txBody>
      </p:sp>
      <p:sp>
        <p:nvSpPr>
          <p:cNvPr id="4" name="Rechteck 3"/>
          <p:cNvSpPr/>
          <p:nvPr/>
        </p:nvSpPr>
        <p:spPr>
          <a:xfrm>
            <a:off x="-612576" y="6093296"/>
            <a:ext cx="9937104" cy="19268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p:nvSpPr>
        <p:spPr>
          <a:xfrm>
            <a:off x="-398141" y="0"/>
            <a:ext cx="9937104" cy="19268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51" name="Rectangle 1"/>
          <p:cNvSpPr txBox="1">
            <a:spLocks noChangeArrowheads="1"/>
          </p:cNvSpPr>
          <p:nvPr/>
        </p:nvSpPr>
        <p:spPr bwMode="auto">
          <a:xfrm>
            <a:off x="0" y="-315913"/>
            <a:ext cx="9144000" cy="1171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38808" anchor="ctr"/>
          <a:lstStyle>
            <a:lvl1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1pPr>
            <a:lvl2pPr marL="742950" indent="-28575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2pPr>
            <a:lvl3pPr marL="11430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3pPr>
            <a:lvl4pPr marL="16002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4pPr>
            <a:lvl5pPr marL="20574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9pPr>
          </a:lstStyle>
          <a:p>
            <a:pPr algn="ctr" eaLnBrk="1" hangingPunct="1"/>
            <a:r>
              <a:rPr lang="de-DE" sz="4000" dirty="0"/>
              <a:t>Astronomie</a:t>
            </a:r>
          </a:p>
        </p:txBody>
      </p:sp>
      <p:sp>
        <p:nvSpPr>
          <p:cNvPr id="2053" name="Rectangle 2"/>
          <p:cNvSpPr txBox="1">
            <a:spLocks noChangeArrowheads="1"/>
          </p:cNvSpPr>
          <p:nvPr/>
        </p:nvSpPr>
        <p:spPr bwMode="auto">
          <a:xfrm>
            <a:off x="34925" y="417513"/>
            <a:ext cx="9070975"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1pPr>
            <a:lvl2pPr marL="742950" indent="-28575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2pPr>
            <a:lvl3pPr marL="11430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3pPr>
            <a:lvl4pPr marL="16002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4pPr>
            <a:lvl5pPr marL="20574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9pPr>
          </a:lstStyle>
          <a:p>
            <a:pPr algn="ctr" eaLnBrk="1" hangingPunct="1">
              <a:spcBef>
                <a:spcPct val="20000"/>
              </a:spcBef>
              <a:buFont typeface="Arial" charset="0"/>
              <a:buNone/>
            </a:pPr>
            <a:r>
              <a:rPr lang="de-DE" sz="3200" dirty="0" smtClean="0"/>
              <a:t>Raumfahrt II – historische Entwicklung</a:t>
            </a:r>
            <a:endParaRPr lang="de-DE" sz="3200" dirty="0"/>
          </a:p>
        </p:txBody>
      </p:sp>
      <p:sp>
        <p:nvSpPr>
          <p:cNvPr id="2" name="Rechteck 1"/>
          <p:cNvSpPr/>
          <p:nvPr/>
        </p:nvSpPr>
        <p:spPr>
          <a:xfrm>
            <a:off x="34924" y="1152776"/>
            <a:ext cx="9070975" cy="646331"/>
          </a:xfrm>
          <a:prstGeom prst="rect">
            <a:avLst/>
          </a:prstGeom>
        </p:spPr>
        <p:txBody>
          <a:bodyPr wrap="square">
            <a:spAutoFit/>
          </a:bodyPr>
          <a:lstStyle/>
          <a:p>
            <a:r>
              <a:rPr lang="de-DE" dirty="0"/>
              <a:t>Die acht Schwerpunkte des </a:t>
            </a:r>
            <a:r>
              <a:rPr lang="de-DE" b="1" dirty="0"/>
              <a:t>Deutschen Raumfahrtprogramms </a:t>
            </a:r>
            <a:r>
              <a:rPr lang="de-DE" dirty="0"/>
              <a:t>sind orientiert am Nutzen und dem Bedarf auf der Erde:</a:t>
            </a:r>
          </a:p>
        </p:txBody>
      </p:sp>
    </p:spTree>
    <p:extLst>
      <p:ext uri="{BB962C8B-B14F-4D97-AF65-F5344CB8AC3E}">
        <p14:creationId xmlns:p14="http://schemas.microsoft.com/office/powerpoint/2010/main" val="2322676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fill="hold" grpId="0" nodeType="clickEffect">
                                  <p:stCondLst>
                                    <p:cond delay="0"/>
                                  </p:stCondLst>
                                  <p:childTnLst>
                                    <p:animMotion origin="layout" path="M -3.05556E-6 0 L -0.00399 -2.04468 " pathEditMode="relative" rAng="0" ptsTypes="AA">
                                      <p:cBhvr>
                                        <p:cTn id="6" dur="30000" fill="hold"/>
                                        <p:tgtEl>
                                          <p:spTgt spid="3"/>
                                        </p:tgtEl>
                                        <p:attrNameLst>
                                          <p:attrName>ppt_x</p:attrName>
                                          <p:attrName>ppt_y</p:attrName>
                                        </p:attrNameLst>
                                      </p:cBhvr>
                                      <p:rCtr x="-208" y="-10224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Paul\pauls_webseite\paul_buch.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29862" y="4165547"/>
            <a:ext cx="1340246"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1"/>
          <p:cNvSpPr txBox="1">
            <a:spLocks noChangeArrowheads="1"/>
          </p:cNvSpPr>
          <p:nvPr/>
        </p:nvSpPr>
        <p:spPr bwMode="auto">
          <a:xfrm>
            <a:off x="0" y="-315913"/>
            <a:ext cx="9144000" cy="1171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38808" anchor="ctr"/>
          <a:lstStyle>
            <a:lvl1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1pPr>
            <a:lvl2pPr marL="742950" indent="-28575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2pPr>
            <a:lvl3pPr marL="11430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3pPr>
            <a:lvl4pPr marL="16002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4pPr>
            <a:lvl5pPr marL="20574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9pPr>
          </a:lstStyle>
          <a:p>
            <a:pPr algn="ctr" eaLnBrk="1" hangingPunct="1"/>
            <a:r>
              <a:rPr lang="de-DE" sz="4000"/>
              <a:t>Astronomie</a:t>
            </a:r>
          </a:p>
        </p:txBody>
      </p:sp>
      <p:sp>
        <p:nvSpPr>
          <p:cNvPr id="4" name="Ovale Legende 3"/>
          <p:cNvSpPr/>
          <p:nvPr/>
        </p:nvSpPr>
        <p:spPr>
          <a:xfrm>
            <a:off x="1611238" y="4445915"/>
            <a:ext cx="3156499" cy="1215820"/>
          </a:xfrm>
          <a:prstGeom prst="wedgeEllipseCallout">
            <a:avLst>
              <a:gd name="adj1" fmla="val -66575"/>
              <a:gd name="adj2" fmla="val -3864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dirty="0" smtClean="0"/>
              <a:t>Wir sind noch lange</a:t>
            </a:r>
          </a:p>
          <a:p>
            <a:pPr algn="ctr" fontAlgn="auto">
              <a:spcBef>
                <a:spcPts val="0"/>
              </a:spcBef>
              <a:spcAft>
                <a:spcPts val="0"/>
              </a:spcAft>
              <a:defRPr/>
            </a:pPr>
            <a:r>
              <a:rPr lang="de-DE" dirty="0" smtClean="0"/>
              <a:t>nicht </a:t>
            </a:r>
            <a:r>
              <a:rPr lang="de-DE" dirty="0" smtClean="0"/>
              <a:t>am Ziel!!!</a:t>
            </a:r>
            <a:endParaRPr lang="de-DE" dirty="0"/>
          </a:p>
        </p:txBody>
      </p:sp>
      <p:sp>
        <p:nvSpPr>
          <p:cNvPr id="2053" name="Rectangle 2"/>
          <p:cNvSpPr txBox="1">
            <a:spLocks noChangeArrowheads="1"/>
          </p:cNvSpPr>
          <p:nvPr/>
        </p:nvSpPr>
        <p:spPr bwMode="auto">
          <a:xfrm>
            <a:off x="34925" y="417513"/>
            <a:ext cx="9070975"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1pPr>
            <a:lvl2pPr marL="742950" indent="-28575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2pPr>
            <a:lvl3pPr marL="11430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3pPr>
            <a:lvl4pPr marL="16002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4pPr>
            <a:lvl5pPr marL="20574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9pPr>
          </a:lstStyle>
          <a:p>
            <a:pPr algn="ctr" eaLnBrk="1" hangingPunct="1">
              <a:spcBef>
                <a:spcPct val="20000"/>
              </a:spcBef>
              <a:buFont typeface="Arial" charset="0"/>
              <a:buNone/>
            </a:pPr>
            <a:r>
              <a:rPr lang="de-DE" sz="3200" dirty="0"/>
              <a:t>Raumfahrt II – historische Entwicklung</a:t>
            </a:r>
          </a:p>
        </p:txBody>
      </p:sp>
      <p:sp>
        <p:nvSpPr>
          <p:cNvPr id="3" name="Rechteck 2"/>
          <p:cNvSpPr/>
          <p:nvPr/>
        </p:nvSpPr>
        <p:spPr>
          <a:xfrm>
            <a:off x="120423" y="1172211"/>
            <a:ext cx="3087577" cy="400110"/>
          </a:xfrm>
          <a:prstGeom prst="rect">
            <a:avLst/>
          </a:prstGeom>
        </p:spPr>
        <p:txBody>
          <a:bodyPr wrap="none">
            <a:spAutoFit/>
          </a:bodyPr>
          <a:lstStyle/>
          <a:p>
            <a:r>
              <a:rPr lang="de-DE" sz="2000" dirty="0" smtClean="0"/>
              <a:t>Ansatz 1: private Raumfahrt</a:t>
            </a:r>
            <a:endParaRPr lang="de-DE" sz="2000" dirty="0"/>
          </a:p>
        </p:txBody>
      </p:sp>
      <p:pic>
        <p:nvPicPr>
          <p:cNvPr id="12290" name="Picture 2" descr="http://polpix.sueddeutsche.com/bild/1.1010431.1355777198/860x860/private-raumfahr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423" y="1597225"/>
            <a:ext cx="3092341" cy="1909341"/>
          </a:xfrm>
          <a:prstGeom prst="rect">
            <a:avLst/>
          </a:prstGeom>
          <a:noFill/>
          <a:extLst>
            <a:ext uri="{909E8E84-426E-40DD-AFC4-6F175D3DCCD1}">
              <a14:hiddenFill xmlns:a14="http://schemas.microsoft.com/office/drawing/2010/main">
                <a:solidFill>
                  <a:srgbClr val="FFFFFF"/>
                </a:solidFill>
              </a14:hiddenFill>
            </a:ext>
          </a:extLst>
        </p:spPr>
      </p:pic>
      <p:sp>
        <p:nvSpPr>
          <p:cNvPr id="2" name="Rechteck 1"/>
          <p:cNvSpPr/>
          <p:nvPr/>
        </p:nvSpPr>
        <p:spPr>
          <a:xfrm>
            <a:off x="1118045" y="6377377"/>
            <a:ext cx="3699539" cy="369332"/>
          </a:xfrm>
          <a:prstGeom prst="rect">
            <a:avLst/>
          </a:prstGeom>
        </p:spPr>
        <p:txBody>
          <a:bodyPr wrap="none">
            <a:spAutoFit/>
          </a:bodyPr>
          <a:lstStyle/>
          <a:p>
            <a:r>
              <a:rPr lang="de-DE" dirty="0"/>
              <a:t>http://100yss.org/mission/challenges</a:t>
            </a:r>
          </a:p>
        </p:txBody>
      </p:sp>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1596" y="4555699"/>
            <a:ext cx="4187781" cy="2233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6256" y="1372266"/>
            <a:ext cx="211455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35896" y="2000916"/>
            <a:ext cx="5334607" cy="2218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hteck 13"/>
          <p:cNvSpPr/>
          <p:nvPr/>
        </p:nvSpPr>
        <p:spPr>
          <a:xfrm>
            <a:off x="3635896" y="1489391"/>
            <a:ext cx="2997872" cy="400110"/>
          </a:xfrm>
          <a:prstGeom prst="rect">
            <a:avLst/>
          </a:prstGeom>
        </p:spPr>
        <p:txBody>
          <a:bodyPr wrap="none">
            <a:spAutoFit/>
          </a:bodyPr>
          <a:lstStyle/>
          <a:p>
            <a:r>
              <a:rPr lang="de-DE" sz="2000" dirty="0" smtClean="0"/>
              <a:t>Ansatz </a:t>
            </a:r>
            <a:r>
              <a:rPr lang="de-DE" sz="2000" dirty="0" smtClean="0"/>
              <a:t>2: Nachbarplaneten</a:t>
            </a:r>
            <a:endParaRPr lang="de-DE" sz="2000" dirty="0"/>
          </a:p>
        </p:txBody>
      </p:sp>
      <p:sp>
        <p:nvSpPr>
          <p:cNvPr id="15" name="Rechteck 14"/>
          <p:cNvSpPr/>
          <p:nvPr/>
        </p:nvSpPr>
        <p:spPr>
          <a:xfrm>
            <a:off x="1666593" y="5977267"/>
            <a:ext cx="2602444" cy="400110"/>
          </a:xfrm>
          <a:prstGeom prst="rect">
            <a:avLst/>
          </a:prstGeom>
        </p:spPr>
        <p:txBody>
          <a:bodyPr wrap="none">
            <a:spAutoFit/>
          </a:bodyPr>
          <a:lstStyle/>
          <a:p>
            <a:r>
              <a:rPr lang="de-DE" sz="2000" dirty="0" smtClean="0"/>
              <a:t>Ansatz </a:t>
            </a:r>
            <a:r>
              <a:rPr lang="de-DE" sz="2000" dirty="0"/>
              <a:t>3</a:t>
            </a:r>
            <a:r>
              <a:rPr lang="de-DE" sz="2000" dirty="0" smtClean="0"/>
              <a:t>: Nachbarstern</a:t>
            </a:r>
            <a:endParaRPr lang="de-DE" sz="2000" dirty="0"/>
          </a:p>
        </p:txBody>
      </p:sp>
    </p:spTree>
    <p:extLst>
      <p:ext uri="{BB962C8B-B14F-4D97-AF65-F5344CB8AC3E}">
        <p14:creationId xmlns:p14="http://schemas.microsoft.com/office/powerpoint/2010/main" val="190822307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290"/>
                                        </p:tgtEl>
                                        <p:attrNameLst>
                                          <p:attrName>style.visibility</p:attrName>
                                        </p:attrNameLst>
                                      </p:cBhvr>
                                      <p:to>
                                        <p:strVal val="visible"/>
                                      </p:to>
                                    </p:set>
                                    <p:animEffect transition="in" filter="wipe(down)">
                                      <p:cBhvr>
                                        <p:cTn id="12" dur="500"/>
                                        <p:tgtEl>
                                          <p:spTgt spid="1229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6148"/>
                                        </p:tgtEl>
                                        <p:attrNameLst>
                                          <p:attrName>style.visibility</p:attrName>
                                        </p:attrNameLst>
                                      </p:cBhvr>
                                      <p:to>
                                        <p:strVal val="visible"/>
                                      </p:to>
                                    </p:set>
                                    <p:animEffect transition="in" filter="wipe(down)">
                                      <p:cBhvr>
                                        <p:cTn id="20" dur="500"/>
                                        <p:tgtEl>
                                          <p:spTgt spid="6148"/>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6149"/>
                                        </p:tgtEl>
                                        <p:attrNameLst>
                                          <p:attrName>style.visibility</p:attrName>
                                        </p:attrNameLst>
                                      </p:cBhvr>
                                      <p:to>
                                        <p:strVal val="visible"/>
                                      </p:to>
                                    </p:set>
                                    <p:animEffect transition="in" filter="wipe(down)">
                                      <p:cBhvr>
                                        <p:cTn id="28" dur="500"/>
                                        <p:tgtEl>
                                          <p:spTgt spid="614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6147"/>
                                        </p:tgtEl>
                                        <p:attrNameLst>
                                          <p:attrName>style.visibility</p:attrName>
                                        </p:attrNameLst>
                                      </p:cBhvr>
                                      <p:to>
                                        <p:strVal val="visible"/>
                                      </p:to>
                                    </p:set>
                                    <p:animEffect transition="in" filter="wipe(down)">
                                      <p:cBhvr>
                                        <p:cTn id="33" dur="500"/>
                                        <p:tgtEl>
                                          <p:spTgt spid="6147"/>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down)">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wipe(down)">
                                      <p:cBhvr>
                                        <p:cTn id="4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2"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Paul\pauls_webseite\paul_buch.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3519" y="4630093"/>
            <a:ext cx="1156296" cy="1937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1"/>
          <p:cNvSpPr txBox="1">
            <a:spLocks noChangeArrowheads="1"/>
          </p:cNvSpPr>
          <p:nvPr/>
        </p:nvSpPr>
        <p:spPr bwMode="auto">
          <a:xfrm>
            <a:off x="0" y="-315913"/>
            <a:ext cx="9144000" cy="1171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38808" anchor="ctr"/>
          <a:lstStyle>
            <a:lvl1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1pPr>
            <a:lvl2pPr marL="742950" indent="-28575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2pPr>
            <a:lvl3pPr marL="11430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3pPr>
            <a:lvl4pPr marL="16002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4pPr>
            <a:lvl5pPr marL="20574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9pPr>
          </a:lstStyle>
          <a:p>
            <a:pPr algn="ctr" eaLnBrk="1" hangingPunct="1"/>
            <a:r>
              <a:rPr lang="de-DE" sz="4000"/>
              <a:t>Astronomie</a:t>
            </a:r>
          </a:p>
        </p:txBody>
      </p:sp>
      <p:sp>
        <p:nvSpPr>
          <p:cNvPr id="4" name="Ovale Legende 3"/>
          <p:cNvSpPr/>
          <p:nvPr/>
        </p:nvSpPr>
        <p:spPr>
          <a:xfrm>
            <a:off x="395536" y="2004705"/>
            <a:ext cx="3076500" cy="1720850"/>
          </a:xfrm>
          <a:prstGeom prst="wedgeEllipseCallout">
            <a:avLst>
              <a:gd name="adj1" fmla="val -31902"/>
              <a:gd name="adj2" fmla="val 9375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dirty="0" smtClean="0"/>
              <a:t>Was war nochmal</a:t>
            </a:r>
          </a:p>
          <a:p>
            <a:pPr algn="ctr" fontAlgn="auto">
              <a:spcBef>
                <a:spcPts val="0"/>
              </a:spcBef>
              <a:spcAft>
                <a:spcPts val="0"/>
              </a:spcAft>
              <a:defRPr/>
            </a:pPr>
            <a:r>
              <a:rPr lang="de-DE" dirty="0" smtClean="0"/>
              <a:t>„Raumfahrt“ … ?</a:t>
            </a:r>
            <a:endParaRPr lang="de-DE" dirty="0"/>
          </a:p>
        </p:txBody>
      </p:sp>
      <p:sp>
        <p:nvSpPr>
          <p:cNvPr id="2053" name="Rectangle 2"/>
          <p:cNvSpPr txBox="1">
            <a:spLocks noChangeArrowheads="1"/>
          </p:cNvSpPr>
          <p:nvPr/>
        </p:nvSpPr>
        <p:spPr bwMode="auto">
          <a:xfrm>
            <a:off x="34925" y="417513"/>
            <a:ext cx="9070975"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1pPr>
            <a:lvl2pPr marL="742950" indent="-28575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2pPr>
            <a:lvl3pPr marL="11430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3pPr>
            <a:lvl4pPr marL="16002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4pPr>
            <a:lvl5pPr marL="20574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9pPr>
          </a:lstStyle>
          <a:p>
            <a:pPr algn="ctr" eaLnBrk="1" hangingPunct="1">
              <a:spcBef>
                <a:spcPct val="20000"/>
              </a:spcBef>
              <a:buFont typeface="Arial" charset="0"/>
              <a:buNone/>
            </a:pPr>
            <a:r>
              <a:rPr lang="de-DE" sz="3200" dirty="0"/>
              <a:t>Raumfahrt II – historische Entwicklung</a:t>
            </a:r>
          </a:p>
        </p:txBody>
      </p:sp>
      <p:pic>
        <p:nvPicPr>
          <p:cNvPr id="2054" name="Picture 3" descr="C:\Users\tiburskije\Desktop\FlippedClassroom Physik\Mechanik\wikimedia-butt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2936" y="3768418"/>
            <a:ext cx="8382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hteck 1"/>
          <p:cNvSpPr/>
          <p:nvPr/>
        </p:nvSpPr>
        <p:spPr>
          <a:xfrm>
            <a:off x="3688830" y="1628799"/>
            <a:ext cx="4871788" cy="1015663"/>
          </a:xfrm>
          <a:prstGeom prst="rect">
            <a:avLst/>
          </a:prstGeom>
          <a:ln w="25400">
            <a:solidFill>
              <a:srgbClr val="C00000"/>
            </a:solidFill>
          </a:ln>
        </p:spPr>
        <p:txBody>
          <a:bodyPr wrap="square">
            <a:spAutoFit/>
          </a:bodyPr>
          <a:lstStyle/>
          <a:p>
            <a:r>
              <a:rPr lang="de-DE" sz="2000" dirty="0"/>
              <a:t>Der Übergang zwischen Erde und </a:t>
            </a:r>
            <a:r>
              <a:rPr lang="de-DE" sz="2000" b="1" dirty="0"/>
              <a:t>Weltraum</a:t>
            </a:r>
            <a:r>
              <a:rPr lang="de-DE" sz="2000" dirty="0"/>
              <a:t> ist fließend und wurde durch die FAI auf eine Grenzhöhe von 100 Kilometern festgelegt. </a:t>
            </a:r>
          </a:p>
        </p:txBody>
      </p:sp>
      <p:sp>
        <p:nvSpPr>
          <p:cNvPr id="3" name="Rechteck 2"/>
          <p:cNvSpPr/>
          <p:nvPr/>
        </p:nvSpPr>
        <p:spPr>
          <a:xfrm>
            <a:off x="3694535" y="5244847"/>
            <a:ext cx="4896544" cy="707886"/>
          </a:xfrm>
          <a:prstGeom prst="rect">
            <a:avLst/>
          </a:prstGeom>
          <a:noFill/>
          <a:ln w="25400">
            <a:solidFill>
              <a:srgbClr val="C00000"/>
            </a:solidFill>
          </a:ln>
        </p:spPr>
        <p:txBody>
          <a:bodyPr wrap="square">
            <a:spAutoFit/>
          </a:bodyPr>
          <a:lstStyle/>
          <a:p>
            <a:r>
              <a:rPr lang="de-DE" sz="2000" dirty="0"/>
              <a:t>Als </a:t>
            </a:r>
            <a:r>
              <a:rPr lang="de-DE" sz="2000" b="1" dirty="0"/>
              <a:t>Raumfahrt</a:t>
            </a:r>
            <a:r>
              <a:rPr lang="de-DE" sz="2000" dirty="0"/>
              <a:t> bezeichnet man Reisen oder Transporte in oder durch den Weltraum. </a:t>
            </a:r>
          </a:p>
        </p:txBody>
      </p:sp>
      <p:pic>
        <p:nvPicPr>
          <p:cNvPr id="3074" name="Picture 2" descr="C:\Users\tiburskije\Desktop\FlippedClassroom Physik\04_Astronomie\06_Raumfahrt\02_Schwerkraft\images8O4GJ3S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1023" y="2865130"/>
            <a:ext cx="3674740" cy="208495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541862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Paul\pauls_webseite\paul_buch.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354390" y="4828326"/>
            <a:ext cx="977249" cy="1937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1"/>
          <p:cNvSpPr txBox="1">
            <a:spLocks noChangeArrowheads="1"/>
          </p:cNvSpPr>
          <p:nvPr/>
        </p:nvSpPr>
        <p:spPr bwMode="auto">
          <a:xfrm>
            <a:off x="0" y="-315913"/>
            <a:ext cx="9144000" cy="1171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38808" anchor="ctr"/>
          <a:lstStyle>
            <a:lvl1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1pPr>
            <a:lvl2pPr marL="742950" indent="-28575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2pPr>
            <a:lvl3pPr marL="11430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3pPr>
            <a:lvl4pPr marL="16002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4pPr>
            <a:lvl5pPr marL="20574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9pPr>
          </a:lstStyle>
          <a:p>
            <a:pPr algn="ctr" eaLnBrk="1" hangingPunct="1"/>
            <a:r>
              <a:rPr lang="de-DE" sz="4000"/>
              <a:t>Astronomie</a:t>
            </a:r>
          </a:p>
        </p:txBody>
      </p:sp>
      <p:sp>
        <p:nvSpPr>
          <p:cNvPr id="2053" name="Rectangle 2"/>
          <p:cNvSpPr txBox="1">
            <a:spLocks noChangeArrowheads="1"/>
          </p:cNvSpPr>
          <p:nvPr/>
        </p:nvSpPr>
        <p:spPr bwMode="auto">
          <a:xfrm>
            <a:off x="34925" y="417513"/>
            <a:ext cx="9070975"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1pPr>
            <a:lvl2pPr marL="742950" indent="-28575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2pPr>
            <a:lvl3pPr marL="11430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3pPr>
            <a:lvl4pPr marL="16002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4pPr>
            <a:lvl5pPr marL="20574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9pPr>
          </a:lstStyle>
          <a:p>
            <a:pPr algn="ctr" eaLnBrk="1" hangingPunct="1">
              <a:spcBef>
                <a:spcPct val="20000"/>
              </a:spcBef>
              <a:buFont typeface="Arial" charset="0"/>
              <a:buNone/>
            </a:pPr>
            <a:r>
              <a:rPr lang="de-DE" sz="3200" dirty="0" smtClean="0"/>
              <a:t>Raumfahrt II – historische Entwicklung</a:t>
            </a:r>
            <a:endParaRPr lang="de-DE" sz="3200" dirty="0"/>
          </a:p>
        </p:txBody>
      </p:sp>
      <p:pic>
        <p:nvPicPr>
          <p:cNvPr id="2054" name="Picture 3" descr="C:\Users\tiburskije\Desktop\FlippedClassroom Physik\Mechanik\wikimedia-butt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7662" y="6255752"/>
            <a:ext cx="8382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e Legende 3"/>
          <p:cNvSpPr/>
          <p:nvPr/>
        </p:nvSpPr>
        <p:spPr>
          <a:xfrm>
            <a:off x="2987824" y="4855024"/>
            <a:ext cx="4464496" cy="942159"/>
          </a:xfrm>
          <a:prstGeom prst="wedgeEllipseCallout">
            <a:avLst>
              <a:gd name="adj1" fmla="val -86546"/>
              <a:gd name="adj2" fmla="val -1001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dirty="0" smtClean="0"/>
              <a:t>… einfache Gleichung also ... ?</a:t>
            </a:r>
            <a:endParaRPr lang="de-DE" dirty="0"/>
          </a:p>
        </p:txBody>
      </p:sp>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1360401"/>
            <a:ext cx="7679655" cy="3436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Grafik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25278" y="3434793"/>
            <a:ext cx="3539211" cy="226711"/>
          </a:xfrm>
          <a:prstGeom prst="rect">
            <a:avLst/>
          </a:prstGeom>
        </p:spPr>
      </p:pic>
    </p:spTree>
    <p:extLst>
      <p:ext uri="{BB962C8B-B14F-4D97-AF65-F5344CB8AC3E}">
        <p14:creationId xmlns:p14="http://schemas.microsoft.com/office/powerpoint/2010/main" val="68468948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Paul\pauls_webseite\paul_buch.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10754" y="5229200"/>
            <a:ext cx="775076" cy="1536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1"/>
          <p:cNvSpPr txBox="1">
            <a:spLocks noChangeArrowheads="1"/>
          </p:cNvSpPr>
          <p:nvPr/>
        </p:nvSpPr>
        <p:spPr bwMode="auto">
          <a:xfrm>
            <a:off x="0" y="-315913"/>
            <a:ext cx="9144000" cy="1171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38808" anchor="ctr"/>
          <a:lstStyle>
            <a:lvl1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1pPr>
            <a:lvl2pPr marL="742950" indent="-28575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2pPr>
            <a:lvl3pPr marL="11430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3pPr>
            <a:lvl4pPr marL="16002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4pPr>
            <a:lvl5pPr marL="20574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9pPr>
          </a:lstStyle>
          <a:p>
            <a:pPr algn="ctr" eaLnBrk="1" hangingPunct="1"/>
            <a:r>
              <a:rPr lang="de-DE" sz="4000"/>
              <a:t>Astronomie</a:t>
            </a:r>
          </a:p>
        </p:txBody>
      </p:sp>
      <p:sp>
        <p:nvSpPr>
          <p:cNvPr id="2053" name="Rectangle 2"/>
          <p:cNvSpPr txBox="1">
            <a:spLocks noChangeArrowheads="1"/>
          </p:cNvSpPr>
          <p:nvPr/>
        </p:nvSpPr>
        <p:spPr bwMode="auto">
          <a:xfrm>
            <a:off x="34925" y="417513"/>
            <a:ext cx="9070975"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1pPr>
            <a:lvl2pPr marL="742950" indent="-28575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2pPr>
            <a:lvl3pPr marL="11430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3pPr>
            <a:lvl4pPr marL="16002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4pPr>
            <a:lvl5pPr marL="20574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9pPr>
          </a:lstStyle>
          <a:p>
            <a:pPr algn="ctr" eaLnBrk="1" hangingPunct="1">
              <a:spcBef>
                <a:spcPct val="20000"/>
              </a:spcBef>
              <a:buFont typeface="Arial" charset="0"/>
              <a:buNone/>
            </a:pPr>
            <a:r>
              <a:rPr lang="de-DE" sz="3200" dirty="0" smtClean="0"/>
              <a:t>Raumfahrt II – historische Entwicklung</a:t>
            </a:r>
            <a:endParaRPr lang="de-DE" sz="3200" dirty="0"/>
          </a:p>
        </p:txBody>
      </p:sp>
      <p:pic>
        <p:nvPicPr>
          <p:cNvPr id="2054" name="Picture 3" descr="C:\Users\tiburskije\Desktop\FlippedClassroom Physik\Mechanik\wikimedia-butt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7662" y="6255752"/>
            <a:ext cx="8382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e Legende 3"/>
          <p:cNvSpPr/>
          <p:nvPr/>
        </p:nvSpPr>
        <p:spPr>
          <a:xfrm>
            <a:off x="3563888" y="4703452"/>
            <a:ext cx="2952327" cy="1720850"/>
          </a:xfrm>
          <a:prstGeom prst="wedgeEllipseCallout">
            <a:avLst>
              <a:gd name="adj1" fmla="val -125831"/>
              <a:gd name="adj2" fmla="val -1078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dirty="0" smtClean="0"/>
              <a:t>Immer noch Theorie!!!</a:t>
            </a:r>
            <a:endParaRPr lang="de-DE"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85278"/>
            <a:ext cx="9073008" cy="3418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954553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Paul\pauls_webseite\paul_buch.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7" y="4437112"/>
            <a:ext cx="1095298" cy="2184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1"/>
          <p:cNvSpPr txBox="1">
            <a:spLocks noChangeArrowheads="1"/>
          </p:cNvSpPr>
          <p:nvPr/>
        </p:nvSpPr>
        <p:spPr bwMode="auto">
          <a:xfrm>
            <a:off x="0" y="-315913"/>
            <a:ext cx="9144000" cy="1171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38808" anchor="ctr"/>
          <a:lstStyle>
            <a:lvl1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1pPr>
            <a:lvl2pPr marL="742950" indent="-28575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2pPr>
            <a:lvl3pPr marL="11430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3pPr>
            <a:lvl4pPr marL="16002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4pPr>
            <a:lvl5pPr marL="20574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9pPr>
          </a:lstStyle>
          <a:p>
            <a:pPr algn="ctr" eaLnBrk="1" hangingPunct="1"/>
            <a:r>
              <a:rPr lang="de-DE" sz="4000"/>
              <a:t>Astronomie</a:t>
            </a:r>
          </a:p>
        </p:txBody>
      </p:sp>
      <p:sp>
        <p:nvSpPr>
          <p:cNvPr id="2053" name="Rectangle 2"/>
          <p:cNvSpPr txBox="1">
            <a:spLocks noChangeArrowheads="1"/>
          </p:cNvSpPr>
          <p:nvPr/>
        </p:nvSpPr>
        <p:spPr bwMode="auto">
          <a:xfrm>
            <a:off x="34925" y="417513"/>
            <a:ext cx="9070975"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1pPr>
            <a:lvl2pPr marL="742950" indent="-28575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2pPr>
            <a:lvl3pPr marL="11430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3pPr>
            <a:lvl4pPr marL="16002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4pPr>
            <a:lvl5pPr marL="20574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9pPr>
          </a:lstStyle>
          <a:p>
            <a:pPr algn="ctr" eaLnBrk="1" hangingPunct="1">
              <a:spcBef>
                <a:spcPct val="20000"/>
              </a:spcBef>
              <a:buFont typeface="Arial" charset="0"/>
              <a:buNone/>
            </a:pPr>
            <a:r>
              <a:rPr lang="de-DE" sz="3200" dirty="0" smtClean="0"/>
              <a:t>Raumfahrt II – historische Entwicklung</a:t>
            </a:r>
            <a:endParaRPr lang="de-DE" sz="3200" dirty="0"/>
          </a:p>
        </p:txBody>
      </p:sp>
      <p:pic>
        <p:nvPicPr>
          <p:cNvPr id="2054" name="Picture 3" descr="C:\Users\tiburskije\Desktop\FlippedClassroom Physik\Mechanik\wikimedia-butt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7662" y="6255752"/>
            <a:ext cx="8382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e Legende 3"/>
          <p:cNvSpPr/>
          <p:nvPr/>
        </p:nvSpPr>
        <p:spPr>
          <a:xfrm>
            <a:off x="2455862" y="4534902"/>
            <a:ext cx="3412281" cy="1720850"/>
          </a:xfrm>
          <a:prstGeom prst="wedgeEllipseCallout">
            <a:avLst>
              <a:gd name="adj1" fmla="val 67520"/>
              <a:gd name="adj2" fmla="val -3142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dirty="0" smtClean="0"/>
              <a:t>Jetzt beginnt die</a:t>
            </a:r>
          </a:p>
          <a:p>
            <a:pPr algn="ctr" fontAlgn="auto">
              <a:spcBef>
                <a:spcPts val="0"/>
              </a:spcBef>
              <a:spcAft>
                <a:spcPts val="0"/>
              </a:spcAft>
              <a:defRPr/>
            </a:pPr>
            <a:r>
              <a:rPr lang="de-DE" dirty="0" smtClean="0"/>
              <a:t>praktische Umsetzung,</a:t>
            </a:r>
          </a:p>
          <a:p>
            <a:pPr algn="ctr" fontAlgn="auto">
              <a:spcBef>
                <a:spcPts val="0"/>
              </a:spcBef>
              <a:spcAft>
                <a:spcPts val="0"/>
              </a:spcAft>
              <a:defRPr/>
            </a:pPr>
            <a:r>
              <a:rPr lang="de-DE" dirty="0" smtClean="0"/>
              <a:t>leider im Krieg …</a:t>
            </a:r>
            <a:endParaRPr lang="de-DE"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540" y="1484784"/>
            <a:ext cx="8280920" cy="2595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42448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Paul\pauls_webseite\paul_buch.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1" y="4653136"/>
            <a:ext cx="936103" cy="2040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1"/>
          <p:cNvSpPr txBox="1">
            <a:spLocks noChangeArrowheads="1"/>
          </p:cNvSpPr>
          <p:nvPr/>
        </p:nvSpPr>
        <p:spPr bwMode="auto">
          <a:xfrm>
            <a:off x="0" y="-315913"/>
            <a:ext cx="9144000" cy="1171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38808" anchor="ctr"/>
          <a:lstStyle>
            <a:lvl1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1pPr>
            <a:lvl2pPr marL="742950" indent="-28575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2pPr>
            <a:lvl3pPr marL="11430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3pPr>
            <a:lvl4pPr marL="16002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4pPr>
            <a:lvl5pPr marL="20574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9pPr>
          </a:lstStyle>
          <a:p>
            <a:pPr algn="ctr" eaLnBrk="1" hangingPunct="1"/>
            <a:r>
              <a:rPr lang="de-DE" sz="4000"/>
              <a:t>Astronomie</a:t>
            </a:r>
          </a:p>
        </p:txBody>
      </p:sp>
      <p:sp>
        <p:nvSpPr>
          <p:cNvPr id="2053" name="Rectangle 2"/>
          <p:cNvSpPr txBox="1">
            <a:spLocks noChangeArrowheads="1"/>
          </p:cNvSpPr>
          <p:nvPr/>
        </p:nvSpPr>
        <p:spPr bwMode="auto">
          <a:xfrm>
            <a:off x="34925" y="417513"/>
            <a:ext cx="9070975"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1pPr>
            <a:lvl2pPr marL="742950" indent="-28575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2pPr>
            <a:lvl3pPr marL="11430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3pPr>
            <a:lvl4pPr marL="16002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4pPr>
            <a:lvl5pPr marL="20574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9pPr>
          </a:lstStyle>
          <a:p>
            <a:pPr algn="ctr" eaLnBrk="1" hangingPunct="1">
              <a:spcBef>
                <a:spcPct val="20000"/>
              </a:spcBef>
              <a:buFont typeface="Arial" charset="0"/>
              <a:buNone/>
            </a:pPr>
            <a:r>
              <a:rPr lang="de-DE" sz="3200" dirty="0" smtClean="0"/>
              <a:t>Raumfahrt II – historische Entwicklung</a:t>
            </a:r>
            <a:endParaRPr lang="de-DE" sz="3200" dirty="0"/>
          </a:p>
        </p:txBody>
      </p:sp>
      <p:pic>
        <p:nvPicPr>
          <p:cNvPr id="2054" name="Picture 3" descr="C:\Users\tiburskije\Desktop\FlippedClassroom Physik\Mechanik\wikimedia-butt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7662" y="6255752"/>
            <a:ext cx="8382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e Legende 3"/>
          <p:cNvSpPr/>
          <p:nvPr/>
        </p:nvSpPr>
        <p:spPr>
          <a:xfrm>
            <a:off x="2267744" y="4751712"/>
            <a:ext cx="2952327" cy="1720850"/>
          </a:xfrm>
          <a:prstGeom prst="wedgeEllipseCallout">
            <a:avLst>
              <a:gd name="adj1" fmla="val 65001"/>
              <a:gd name="adj2" fmla="val -3113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dirty="0" smtClean="0"/>
              <a:t>Dar erste wirkliche Raumflugkörper!!!</a:t>
            </a:r>
            <a:endParaRPr lang="de-DE" dirty="0"/>
          </a:p>
        </p:txBody>
      </p:sp>
      <p:grpSp>
        <p:nvGrpSpPr>
          <p:cNvPr id="2" name="Gruppieren 1"/>
          <p:cNvGrpSpPr/>
          <p:nvPr/>
        </p:nvGrpSpPr>
        <p:grpSpPr>
          <a:xfrm>
            <a:off x="0" y="1124744"/>
            <a:ext cx="9000000" cy="3600000"/>
            <a:chOff x="-36512" y="2357438"/>
            <a:chExt cx="10134600" cy="3770932"/>
          </a:xfrm>
        </p:grpSpPr>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 y="2357438"/>
              <a:ext cx="10134600"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12" y="4509120"/>
              <a:ext cx="10134600"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63244419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Paul\pauls_webseite\paul_buch.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301729" y="4558114"/>
            <a:ext cx="1101919" cy="2184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1"/>
          <p:cNvSpPr txBox="1">
            <a:spLocks noChangeArrowheads="1"/>
          </p:cNvSpPr>
          <p:nvPr/>
        </p:nvSpPr>
        <p:spPr bwMode="auto">
          <a:xfrm>
            <a:off x="0" y="-315913"/>
            <a:ext cx="9144000" cy="1171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38808" anchor="ctr"/>
          <a:lstStyle>
            <a:lvl1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1pPr>
            <a:lvl2pPr marL="742950" indent="-28575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2pPr>
            <a:lvl3pPr marL="11430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3pPr>
            <a:lvl4pPr marL="16002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4pPr>
            <a:lvl5pPr marL="20574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9pPr>
          </a:lstStyle>
          <a:p>
            <a:pPr algn="ctr" eaLnBrk="1" hangingPunct="1"/>
            <a:r>
              <a:rPr lang="de-DE" sz="4000"/>
              <a:t>Astronomie</a:t>
            </a:r>
          </a:p>
        </p:txBody>
      </p:sp>
      <p:sp>
        <p:nvSpPr>
          <p:cNvPr id="2053" name="Rectangle 2"/>
          <p:cNvSpPr txBox="1">
            <a:spLocks noChangeArrowheads="1"/>
          </p:cNvSpPr>
          <p:nvPr/>
        </p:nvSpPr>
        <p:spPr bwMode="auto">
          <a:xfrm>
            <a:off x="34925" y="417513"/>
            <a:ext cx="9070975"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1pPr>
            <a:lvl2pPr marL="742950" indent="-28575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2pPr>
            <a:lvl3pPr marL="11430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3pPr>
            <a:lvl4pPr marL="16002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4pPr>
            <a:lvl5pPr marL="20574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9pPr>
          </a:lstStyle>
          <a:p>
            <a:pPr algn="ctr" eaLnBrk="1" hangingPunct="1">
              <a:spcBef>
                <a:spcPct val="20000"/>
              </a:spcBef>
              <a:buFont typeface="Arial" charset="0"/>
              <a:buNone/>
            </a:pPr>
            <a:r>
              <a:rPr lang="de-DE" sz="3200" dirty="0" smtClean="0"/>
              <a:t>Raumfahrt II – historische Entwicklung</a:t>
            </a:r>
            <a:endParaRPr lang="de-DE" sz="3200" dirty="0"/>
          </a:p>
        </p:txBody>
      </p:sp>
      <p:pic>
        <p:nvPicPr>
          <p:cNvPr id="2054" name="Picture 3" descr="C:\Users\tiburskije\Desktop\FlippedClassroom Physik\Mechanik\wikimedia-butt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7662" y="6255752"/>
            <a:ext cx="8382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e Legende 3"/>
          <p:cNvSpPr/>
          <p:nvPr/>
        </p:nvSpPr>
        <p:spPr>
          <a:xfrm>
            <a:off x="1619673" y="4237137"/>
            <a:ext cx="2232247" cy="1064071"/>
          </a:xfrm>
          <a:prstGeom prst="wedgeEllipseCallout">
            <a:avLst>
              <a:gd name="adj1" fmla="val -67029"/>
              <a:gd name="adj2" fmla="val 995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dirty="0" smtClean="0"/>
              <a:t>Kennt doch jedes Kind!</a:t>
            </a:r>
            <a:endParaRPr lang="de-DE" dirty="0"/>
          </a:p>
        </p:txBody>
      </p:sp>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689" y="1556792"/>
            <a:ext cx="7553325" cy="267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descr="C:\Users\tiburskije\Desktop\FlippedClassroom Physik\04_Astronomie\06_Raumfahrt\Entwicklung\Wostok_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5976" y="3212976"/>
            <a:ext cx="3660015" cy="274501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922748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Paul\pauls_webseite\paul_buch.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67543" y="4837902"/>
            <a:ext cx="936104" cy="1856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1"/>
          <p:cNvSpPr txBox="1">
            <a:spLocks noChangeArrowheads="1"/>
          </p:cNvSpPr>
          <p:nvPr/>
        </p:nvSpPr>
        <p:spPr bwMode="auto">
          <a:xfrm>
            <a:off x="0" y="-315913"/>
            <a:ext cx="9144000" cy="1171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38808" anchor="ctr"/>
          <a:lstStyle>
            <a:lvl1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1pPr>
            <a:lvl2pPr marL="742950" indent="-28575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2pPr>
            <a:lvl3pPr marL="11430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3pPr>
            <a:lvl4pPr marL="16002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4pPr>
            <a:lvl5pPr marL="20574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9pPr>
          </a:lstStyle>
          <a:p>
            <a:pPr algn="ctr" eaLnBrk="1" hangingPunct="1"/>
            <a:r>
              <a:rPr lang="de-DE" sz="4000"/>
              <a:t>Astronomie</a:t>
            </a:r>
          </a:p>
        </p:txBody>
      </p:sp>
      <p:sp>
        <p:nvSpPr>
          <p:cNvPr id="2053" name="Rectangle 2"/>
          <p:cNvSpPr txBox="1">
            <a:spLocks noChangeArrowheads="1"/>
          </p:cNvSpPr>
          <p:nvPr/>
        </p:nvSpPr>
        <p:spPr bwMode="auto">
          <a:xfrm>
            <a:off x="34925" y="417513"/>
            <a:ext cx="9070975"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1pPr>
            <a:lvl2pPr marL="742950" indent="-28575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2pPr>
            <a:lvl3pPr marL="11430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3pPr>
            <a:lvl4pPr marL="16002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4pPr>
            <a:lvl5pPr marL="20574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9pPr>
          </a:lstStyle>
          <a:p>
            <a:pPr algn="ctr" eaLnBrk="1" hangingPunct="1">
              <a:spcBef>
                <a:spcPct val="20000"/>
              </a:spcBef>
              <a:buFont typeface="Arial" charset="0"/>
              <a:buNone/>
            </a:pPr>
            <a:r>
              <a:rPr lang="de-DE" sz="3200" dirty="0" smtClean="0"/>
              <a:t>Raumfahrt II – historische Entwicklung</a:t>
            </a:r>
            <a:endParaRPr lang="de-DE" sz="3200" dirty="0"/>
          </a:p>
        </p:txBody>
      </p:sp>
      <p:pic>
        <p:nvPicPr>
          <p:cNvPr id="2054" name="Picture 3" descr="C:\Users\tiburskije\Desktop\FlippedClassroom Physik\Mechanik\wikimedia-butt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7662" y="6255752"/>
            <a:ext cx="8382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e Legende 3"/>
          <p:cNvSpPr/>
          <p:nvPr/>
        </p:nvSpPr>
        <p:spPr>
          <a:xfrm>
            <a:off x="2915815" y="4830177"/>
            <a:ext cx="2952327" cy="1720850"/>
          </a:xfrm>
          <a:prstGeom prst="wedgeEllipseCallout">
            <a:avLst>
              <a:gd name="adj1" fmla="val -104481"/>
              <a:gd name="adj2" fmla="val -3245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dirty="0" smtClean="0"/>
              <a:t>Wer hat das noch nicht gehört ... </a:t>
            </a:r>
            <a:r>
              <a:rPr lang="de-DE" dirty="0" smtClean="0"/>
              <a:t>?</a:t>
            </a:r>
            <a:endParaRPr lang="de-DE" dirty="0"/>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9675" y="2157413"/>
            <a:ext cx="6724650" cy="254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898823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Paul\pauls_webseite\paul_buch.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8076" y="4869160"/>
            <a:ext cx="962275" cy="182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1"/>
          <p:cNvSpPr txBox="1">
            <a:spLocks noChangeArrowheads="1"/>
          </p:cNvSpPr>
          <p:nvPr/>
        </p:nvSpPr>
        <p:spPr bwMode="auto">
          <a:xfrm>
            <a:off x="0" y="-315913"/>
            <a:ext cx="9144000" cy="1171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38808" anchor="ctr"/>
          <a:lstStyle>
            <a:lvl1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1pPr>
            <a:lvl2pPr marL="742950" indent="-28575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2pPr>
            <a:lvl3pPr marL="11430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3pPr>
            <a:lvl4pPr marL="16002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4pPr>
            <a:lvl5pPr marL="20574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9pPr>
          </a:lstStyle>
          <a:p>
            <a:pPr algn="ctr" eaLnBrk="1" hangingPunct="1"/>
            <a:r>
              <a:rPr lang="de-DE" sz="4000"/>
              <a:t>Astronomie</a:t>
            </a:r>
          </a:p>
        </p:txBody>
      </p:sp>
      <p:sp>
        <p:nvSpPr>
          <p:cNvPr id="2053" name="Rectangle 2"/>
          <p:cNvSpPr txBox="1">
            <a:spLocks noChangeArrowheads="1"/>
          </p:cNvSpPr>
          <p:nvPr/>
        </p:nvSpPr>
        <p:spPr bwMode="auto">
          <a:xfrm>
            <a:off x="34925" y="417513"/>
            <a:ext cx="9070975"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1pPr>
            <a:lvl2pPr marL="742950" indent="-28575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2pPr>
            <a:lvl3pPr marL="11430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3pPr>
            <a:lvl4pPr marL="16002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4pPr>
            <a:lvl5pPr marL="20574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pitchFamily="34" charset="0"/>
                <a:cs typeface="Arial" charset="0"/>
              </a:defRPr>
            </a:lvl9pPr>
          </a:lstStyle>
          <a:p>
            <a:pPr algn="ctr" eaLnBrk="1" hangingPunct="1">
              <a:spcBef>
                <a:spcPct val="20000"/>
              </a:spcBef>
              <a:buFont typeface="Arial" charset="0"/>
              <a:buNone/>
            </a:pPr>
            <a:r>
              <a:rPr lang="de-DE" sz="3200" dirty="0" smtClean="0"/>
              <a:t>Raumfahrt II – historische Entwicklung</a:t>
            </a:r>
            <a:endParaRPr lang="de-DE" sz="3200" dirty="0"/>
          </a:p>
        </p:txBody>
      </p:sp>
      <p:pic>
        <p:nvPicPr>
          <p:cNvPr id="2054" name="Picture 3" descr="C:\Users\tiburskije\Desktop\FlippedClassroom Physik\Mechanik\wikimedia-butt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7662" y="6255752"/>
            <a:ext cx="8382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e Legende 3"/>
          <p:cNvSpPr/>
          <p:nvPr/>
        </p:nvSpPr>
        <p:spPr>
          <a:xfrm>
            <a:off x="2915816" y="4721473"/>
            <a:ext cx="2952327" cy="1720850"/>
          </a:xfrm>
          <a:prstGeom prst="wedgeEllipseCallout">
            <a:avLst>
              <a:gd name="adj1" fmla="val 85862"/>
              <a:gd name="adj2" fmla="val -2471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dirty="0" smtClean="0"/>
              <a:t>Das erste wiederverwendbare Raumschiff!</a:t>
            </a:r>
            <a:endParaRPr lang="de-DE" dirty="0"/>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4055" y="1245333"/>
            <a:ext cx="6886575"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830948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394</Words>
  <Application>Microsoft Office PowerPoint</Application>
  <PresentationFormat>Bildschirmpräsentation (4:3)</PresentationFormat>
  <Paragraphs>98</Paragraphs>
  <Slides>19</Slides>
  <Notes>0</Notes>
  <HiddenSlides>0</HiddenSlides>
  <MMClips>0</MMClips>
  <ScaleCrop>false</ScaleCrop>
  <HeadingPairs>
    <vt:vector size="4" baseType="variant">
      <vt:variant>
        <vt:lpstr>Design</vt:lpstr>
      </vt:variant>
      <vt:variant>
        <vt:i4>1</vt:i4>
      </vt:variant>
      <vt:variant>
        <vt:lpstr>Folientitel</vt:lpstr>
      </vt:variant>
      <vt:variant>
        <vt:i4>19</vt:i4>
      </vt:variant>
    </vt:vector>
  </HeadingPairs>
  <TitlesOfParts>
    <vt:vector size="20" baseType="lpstr">
      <vt:lpstr>Larissa</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SBI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tiburskije</dc:creator>
  <cp:lastModifiedBy>tiburskije</cp:lastModifiedBy>
  <cp:revision>181</cp:revision>
  <dcterms:created xsi:type="dcterms:W3CDTF">2015-12-04T09:42:00Z</dcterms:created>
  <dcterms:modified xsi:type="dcterms:W3CDTF">2016-05-10T11:35:06Z</dcterms:modified>
</cp:coreProperties>
</file>