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91" r:id="rId3"/>
    <p:sldId id="292" r:id="rId4"/>
    <p:sldId id="293" r:id="rId5"/>
    <p:sldId id="294" r:id="rId6"/>
    <p:sldId id="295" r:id="rId7"/>
    <p:sldId id="296" r:id="rId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29" autoAdjust="0"/>
  </p:normalViewPr>
  <p:slideViewPr>
    <p:cSldViewPr>
      <p:cViewPr>
        <p:scale>
          <a:sx n="100" d="100"/>
          <a:sy n="100" d="100"/>
        </p:scale>
        <p:origin x="-111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4F212C-2AB6-44E2-9F04-49B7A15405DD}" type="datetimeFigureOut">
              <a:rPr lang="de-DE"/>
              <a:pPr>
                <a:defRPr/>
              </a:pPr>
              <a:t>22.03.2016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9D8D4C-D778-4D1A-B7A6-72CF414979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492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236B-C712-4FAE-A8BF-5817C1B610AE}" type="datetimeFigureOut">
              <a:rPr lang="de-DE"/>
              <a:pPr>
                <a:defRPr/>
              </a:pPr>
              <a:t>22.03.2016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9974-EA65-4AFC-81E3-AEC4B52B85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43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5FC9-F3D8-4D7D-9CEC-9FA8B87658D0}" type="datetimeFigureOut">
              <a:rPr lang="de-DE"/>
              <a:pPr>
                <a:defRPr/>
              </a:pPr>
              <a:t>22.03.2016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0259E-31CE-431E-8B8E-EF71B82BD2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57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89164-72DE-437B-AC92-3A9C84D456E8}" type="datetimeFigureOut">
              <a:rPr lang="de-DE"/>
              <a:pPr>
                <a:defRPr/>
              </a:pPr>
              <a:t>22.03.2016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3B861-9BB3-4F48-BB46-D854A91929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60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BE94C-537A-478B-B3F9-D3163F35BF06}" type="datetimeFigureOut">
              <a:rPr lang="de-DE"/>
              <a:pPr>
                <a:defRPr/>
              </a:pPr>
              <a:t>22.03.2016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31A70-448D-4998-BD63-C83C1B04B3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84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1152-D455-438E-9457-EA8D0B22246C}" type="datetimeFigureOut">
              <a:rPr lang="de-DE"/>
              <a:pPr>
                <a:defRPr/>
              </a:pPr>
              <a:t>22.03.2016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17D0-48C3-47FE-8198-D65603A84B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41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A836-C3E2-45B2-9C3C-54F681D54753}" type="datetimeFigureOut">
              <a:rPr lang="de-DE"/>
              <a:pPr>
                <a:defRPr/>
              </a:pPr>
              <a:t>22.03.2016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FA74-7D31-4AA7-8706-35D84AB530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35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42008-C210-469C-9148-CE8CF83C4766}" type="datetimeFigureOut">
              <a:rPr lang="de-DE"/>
              <a:pPr>
                <a:defRPr/>
              </a:pPr>
              <a:t>22.03.2016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363A-1EF7-437E-93AB-E16D8A90D1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9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F080-EA7A-4675-8D4D-07CD107000DC}" type="datetimeFigureOut">
              <a:rPr lang="de-DE"/>
              <a:pPr>
                <a:defRPr/>
              </a:pPr>
              <a:t>22.03.2016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5673-B3D0-4285-8B87-6EAA7DBCC6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18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05E2-B274-4468-92D8-F37C8DD46476}" type="datetimeFigureOut">
              <a:rPr lang="de-DE"/>
              <a:pPr>
                <a:defRPr/>
              </a:pPr>
              <a:t>22.03.2016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AA77-877D-422D-BE0C-F761380A30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61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0FD1-8E31-4E0A-B336-3B4A2763CB7D}" type="datetimeFigureOut">
              <a:rPr lang="de-DE"/>
              <a:pPr>
                <a:defRPr/>
              </a:pPr>
              <a:t>22.03.2016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633C-00FA-4BC0-B412-3B3CAEA6EB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9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F160-B8F2-4A6B-9DEC-9F92FBFC1303}" type="datetimeFigureOut">
              <a:rPr lang="de-DE"/>
              <a:pPr>
                <a:defRPr/>
              </a:pPr>
              <a:t>22.03.2016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45B4-020A-412C-B78F-BF7358AF76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87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BC49CA-5403-4A8E-BBCE-7BE68D23DEAC}" type="datetimeFigureOut">
              <a:rPr lang="de-DE"/>
              <a:pPr>
                <a:defRPr/>
              </a:pPr>
              <a:t>22.03.2016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814A91-9CFA-473B-9FFE-EB7C38C157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aul\pauls_webseite\paul_bu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3810000"/>
            <a:ext cx="1340246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4" name="Ovale Legende 3"/>
          <p:cNvSpPr/>
          <p:nvPr/>
        </p:nvSpPr>
        <p:spPr>
          <a:xfrm>
            <a:off x="827584" y="1196752"/>
            <a:ext cx="3600549" cy="1720850"/>
          </a:xfrm>
          <a:prstGeom prst="wedgeEllipseCallout">
            <a:avLst>
              <a:gd name="adj1" fmla="val -19390"/>
              <a:gd name="adj2" fmla="val 104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Jetzt kommen konkrete Übungen mit der drehbaren</a:t>
            </a:r>
            <a:r>
              <a:rPr lang="de-DE" dirty="0"/>
              <a:t> </a:t>
            </a:r>
            <a:r>
              <a:rPr lang="de-DE" dirty="0" smtClean="0"/>
              <a:t>Sternenkarte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 smtClean="0"/>
              <a:t>Die drehbare Sternenkarte</a:t>
            </a:r>
            <a:endParaRPr lang="de-DE" sz="3200" dirty="0"/>
          </a:p>
        </p:txBody>
      </p:sp>
      <p:pic>
        <p:nvPicPr>
          <p:cNvPr id="2054" name="Picture 3" descr="C:\Users\tiburskije\Desktop\FlippedClassroom Physik\Mechanik\wikimedia-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6272213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iburskije\Desktop\FlippedClassroom Physik\04_Astronomie\05_Orientierung_Sternenkarte\sk_klein_high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461145" cy="33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412776"/>
            <a:ext cx="66198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llipse 14"/>
          <p:cNvSpPr/>
          <p:nvPr/>
        </p:nvSpPr>
        <p:spPr>
          <a:xfrm>
            <a:off x="1907704" y="3068960"/>
            <a:ext cx="5256584" cy="122413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2420144" y="2429272"/>
            <a:ext cx="4240088" cy="78370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4" descr="http://www.sn.schule.de/~ms16l/virtuelle_schule/Paul/pauls_webseite/paul_liest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" y="204092"/>
            <a:ext cx="1862534" cy="9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pic>
        <p:nvPicPr>
          <p:cNvPr id="6149" name="Picture 15" descr="C:\Users\tiburskije\Desktop\FlippedClassroom Physik\Mechanik\wikimedia-butt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6453336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/>
              <a:t>Die drehbare Sternenkarte</a:t>
            </a:r>
          </a:p>
        </p:txBody>
      </p:sp>
      <p:sp>
        <p:nvSpPr>
          <p:cNvPr id="2" name="Ellipse 1"/>
          <p:cNvSpPr/>
          <p:nvPr/>
        </p:nvSpPr>
        <p:spPr>
          <a:xfrm>
            <a:off x="1763688" y="3789040"/>
            <a:ext cx="5543028" cy="155520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4444060" y="1749956"/>
            <a:ext cx="182284" cy="4571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3"/>
          <p:cNvCxnSpPr>
            <a:endCxn id="2" idx="6"/>
          </p:cNvCxnSpPr>
          <p:nvPr/>
        </p:nvCxnSpPr>
        <p:spPr>
          <a:xfrm>
            <a:off x="4535202" y="4566642"/>
            <a:ext cx="2771514" cy="0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7308304" y="43651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0°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21" name="Gerade Verbindung 20"/>
          <p:cNvCxnSpPr>
            <a:endCxn id="2" idx="4"/>
          </p:cNvCxnSpPr>
          <p:nvPr/>
        </p:nvCxnSpPr>
        <p:spPr>
          <a:xfrm>
            <a:off x="4535202" y="4517504"/>
            <a:ext cx="0" cy="826740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572000" y="53012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90°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24" name="Gerade Verbindung 23"/>
          <p:cNvCxnSpPr>
            <a:endCxn id="2" idx="2"/>
          </p:cNvCxnSpPr>
          <p:nvPr/>
        </p:nvCxnSpPr>
        <p:spPr>
          <a:xfrm flipH="1">
            <a:off x="1763688" y="4566642"/>
            <a:ext cx="2771514" cy="0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187624" y="47576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180°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29" name="Gerade Verbindung 28"/>
          <p:cNvCxnSpPr>
            <a:endCxn id="2" idx="0"/>
          </p:cNvCxnSpPr>
          <p:nvPr/>
        </p:nvCxnSpPr>
        <p:spPr>
          <a:xfrm flipH="1" flipV="1">
            <a:off x="4535202" y="3789040"/>
            <a:ext cx="4986" cy="728464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633358" y="349636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270°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1673920" y="1219371"/>
            <a:ext cx="4482256" cy="1489549"/>
          </a:xfrm>
          <a:prstGeom prst="wedgeEllipseCallout">
            <a:avLst>
              <a:gd name="adj1" fmla="val -53228"/>
              <a:gd name="adj2" fmla="val -85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Das sind noch einmal die Koordinaten im </a:t>
            </a:r>
            <a:r>
              <a:rPr lang="de-DE" u="sng" dirty="0" smtClean="0"/>
              <a:t>Horizontsystem</a:t>
            </a:r>
            <a:r>
              <a:rPr lang="de-DE" dirty="0" smtClean="0"/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Das </a:t>
            </a:r>
            <a:r>
              <a:rPr lang="de-DE" b="1" dirty="0" smtClean="0"/>
              <a:t>Azimut</a:t>
            </a:r>
            <a:r>
              <a:rPr lang="de-DE" dirty="0" smtClean="0"/>
              <a:t> auf dem Horizont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und die </a:t>
            </a:r>
            <a:r>
              <a:rPr lang="de-DE" b="1" dirty="0" smtClean="0"/>
              <a:t>Höhe</a:t>
            </a:r>
            <a:r>
              <a:rPr lang="de-DE" dirty="0" smtClean="0"/>
              <a:t> über dem Horizont.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42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871912"/>
            <a:ext cx="140553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/>
              <a:t>Die drehbare Sternenkarte</a:t>
            </a:r>
          </a:p>
        </p:txBody>
      </p:sp>
      <p:pic>
        <p:nvPicPr>
          <p:cNvPr id="1027" name="Picture 3" descr="C:\Users\tiburskije\Desktop\FlippedClassroom Physik\04_Astronomie\05_Orientierung_Sternenkarte\karte_transparent_gros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70731"/>
            <a:ext cx="615923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e Legende 11"/>
          <p:cNvSpPr/>
          <p:nvPr/>
        </p:nvSpPr>
        <p:spPr>
          <a:xfrm>
            <a:off x="539552" y="2420889"/>
            <a:ext cx="3168352" cy="1317958"/>
          </a:xfrm>
          <a:prstGeom prst="wedgeEllipseCallout">
            <a:avLst>
              <a:gd name="adj1" fmla="val -30936"/>
              <a:gd name="adj2" fmla="val 86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Und hier noch mal das gleiche auf unserer Sternenkarte.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3275855" y="2780929"/>
            <a:ext cx="4104457" cy="378745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3923928" y="3443408"/>
            <a:ext cx="2808312" cy="250587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4644009" y="4077072"/>
            <a:ext cx="1368152" cy="122413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5318369" y="4653136"/>
            <a:ext cx="45719" cy="4571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19"/>
          <p:cNvCxnSpPr>
            <a:stCxn id="18" idx="7"/>
          </p:cNvCxnSpPr>
          <p:nvPr/>
        </p:nvCxnSpPr>
        <p:spPr>
          <a:xfrm>
            <a:off x="5357393" y="4659831"/>
            <a:ext cx="6695" cy="1908550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364088" y="62184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0°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948264" y="413538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90°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24" name="Gerade Verbindung 23"/>
          <p:cNvCxnSpPr>
            <a:endCxn id="13" idx="0"/>
          </p:cNvCxnSpPr>
          <p:nvPr/>
        </p:nvCxnSpPr>
        <p:spPr>
          <a:xfrm flipH="1" flipV="1">
            <a:off x="5328084" y="2780929"/>
            <a:ext cx="13144" cy="1902853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5364088" y="283892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180°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563888" y="36465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270°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6" name="Freihandform 35"/>
          <p:cNvSpPr/>
          <p:nvPr/>
        </p:nvSpPr>
        <p:spPr>
          <a:xfrm>
            <a:off x="5386812" y="3938257"/>
            <a:ext cx="1846907" cy="760492"/>
          </a:xfrm>
          <a:custGeom>
            <a:avLst/>
            <a:gdLst>
              <a:gd name="connsiteX0" fmla="*/ 0 w 1846907"/>
              <a:gd name="connsiteY0" fmla="*/ 760492 h 760492"/>
              <a:gd name="connsiteX1" fmla="*/ 380245 w 1846907"/>
              <a:gd name="connsiteY1" fmla="*/ 742385 h 760492"/>
              <a:gd name="connsiteX2" fmla="*/ 760491 w 1846907"/>
              <a:gd name="connsiteY2" fmla="*/ 669957 h 760492"/>
              <a:gd name="connsiteX3" fmla="*/ 1050202 w 1846907"/>
              <a:gd name="connsiteY3" fmla="*/ 570369 h 760492"/>
              <a:gd name="connsiteX4" fmla="*/ 1376127 w 1846907"/>
              <a:gd name="connsiteY4" fmla="*/ 389299 h 760492"/>
              <a:gd name="connsiteX5" fmla="*/ 1683944 w 1846907"/>
              <a:gd name="connsiteY5" fmla="*/ 144856 h 760492"/>
              <a:gd name="connsiteX6" fmla="*/ 1846907 w 1846907"/>
              <a:gd name="connsiteY6" fmla="*/ 0 h 76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6907" h="760492">
                <a:moveTo>
                  <a:pt x="0" y="760492"/>
                </a:moveTo>
                <a:cubicBezTo>
                  <a:pt x="126748" y="758983"/>
                  <a:pt x="253497" y="757474"/>
                  <a:pt x="380245" y="742385"/>
                </a:cubicBezTo>
                <a:cubicBezTo>
                  <a:pt x="506993" y="727296"/>
                  <a:pt x="648832" y="698626"/>
                  <a:pt x="760491" y="669957"/>
                </a:cubicBezTo>
                <a:cubicBezTo>
                  <a:pt x="872150" y="641288"/>
                  <a:pt x="947596" y="617145"/>
                  <a:pt x="1050202" y="570369"/>
                </a:cubicBezTo>
                <a:cubicBezTo>
                  <a:pt x="1152808" y="523593"/>
                  <a:pt x="1270503" y="460218"/>
                  <a:pt x="1376127" y="389299"/>
                </a:cubicBezTo>
                <a:cubicBezTo>
                  <a:pt x="1481751" y="318380"/>
                  <a:pt x="1605481" y="209739"/>
                  <a:pt x="1683944" y="144856"/>
                </a:cubicBezTo>
                <a:cubicBezTo>
                  <a:pt x="1762407" y="79973"/>
                  <a:pt x="1804657" y="39986"/>
                  <a:pt x="1846907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reihandform 40"/>
          <p:cNvSpPr/>
          <p:nvPr/>
        </p:nvSpPr>
        <p:spPr>
          <a:xfrm flipH="1">
            <a:off x="3452428" y="3938256"/>
            <a:ext cx="1927526" cy="755291"/>
          </a:xfrm>
          <a:custGeom>
            <a:avLst/>
            <a:gdLst>
              <a:gd name="connsiteX0" fmla="*/ 0 w 1846907"/>
              <a:gd name="connsiteY0" fmla="*/ 760492 h 760492"/>
              <a:gd name="connsiteX1" fmla="*/ 380245 w 1846907"/>
              <a:gd name="connsiteY1" fmla="*/ 742385 h 760492"/>
              <a:gd name="connsiteX2" fmla="*/ 760491 w 1846907"/>
              <a:gd name="connsiteY2" fmla="*/ 669957 h 760492"/>
              <a:gd name="connsiteX3" fmla="*/ 1050202 w 1846907"/>
              <a:gd name="connsiteY3" fmla="*/ 570369 h 760492"/>
              <a:gd name="connsiteX4" fmla="*/ 1376127 w 1846907"/>
              <a:gd name="connsiteY4" fmla="*/ 389299 h 760492"/>
              <a:gd name="connsiteX5" fmla="*/ 1683944 w 1846907"/>
              <a:gd name="connsiteY5" fmla="*/ 144856 h 760492"/>
              <a:gd name="connsiteX6" fmla="*/ 1846907 w 1846907"/>
              <a:gd name="connsiteY6" fmla="*/ 0 h 76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6907" h="760492">
                <a:moveTo>
                  <a:pt x="0" y="760492"/>
                </a:moveTo>
                <a:cubicBezTo>
                  <a:pt x="126748" y="758983"/>
                  <a:pt x="253497" y="757474"/>
                  <a:pt x="380245" y="742385"/>
                </a:cubicBezTo>
                <a:cubicBezTo>
                  <a:pt x="506993" y="727296"/>
                  <a:pt x="648832" y="698626"/>
                  <a:pt x="760491" y="669957"/>
                </a:cubicBezTo>
                <a:cubicBezTo>
                  <a:pt x="872150" y="641288"/>
                  <a:pt x="947596" y="617145"/>
                  <a:pt x="1050202" y="570369"/>
                </a:cubicBezTo>
                <a:cubicBezTo>
                  <a:pt x="1152808" y="523593"/>
                  <a:pt x="1270503" y="460218"/>
                  <a:pt x="1376127" y="389299"/>
                </a:cubicBezTo>
                <a:cubicBezTo>
                  <a:pt x="1481751" y="318380"/>
                  <a:pt x="1605481" y="209739"/>
                  <a:pt x="1683944" y="144856"/>
                </a:cubicBezTo>
                <a:cubicBezTo>
                  <a:pt x="1762407" y="79973"/>
                  <a:pt x="1804657" y="39986"/>
                  <a:pt x="1846907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9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412776"/>
            <a:ext cx="66198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www.sn.schule.de/~ms16l/virtuelle_schule/Paul/pauls_webseite/paul_liest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" y="204092"/>
            <a:ext cx="1862534" cy="9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pic>
        <p:nvPicPr>
          <p:cNvPr id="6149" name="Picture 15" descr="C:\Users\tiburskije\Desktop\FlippedClassroom Physik\Mechanik\wikimedia-butt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6453336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/>
              <a:t>Die drehbare Sternenkarte</a:t>
            </a:r>
          </a:p>
        </p:txBody>
      </p:sp>
      <p:sp>
        <p:nvSpPr>
          <p:cNvPr id="2" name="Ellipse 1"/>
          <p:cNvSpPr/>
          <p:nvPr/>
        </p:nvSpPr>
        <p:spPr>
          <a:xfrm>
            <a:off x="1763688" y="3789040"/>
            <a:ext cx="5543028" cy="15552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36" y="3872032"/>
            <a:ext cx="336072" cy="72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llipse 14"/>
          <p:cNvSpPr/>
          <p:nvPr/>
        </p:nvSpPr>
        <p:spPr>
          <a:xfrm>
            <a:off x="1907704" y="3068960"/>
            <a:ext cx="5256584" cy="122413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2420144" y="2429272"/>
            <a:ext cx="4240088" cy="78370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4444060" y="1749956"/>
            <a:ext cx="182284" cy="4571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e Legende 19"/>
          <p:cNvSpPr/>
          <p:nvPr/>
        </p:nvSpPr>
        <p:spPr>
          <a:xfrm>
            <a:off x="308298" y="1412776"/>
            <a:ext cx="3844602" cy="1484218"/>
          </a:xfrm>
          <a:prstGeom prst="wedgeEllipseCallout">
            <a:avLst>
              <a:gd name="adj1" fmla="val -18450"/>
              <a:gd name="adj2" fmla="val -92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Dieser </a:t>
            </a:r>
            <a:r>
              <a:rPr lang="de-DE" dirty="0" smtClean="0"/>
              <a:t>Stern hat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also ein Azimut </a:t>
            </a:r>
            <a:r>
              <a:rPr lang="de-DE" dirty="0" smtClean="0"/>
              <a:t>von </a:t>
            </a:r>
            <a:r>
              <a:rPr lang="de-DE" dirty="0" smtClean="0"/>
              <a:t>ca. </a:t>
            </a:r>
            <a:r>
              <a:rPr lang="de-DE" dirty="0" smtClean="0"/>
              <a:t>70</a:t>
            </a:r>
            <a:r>
              <a:rPr lang="de-DE" dirty="0" smtClean="0"/>
              <a:t>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und </a:t>
            </a:r>
            <a:r>
              <a:rPr lang="de-DE" dirty="0"/>
              <a:t>eine </a:t>
            </a:r>
            <a:r>
              <a:rPr lang="de-DE" dirty="0" smtClean="0"/>
              <a:t>Höhe von </a:t>
            </a:r>
            <a:r>
              <a:rPr lang="de-DE" dirty="0"/>
              <a:t>ca. 65°.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" name="Freihandform 2"/>
          <p:cNvSpPr/>
          <p:nvPr/>
        </p:nvSpPr>
        <p:spPr>
          <a:xfrm>
            <a:off x="5521911" y="4589755"/>
            <a:ext cx="1775534" cy="692459"/>
          </a:xfrm>
          <a:custGeom>
            <a:avLst/>
            <a:gdLst>
              <a:gd name="connsiteX0" fmla="*/ 1775534 w 1775534"/>
              <a:gd name="connsiteY0" fmla="*/ 0 h 692459"/>
              <a:gd name="connsiteX1" fmla="*/ 1669002 w 1775534"/>
              <a:gd name="connsiteY1" fmla="*/ 186431 h 692459"/>
              <a:gd name="connsiteX2" fmla="*/ 1544714 w 1775534"/>
              <a:gd name="connsiteY2" fmla="*/ 284086 h 692459"/>
              <a:gd name="connsiteX3" fmla="*/ 1384916 w 1775534"/>
              <a:gd name="connsiteY3" fmla="*/ 381740 h 692459"/>
              <a:gd name="connsiteX4" fmla="*/ 1198485 w 1775534"/>
              <a:gd name="connsiteY4" fmla="*/ 452762 h 692459"/>
              <a:gd name="connsiteX5" fmla="*/ 967666 w 1775534"/>
              <a:gd name="connsiteY5" fmla="*/ 506028 h 692459"/>
              <a:gd name="connsiteX6" fmla="*/ 701336 w 1775534"/>
              <a:gd name="connsiteY6" fmla="*/ 585927 h 692459"/>
              <a:gd name="connsiteX7" fmla="*/ 408372 w 1775534"/>
              <a:gd name="connsiteY7" fmla="*/ 621437 h 692459"/>
              <a:gd name="connsiteX8" fmla="*/ 204186 w 1775534"/>
              <a:gd name="connsiteY8" fmla="*/ 674703 h 692459"/>
              <a:gd name="connsiteX9" fmla="*/ 0 w 1775534"/>
              <a:gd name="connsiteY9" fmla="*/ 692459 h 69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534" h="692459">
                <a:moveTo>
                  <a:pt x="1775534" y="0"/>
                </a:moveTo>
                <a:cubicBezTo>
                  <a:pt x="1741503" y="69541"/>
                  <a:pt x="1707472" y="139083"/>
                  <a:pt x="1669002" y="186431"/>
                </a:cubicBezTo>
                <a:cubicBezTo>
                  <a:pt x="1630532" y="233779"/>
                  <a:pt x="1592062" y="251535"/>
                  <a:pt x="1544714" y="284086"/>
                </a:cubicBezTo>
                <a:cubicBezTo>
                  <a:pt x="1497366" y="316637"/>
                  <a:pt x="1442621" y="353627"/>
                  <a:pt x="1384916" y="381740"/>
                </a:cubicBezTo>
                <a:cubicBezTo>
                  <a:pt x="1327211" y="409853"/>
                  <a:pt x="1268026" y="432047"/>
                  <a:pt x="1198485" y="452762"/>
                </a:cubicBezTo>
                <a:cubicBezTo>
                  <a:pt x="1128944" y="473477"/>
                  <a:pt x="1050524" y="483834"/>
                  <a:pt x="967666" y="506028"/>
                </a:cubicBezTo>
                <a:cubicBezTo>
                  <a:pt x="884808" y="528222"/>
                  <a:pt x="794552" y="566692"/>
                  <a:pt x="701336" y="585927"/>
                </a:cubicBezTo>
                <a:cubicBezTo>
                  <a:pt x="608120" y="605162"/>
                  <a:pt x="491230" y="606641"/>
                  <a:pt x="408372" y="621437"/>
                </a:cubicBezTo>
                <a:cubicBezTo>
                  <a:pt x="325514" y="636233"/>
                  <a:pt x="272248" y="662866"/>
                  <a:pt x="204186" y="674703"/>
                </a:cubicBezTo>
                <a:cubicBezTo>
                  <a:pt x="136124" y="686540"/>
                  <a:pt x="68062" y="689499"/>
                  <a:pt x="0" y="692459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reihandform 3"/>
          <p:cNvSpPr/>
          <p:nvPr/>
        </p:nvSpPr>
        <p:spPr>
          <a:xfrm>
            <a:off x="5255581" y="2947386"/>
            <a:ext cx="230819" cy="2317072"/>
          </a:xfrm>
          <a:custGeom>
            <a:avLst/>
            <a:gdLst>
              <a:gd name="connsiteX0" fmla="*/ 230819 w 230819"/>
              <a:gd name="connsiteY0" fmla="*/ 2317072 h 2317072"/>
              <a:gd name="connsiteX1" fmla="*/ 221941 w 230819"/>
              <a:gd name="connsiteY1" fmla="*/ 1899822 h 2317072"/>
              <a:gd name="connsiteX2" fmla="*/ 195308 w 230819"/>
              <a:gd name="connsiteY2" fmla="*/ 1322773 h 2317072"/>
              <a:gd name="connsiteX3" fmla="*/ 159798 w 230819"/>
              <a:gd name="connsiteY3" fmla="*/ 878890 h 2317072"/>
              <a:gd name="connsiteX4" fmla="*/ 106532 w 230819"/>
              <a:gd name="connsiteY4" fmla="*/ 506028 h 2317072"/>
              <a:gd name="connsiteX5" fmla="*/ 0 w 230819"/>
              <a:gd name="connsiteY5" fmla="*/ 0 h 231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19" h="2317072">
                <a:moveTo>
                  <a:pt x="230819" y="2317072"/>
                </a:moveTo>
                <a:cubicBezTo>
                  <a:pt x="229339" y="2191305"/>
                  <a:pt x="227859" y="2065538"/>
                  <a:pt x="221941" y="1899822"/>
                </a:cubicBezTo>
                <a:cubicBezTo>
                  <a:pt x="216023" y="1734106"/>
                  <a:pt x="205665" y="1492928"/>
                  <a:pt x="195308" y="1322773"/>
                </a:cubicBezTo>
                <a:cubicBezTo>
                  <a:pt x="184951" y="1152618"/>
                  <a:pt x="174594" y="1015014"/>
                  <a:pt x="159798" y="878890"/>
                </a:cubicBezTo>
                <a:cubicBezTo>
                  <a:pt x="145002" y="742766"/>
                  <a:pt x="133165" y="652510"/>
                  <a:pt x="106532" y="506028"/>
                </a:cubicBezTo>
                <a:cubicBezTo>
                  <a:pt x="79899" y="359546"/>
                  <a:pt x="39949" y="179773"/>
                  <a:pt x="0" y="0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 rot="2098503">
            <a:off x="5386968" y="1952125"/>
            <a:ext cx="325510" cy="93610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21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871912"/>
            <a:ext cx="140553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/>
              <a:t>Die drehbare Sternenkarte</a:t>
            </a:r>
          </a:p>
        </p:txBody>
      </p:sp>
      <p:pic>
        <p:nvPicPr>
          <p:cNvPr id="1027" name="Picture 3" descr="C:\Users\tiburskije\Desktop\FlippedClassroom Physik\04_Astronomie\05_Orientierung_Sternenkarte\karte_transparent_gros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70731"/>
            <a:ext cx="615923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e Legende 13"/>
          <p:cNvSpPr/>
          <p:nvPr/>
        </p:nvSpPr>
        <p:spPr>
          <a:xfrm>
            <a:off x="1043608" y="2493010"/>
            <a:ext cx="3060384" cy="1061169"/>
          </a:xfrm>
          <a:prstGeom prst="wedgeEllipseCallout">
            <a:avLst>
              <a:gd name="adj1" fmla="val -50055"/>
              <a:gd name="adj2" fmla="val 113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So liest man das auf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der </a:t>
            </a:r>
            <a:r>
              <a:rPr lang="de-DE" dirty="0" smtClean="0"/>
              <a:t>Sternenkarte ab!</a:t>
            </a:r>
            <a:endParaRPr lang="de-DE" dirty="0"/>
          </a:p>
        </p:txBody>
      </p:sp>
      <p:sp>
        <p:nvSpPr>
          <p:cNvPr id="18" name="Ellipse 17"/>
          <p:cNvSpPr/>
          <p:nvPr/>
        </p:nvSpPr>
        <p:spPr>
          <a:xfrm>
            <a:off x="5318369" y="4653136"/>
            <a:ext cx="45719" cy="4571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19"/>
          <p:cNvCxnSpPr>
            <a:stCxn id="18" idx="7"/>
          </p:cNvCxnSpPr>
          <p:nvPr/>
        </p:nvCxnSpPr>
        <p:spPr>
          <a:xfrm>
            <a:off x="5357393" y="4659831"/>
            <a:ext cx="6695" cy="1908550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364088" y="62184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0°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948264" y="413538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90°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24" name="Gerade Verbindung 23"/>
          <p:cNvCxnSpPr/>
          <p:nvPr/>
        </p:nvCxnSpPr>
        <p:spPr>
          <a:xfrm flipH="1" flipV="1">
            <a:off x="5328084" y="2780929"/>
            <a:ext cx="13144" cy="1902853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5364088" y="283892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180°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563888" y="36465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270°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6" name="Freihandform 35"/>
          <p:cNvSpPr/>
          <p:nvPr/>
        </p:nvSpPr>
        <p:spPr>
          <a:xfrm>
            <a:off x="5386812" y="3938257"/>
            <a:ext cx="1846907" cy="760492"/>
          </a:xfrm>
          <a:custGeom>
            <a:avLst/>
            <a:gdLst>
              <a:gd name="connsiteX0" fmla="*/ 0 w 1846907"/>
              <a:gd name="connsiteY0" fmla="*/ 760492 h 760492"/>
              <a:gd name="connsiteX1" fmla="*/ 380245 w 1846907"/>
              <a:gd name="connsiteY1" fmla="*/ 742385 h 760492"/>
              <a:gd name="connsiteX2" fmla="*/ 760491 w 1846907"/>
              <a:gd name="connsiteY2" fmla="*/ 669957 h 760492"/>
              <a:gd name="connsiteX3" fmla="*/ 1050202 w 1846907"/>
              <a:gd name="connsiteY3" fmla="*/ 570369 h 760492"/>
              <a:gd name="connsiteX4" fmla="*/ 1376127 w 1846907"/>
              <a:gd name="connsiteY4" fmla="*/ 389299 h 760492"/>
              <a:gd name="connsiteX5" fmla="*/ 1683944 w 1846907"/>
              <a:gd name="connsiteY5" fmla="*/ 144856 h 760492"/>
              <a:gd name="connsiteX6" fmla="*/ 1846907 w 1846907"/>
              <a:gd name="connsiteY6" fmla="*/ 0 h 76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6907" h="760492">
                <a:moveTo>
                  <a:pt x="0" y="760492"/>
                </a:moveTo>
                <a:cubicBezTo>
                  <a:pt x="126748" y="758983"/>
                  <a:pt x="253497" y="757474"/>
                  <a:pt x="380245" y="742385"/>
                </a:cubicBezTo>
                <a:cubicBezTo>
                  <a:pt x="506993" y="727296"/>
                  <a:pt x="648832" y="698626"/>
                  <a:pt x="760491" y="669957"/>
                </a:cubicBezTo>
                <a:cubicBezTo>
                  <a:pt x="872150" y="641288"/>
                  <a:pt x="947596" y="617145"/>
                  <a:pt x="1050202" y="570369"/>
                </a:cubicBezTo>
                <a:cubicBezTo>
                  <a:pt x="1152808" y="523593"/>
                  <a:pt x="1270503" y="460218"/>
                  <a:pt x="1376127" y="389299"/>
                </a:cubicBezTo>
                <a:cubicBezTo>
                  <a:pt x="1481751" y="318380"/>
                  <a:pt x="1605481" y="209739"/>
                  <a:pt x="1683944" y="144856"/>
                </a:cubicBezTo>
                <a:cubicBezTo>
                  <a:pt x="1762407" y="79973"/>
                  <a:pt x="1804657" y="39986"/>
                  <a:pt x="1846907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reihandform 40"/>
          <p:cNvSpPr/>
          <p:nvPr/>
        </p:nvSpPr>
        <p:spPr>
          <a:xfrm flipH="1">
            <a:off x="3452428" y="3938256"/>
            <a:ext cx="1927526" cy="755291"/>
          </a:xfrm>
          <a:custGeom>
            <a:avLst/>
            <a:gdLst>
              <a:gd name="connsiteX0" fmla="*/ 0 w 1846907"/>
              <a:gd name="connsiteY0" fmla="*/ 760492 h 760492"/>
              <a:gd name="connsiteX1" fmla="*/ 380245 w 1846907"/>
              <a:gd name="connsiteY1" fmla="*/ 742385 h 760492"/>
              <a:gd name="connsiteX2" fmla="*/ 760491 w 1846907"/>
              <a:gd name="connsiteY2" fmla="*/ 669957 h 760492"/>
              <a:gd name="connsiteX3" fmla="*/ 1050202 w 1846907"/>
              <a:gd name="connsiteY3" fmla="*/ 570369 h 760492"/>
              <a:gd name="connsiteX4" fmla="*/ 1376127 w 1846907"/>
              <a:gd name="connsiteY4" fmla="*/ 389299 h 760492"/>
              <a:gd name="connsiteX5" fmla="*/ 1683944 w 1846907"/>
              <a:gd name="connsiteY5" fmla="*/ 144856 h 760492"/>
              <a:gd name="connsiteX6" fmla="*/ 1846907 w 1846907"/>
              <a:gd name="connsiteY6" fmla="*/ 0 h 76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6907" h="760492">
                <a:moveTo>
                  <a:pt x="0" y="760492"/>
                </a:moveTo>
                <a:cubicBezTo>
                  <a:pt x="126748" y="758983"/>
                  <a:pt x="253497" y="757474"/>
                  <a:pt x="380245" y="742385"/>
                </a:cubicBezTo>
                <a:cubicBezTo>
                  <a:pt x="506993" y="727296"/>
                  <a:pt x="648832" y="698626"/>
                  <a:pt x="760491" y="669957"/>
                </a:cubicBezTo>
                <a:cubicBezTo>
                  <a:pt x="872150" y="641288"/>
                  <a:pt x="947596" y="617145"/>
                  <a:pt x="1050202" y="570369"/>
                </a:cubicBezTo>
                <a:cubicBezTo>
                  <a:pt x="1152808" y="523593"/>
                  <a:pt x="1270503" y="460218"/>
                  <a:pt x="1376127" y="389299"/>
                </a:cubicBezTo>
                <a:cubicBezTo>
                  <a:pt x="1481751" y="318380"/>
                  <a:pt x="1605481" y="209739"/>
                  <a:pt x="1683944" y="144856"/>
                </a:cubicBezTo>
                <a:cubicBezTo>
                  <a:pt x="1762407" y="79973"/>
                  <a:pt x="1804657" y="39986"/>
                  <a:pt x="1846907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reihandform 1"/>
          <p:cNvSpPr/>
          <p:nvPr/>
        </p:nvSpPr>
        <p:spPr>
          <a:xfrm>
            <a:off x="5370990" y="4722920"/>
            <a:ext cx="2024109" cy="1847542"/>
          </a:xfrm>
          <a:custGeom>
            <a:avLst/>
            <a:gdLst>
              <a:gd name="connsiteX0" fmla="*/ 0 w 2024109"/>
              <a:gd name="connsiteY0" fmla="*/ 1846556 h 1847542"/>
              <a:gd name="connsiteX1" fmla="*/ 381740 w 2024109"/>
              <a:gd name="connsiteY1" fmla="*/ 1837678 h 1847542"/>
              <a:gd name="connsiteX2" fmla="*/ 639193 w 2024109"/>
              <a:gd name="connsiteY2" fmla="*/ 1775534 h 1847542"/>
              <a:gd name="connsiteX3" fmla="*/ 1074198 w 2024109"/>
              <a:gd name="connsiteY3" fmla="*/ 1580226 h 1847542"/>
              <a:gd name="connsiteX4" fmla="*/ 1367161 w 2024109"/>
              <a:gd name="connsiteY4" fmla="*/ 1358284 h 1847542"/>
              <a:gd name="connsiteX5" fmla="*/ 1660125 w 2024109"/>
              <a:gd name="connsiteY5" fmla="*/ 1056443 h 1847542"/>
              <a:gd name="connsiteX6" fmla="*/ 1819923 w 2024109"/>
              <a:gd name="connsiteY6" fmla="*/ 772358 h 1847542"/>
              <a:gd name="connsiteX7" fmla="*/ 1970843 w 2024109"/>
              <a:gd name="connsiteY7" fmla="*/ 417251 h 1847542"/>
              <a:gd name="connsiteX8" fmla="*/ 1988598 w 2024109"/>
              <a:gd name="connsiteY8" fmla="*/ 266330 h 1847542"/>
              <a:gd name="connsiteX9" fmla="*/ 2024109 w 2024109"/>
              <a:gd name="connsiteY9" fmla="*/ 0 h 184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4109" h="1847542">
                <a:moveTo>
                  <a:pt x="0" y="1846556"/>
                </a:moveTo>
                <a:cubicBezTo>
                  <a:pt x="137604" y="1848035"/>
                  <a:pt x="275208" y="1849515"/>
                  <a:pt x="381740" y="1837678"/>
                </a:cubicBezTo>
                <a:cubicBezTo>
                  <a:pt x="488272" y="1825841"/>
                  <a:pt x="523783" y="1818443"/>
                  <a:pt x="639193" y="1775534"/>
                </a:cubicBezTo>
                <a:cubicBezTo>
                  <a:pt x="754603" y="1732625"/>
                  <a:pt x="952870" y="1649768"/>
                  <a:pt x="1074198" y="1580226"/>
                </a:cubicBezTo>
                <a:cubicBezTo>
                  <a:pt x="1195526" y="1510684"/>
                  <a:pt x="1269507" y="1445581"/>
                  <a:pt x="1367161" y="1358284"/>
                </a:cubicBezTo>
                <a:cubicBezTo>
                  <a:pt x="1464815" y="1270987"/>
                  <a:pt x="1584665" y="1154097"/>
                  <a:pt x="1660125" y="1056443"/>
                </a:cubicBezTo>
                <a:cubicBezTo>
                  <a:pt x="1735585" y="958789"/>
                  <a:pt x="1768137" y="878890"/>
                  <a:pt x="1819923" y="772358"/>
                </a:cubicBezTo>
                <a:cubicBezTo>
                  <a:pt x="1871709" y="665826"/>
                  <a:pt x="1942730" y="501589"/>
                  <a:pt x="1970843" y="417251"/>
                </a:cubicBezTo>
                <a:cubicBezTo>
                  <a:pt x="1998956" y="332913"/>
                  <a:pt x="1979720" y="335872"/>
                  <a:pt x="1988598" y="266330"/>
                </a:cubicBezTo>
                <a:cubicBezTo>
                  <a:pt x="1997476" y="196788"/>
                  <a:pt x="2010792" y="98394"/>
                  <a:pt x="2024109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383366" y="4509120"/>
            <a:ext cx="71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70°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Freihandform 3"/>
          <p:cNvSpPr/>
          <p:nvPr/>
        </p:nvSpPr>
        <p:spPr>
          <a:xfrm>
            <a:off x="5877017" y="4696287"/>
            <a:ext cx="1500327" cy="206159"/>
          </a:xfrm>
          <a:custGeom>
            <a:avLst/>
            <a:gdLst>
              <a:gd name="connsiteX0" fmla="*/ 1500327 w 1500327"/>
              <a:gd name="connsiteY0" fmla="*/ 0 h 206159"/>
              <a:gd name="connsiteX1" fmla="*/ 1154098 w 1500327"/>
              <a:gd name="connsiteY1" fmla="*/ 106532 h 206159"/>
              <a:gd name="connsiteX2" fmla="*/ 843379 w 1500327"/>
              <a:gd name="connsiteY2" fmla="*/ 177554 h 206159"/>
              <a:gd name="connsiteX3" fmla="*/ 612560 w 1500327"/>
              <a:gd name="connsiteY3" fmla="*/ 204187 h 206159"/>
              <a:gd name="connsiteX4" fmla="*/ 417251 w 1500327"/>
              <a:gd name="connsiteY4" fmla="*/ 204187 h 206159"/>
              <a:gd name="connsiteX5" fmla="*/ 230820 w 1500327"/>
              <a:gd name="connsiteY5" fmla="*/ 204187 h 206159"/>
              <a:gd name="connsiteX6" fmla="*/ 115410 w 1500327"/>
              <a:gd name="connsiteY6" fmla="*/ 186431 h 206159"/>
              <a:gd name="connsiteX7" fmla="*/ 0 w 1500327"/>
              <a:gd name="connsiteY7" fmla="*/ 159798 h 20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0327" h="206159">
                <a:moveTo>
                  <a:pt x="1500327" y="0"/>
                </a:moveTo>
                <a:cubicBezTo>
                  <a:pt x="1381958" y="38470"/>
                  <a:pt x="1263589" y="76940"/>
                  <a:pt x="1154098" y="106532"/>
                </a:cubicBezTo>
                <a:cubicBezTo>
                  <a:pt x="1044607" y="136124"/>
                  <a:pt x="933635" y="161278"/>
                  <a:pt x="843379" y="177554"/>
                </a:cubicBezTo>
                <a:cubicBezTo>
                  <a:pt x="753123" y="193830"/>
                  <a:pt x="683581" y="199748"/>
                  <a:pt x="612560" y="204187"/>
                </a:cubicBezTo>
                <a:cubicBezTo>
                  <a:pt x="541539" y="208626"/>
                  <a:pt x="417251" y="204187"/>
                  <a:pt x="417251" y="204187"/>
                </a:cubicBezTo>
                <a:cubicBezTo>
                  <a:pt x="353628" y="204187"/>
                  <a:pt x="281127" y="207146"/>
                  <a:pt x="230820" y="204187"/>
                </a:cubicBezTo>
                <a:cubicBezTo>
                  <a:pt x="180513" y="201228"/>
                  <a:pt x="153880" y="193829"/>
                  <a:pt x="115410" y="186431"/>
                </a:cubicBezTo>
                <a:cubicBezTo>
                  <a:pt x="76940" y="179033"/>
                  <a:pt x="14796" y="165716"/>
                  <a:pt x="0" y="159798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508104" y="4702461"/>
            <a:ext cx="53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65°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5" name="Stern mit 7 Zacken 4"/>
          <p:cNvSpPr/>
          <p:nvPr/>
        </p:nvSpPr>
        <p:spPr>
          <a:xfrm>
            <a:off x="5608701" y="4693786"/>
            <a:ext cx="288032" cy="288032"/>
          </a:xfrm>
          <a:prstGeom prst="star7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17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871912"/>
            <a:ext cx="140553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/>
              <a:t>Die drehbare Sternenkarte</a:t>
            </a:r>
          </a:p>
        </p:txBody>
      </p:sp>
      <p:pic>
        <p:nvPicPr>
          <p:cNvPr id="2" name="Picture 2" descr="C:\Users\tiburskije\Desktop\FlippedClassroom Physik\04_Astronomie\05_Orientierung_Sternenkarte\karte_hintergrund_gros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71" y="-531440"/>
            <a:ext cx="7803681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603448"/>
            <a:ext cx="7848872" cy="7920880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2051720" y="1268760"/>
            <a:ext cx="936104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ogen 13"/>
          <p:cNvSpPr/>
          <p:nvPr/>
        </p:nvSpPr>
        <p:spPr>
          <a:xfrm rot="18717823">
            <a:off x="2933066" y="4656299"/>
            <a:ext cx="5798785" cy="6474393"/>
          </a:xfrm>
          <a:prstGeom prst="arc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>
            <a:off x="3203848" y="4149080"/>
            <a:ext cx="360040" cy="13681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321750" y="3548746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Aufgang am östlichen Horizont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2" name="Pfeil nach unten 21"/>
          <p:cNvSpPr/>
          <p:nvPr/>
        </p:nvSpPr>
        <p:spPr>
          <a:xfrm>
            <a:off x="5418094" y="3381262"/>
            <a:ext cx="360040" cy="13681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4535996" y="2780928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Kulmination 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im Süden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4" name="Pfeil nach unten 23"/>
          <p:cNvSpPr/>
          <p:nvPr/>
        </p:nvSpPr>
        <p:spPr>
          <a:xfrm>
            <a:off x="7614338" y="4301480"/>
            <a:ext cx="360040" cy="13681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6732240" y="3701146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Untergang am westlichen Horizont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6" name="Ovale Legende 25"/>
          <p:cNvSpPr/>
          <p:nvPr/>
        </p:nvSpPr>
        <p:spPr>
          <a:xfrm>
            <a:off x="206678" y="1772816"/>
            <a:ext cx="3501225" cy="1654443"/>
          </a:xfrm>
          <a:prstGeom prst="wedgeEllipseCallout">
            <a:avLst>
              <a:gd name="adj1" fmla="val -22850"/>
              <a:gd name="adj2" fmla="val 102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Wie die Sonne auch, geht jeder Stern im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Osten auf …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27" name="Ovale Legende 26"/>
          <p:cNvSpPr/>
          <p:nvPr/>
        </p:nvSpPr>
        <p:spPr>
          <a:xfrm>
            <a:off x="395536" y="1654443"/>
            <a:ext cx="3501225" cy="1654443"/>
          </a:xfrm>
          <a:prstGeom prst="wedgeEllipseCallout">
            <a:avLst>
              <a:gd name="adj1" fmla="val -28019"/>
              <a:gd name="adj2" fmla="val 110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… </a:t>
            </a:r>
            <a:r>
              <a:rPr lang="de-DE" dirty="0" smtClean="0"/>
              <a:t>hat im Süden seinen höchsten Stand 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28" name="Ovale Legende 27"/>
          <p:cNvSpPr/>
          <p:nvPr/>
        </p:nvSpPr>
        <p:spPr>
          <a:xfrm>
            <a:off x="166886" y="1866150"/>
            <a:ext cx="3501225" cy="1654443"/>
          </a:xfrm>
          <a:prstGeom prst="wedgeEllipseCallout">
            <a:avLst>
              <a:gd name="adj1" fmla="val -21762"/>
              <a:gd name="adj2" fmla="val 96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… und geht im Westen wieder unter!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87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2" grpId="0" animBg="1"/>
      <p:bldP spid="23" grpId="0"/>
      <p:bldP spid="24" grpId="0" animBg="1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aul\pauls_webseite\paul_bu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712" y="3429000"/>
            <a:ext cx="1586061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/>
          <p:cNvSpPr txBox="1">
            <a:spLocks noChangeArrowheads="1"/>
          </p:cNvSpPr>
          <p:nvPr/>
        </p:nvSpPr>
        <p:spPr bwMode="auto">
          <a:xfrm>
            <a:off x="0" y="-315913"/>
            <a:ext cx="914400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8808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/>
              <a:t>Astronomie</a:t>
            </a:r>
          </a:p>
        </p:txBody>
      </p:sp>
      <p:sp>
        <p:nvSpPr>
          <p:cNvPr id="4" name="Ovale Legende 3"/>
          <p:cNvSpPr/>
          <p:nvPr/>
        </p:nvSpPr>
        <p:spPr>
          <a:xfrm>
            <a:off x="631404" y="1844824"/>
            <a:ext cx="3600549" cy="1720850"/>
          </a:xfrm>
          <a:prstGeom prst="wedgeEllipseCallout">
            <a:avLst>
              <a:gd name="adj1" fmla="val -34998"/>
              <a:gd name="adj2" fmla="val 55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Viel Spaß bei den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eigene </a:t>
            </a:r>
            <a:r>
              <a:rPr lang="de-DE" dirty="0" smtClean="0"/>
              <a:t>Übungen </a:t>
            </a:r>
            <a:r>
              <a:rPr lang="de-DE" dirty="0" smtClean="0"/>
              <a:t>mit </a:t>
            </a:r>
            <a:r>
              <a:rPr lang="de-DE" dirty="0" smtClean="0"/>
              <a:t>der </a:t>
            </a:r>
            <a:r>
              <a:rPr lang="de-DE" dirty="0" smtClean="0"/>
              <a:t>drehbaren</a:t>
            </a:r>
            <a:r>
              <a:rPr lang="de-DE" dirty="0"/>
              <a:t> </a:t>
            </a:r>
            <a:r>
              <a:rPr lang="de-DE" dirty="0" smtClean="0"/>
              <a:t>Sternenkarte.</a:t>
            </a:r>
            <a:endParaRPr lang="de-DE" dirty="0"/>
          </a:p>
        </p:txBody>
      </p:sp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4925" y="417513"/>
            <a:ext cx="9070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de-DE" sz="3200" dirty="0" smtClean="0"/>
              <a:t>Die drehbare Sternenkarte</a:t>
            </a:r>
            <a:endParaRPr lang="de-DE" sz="3200" dirty="0"/>
          </a:p>
        </p:txBody>
      </p:sp>
      <p:pic>
        <p:nvPicPr>
          <p:cNvPr id="2054" name="Picture 3" descr="C:\Users\tiburskije\Desktop\FlippedClassroom Physik\Mechanik\wikimedia-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6272213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iburskije\Desktop\FlippedClassroom Physik\04_Astronomie\05_Orientierung_Sternenkarte\sk_klein_high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18" y="2276872"/>
            <a:ext cx="3461145" cy="33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51519" y="1268760"/>
            <a:ext cx="8173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http://www.sn.schule.de/~ms16l/virtuelle_schule/astronomie/sternenkarte/</a:t>
            </a:r>
          </a:p>
        </p:txBody>
      </p:sp>
    </p:spTree>
    <p:extLst>
      <p:ext uri="{BB962C8B-B14F-4D97-AF65-F5344CB8AC3E}">
        <p14:creationId xmlns:p14="http://schemas.microsoft.com/office/powerpoint/2010/main" val="2027036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Bildschirmpräsentation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tiburskije</dc:creator>
  <cp:lastModifiedBy>tiburskije</cp:lastModifiedBy>
  <cp:revision>140</cp:revision>
  <dcterms:created xsi:type="dcterms:W3CDTF">2015-12-04T09:42:00Z</dcterms:created>
  <dcterms:modified xsi:type="dcterms:W3CDTF">2016-03-22T09:51:24Z</dcterms:modified>
</cp:coreProperties>
</file>