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81" r:id="rId3"/>
    <p:sldId id="289" r:id="rId4"/>
    <p:sldId id="287" r:id="rId5"/>
    <p:sldId id="288" r:id="rId6"/>
    <p:sldId id="286" r:id="rId7"/>
    <p:sldId id="280" r:id="rId8"/>
    <p:sldId id="291" r:id="rId9"/>
    <p:sldId id="292" r:id="rId10"/>
    <p:sldId id="293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29" autoAdjust="0"/>
  </p:normalViewPr>
  <p:slideViewPr>
    <p:cSldViewPr>
      <p:cViewPr>
        <p:scale>
          <a:sx n="100" d="100"/>
          <a:sy n="100" d="100"/>
        </p:scale>
        <p:origin x="-111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4F212C-2AB6-44E2-9F04-49B7A15405DD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9D8D4C-D778-4D1A-B7A6-72CF414979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49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236B-C712-4FAE-A8BF-5817C1B610AE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9974-EA65-4AFC-81E3-AEC4B52B85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43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5FC9-F3D8-4D7D-9CEC-9FA8B87658D0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259E-31CE-431E-8B8E-EF71B82BD2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57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9164-72DE-437B-AC92-3A9C84D456E8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B861-9BB3-4F48-BB46-D854A9192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60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E94C-537A-478B-B3F9-D3163F35BF06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1A70-448D-4998-BD63-C83C1B04B3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84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1152-D455-438E-9457-EA8D0B22246C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17D0-48C3-47FE-8198-D65603A84B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41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A836-C3E2-45B2-9C3C-54F681D54753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FA74-7D31-4AA7-8706-35D84AB530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35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2008-C210-469C-9148-CE8CF83C4766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363A-1EF7-437E-93AB-E16D8A90D1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9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F080-EA7A-4675-8D4D-07CD107000DC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5673-B3D0-4285-8B87-6EAA7DBCC6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18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05E2-B274-4468-92D8-F37C8DD46476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AA77-877D-422D-BE0C-F761380A30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61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0FD1-8E31-4E0A-B336-3B4A2763CB7D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633C-00FA-4BC0-B412-3B3CAEA6EB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9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F160-B8F2-4A6B-9DEC-9F92FBFC1303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45B4-020A-412C-B78F-BF7358AF76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87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C49CA-5403-4A8E-BBCE-7BE68D23DEAC}" type="datetimeFigureOut">
              <a:rPr lang="de-DE"/>
              <a:pPr>
                <a:defRPr/>
              </a:pPr>
              <a:t>18.03.2016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14A91-9CFA-473B-9FFE-EB7C38C157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aul\pauls_webseite\paul_bu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73" y="3627289"/>
            <a:ext cx="14382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4" name="Ovale Legende 3"/>
          <p:cNvSpPr/>
          <p:nvPr/>
        </p:nvSpPr>
        <p:spPr>
          <a:xfrm>
            <a:off x="4542209" y="1412776"/>
            <a:ext cx="3600549" cy="1720850"/>
          </a:xfrm>
          <a:prstGeom prst="wedgeEllipseCallout">
            <a:avLst>
              <a:gd name="adj1" fmla="val -32353"/>
              <a:gd name="adj2" fmla="val 75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Für die </a:t>
            </a:r>
            <a:r>
              <a:rPr lang="de-DE" dirty="0" smtClean="0"/>
              <a:t>Orientierung am Nachthimmel </a:t>
            </a:r>
            <a:r>
              <a:rPr lang="de-DE" dirty="0" smtClean="0"/>
              <a:t>brauchen wir die drehbare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Sternenkarte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 smtClean="0"/>
              <a:t>Die drehbare Sternenkarte</a:t>
            </a:r>
            <a:endParaRPr lang="de-DE" sz="3200" dirty="0"/>
          </a:p>
        </p:txBody>
      </p:sp>
      <p:pic>
        <p:nvPicPr>
          <p:cNvPr id="2054" name="Picture 3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272213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iburskije\Desktop\FlippedClassroom Physik\04_Astronomie\05_Orientierung_Sternenkarte\sk_klein_hig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461145" cy="33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412776"/>
            <a:ext cx="66198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sn.schule.de/~ms16l/virtuelle_schule/Paul/pauls_webseite/paul_lies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" y="204092"/>
            <a:ext cx="1862534" cy="9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pic>
        <p:nvPicPr>
          <p:cNvPr id="6149" name="Picture 15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453336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sp>
        <p:nvSpPr>
          <p:cNvPr id="2" name="Ellipse 1"/>
          <p:cNvSpPr/>
          <p:nvPr/>
        </p:nvSpPr>
        <p:spPr>
          <a:xfrm>
            <a:off x="1763688" y="3789040"/>
            <a:ext cx="5543028" cy="15552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36" y="3872032"/>
            <a:ext cx="336072" cy="7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1907704" y="3068960"/>
            <a:ext cx="5256584" cy="122413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420144" y="2429272"/>
            <a:ext cx="4240088" cy="7837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444060" y="1749956"/>
            <a:ext cx="182284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e Legende 19"/>
          <p:cNvSpPr/>
          <p:nvPr/>
        </p:nvSpPr>
        <p:spPr>
          <a:xfrm>
            <a:off x="251520" y="1412776"/>
            <a:ext cx="2912876" cy="1061169"/>
          </a:xfrm>
          <a:prstGeom prst="wedgeEllipseCallout">
            <a:avLst>
              <a:gd name="adj1" fmla="val -14734"/>
              <a:gd name="adj2" fmla="val -81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Der Stern hat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also ein Azimut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von ca. 70°…</a:t>
            </a:r>
            <a:endParaRPr lang="de-DE" dirty="0"/>
          </a:p>
        </p:txBody>
      </p:sp>
      <p:sp>
        <p:nvSpPr>
          <p:cNvPr id="3" name="Freihandform 2"/>
          <p:cNvSpPr/>
          <p:nvPr/>
        </p:nvSpPr>
        <p:spPr>
          <a:xfrm>
            <a:off x="5521911" y="4589755"/>
            <a:ext cx="1775534" cy="692459"/>
          </a:xfrm>
          <a:custGeom>
            <a:avLst/>
            <a:gdLst>
              <a:gd name="connsiteX0" fmla="*/ 1775534 w 1775534"/>
              <a:gd name="connsiteY0" fmla="*/ 0 h 692459"/>
              <a:gd name="connsiteX1" fmla="*/ 1669002 w 1775534"/>
              <a:gd name="connsiteY1" fmla="*/ 186431 h 692459"/>
              <a:gd name="connsiteX2" fmla="*/ 1544714 w 1775534"/>
              <a:gd name="connsiteY2" fmla="*/ 284086 h 692459"/>
              <a:gd name="connsiteX3" fmla="*/ 1384916 w 1775534"/>
              <a:gd name="connsiteY3" fmla="*/ 381740 h 692459"/>
              <a:gd name="connsiteX4" fmla="*/ 1198485 w 1775534"/>
              <a:gd name="connsiteY4" fmla="*/ 452762 h 692459"/>
              <a:gd name="connsiteX5" fmla="*/ 967666 w 1775534"/>
              <a:gd name="connsiteY5" fmla="*/ 506028 h 692459"/>
              <a:gd name="connsiteX6" fmla="*/ 701336 w 1775534"/>
              <a:gd name="connsiteY6" fmla="*/ 585927 h 692459"/>
              <a:gd name="connsiteX7" fmla="*/ 408372 w 1775534"/>
              <a:gd name="connsiteY7" fmla="*/ 621437 h 692459"/>
              <a:gd name="connsiteX8" fmla="*/ 204186 w 1775534"/>
              <a:gd name="connsiteY8" fmla="*/ 674703 h 692459"/>
              <a:gd name="connsiteX9" fmla="*/ 0 w 1775534"/>
              <a:gd name="connsiteY9" fmla="*/ 692459 h 6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534" h="692459">
                <a:moveTo>
                  <a:pt x="1775534" y="0"/>
                </a:moveTo>
                <a:cubicBezTo>
                  <a:pt x="1741503" y="69541"/>
                  <a:pt x="1707472" y="139083"/>
                  <a:pt x="1669002" y="186431"/>
                </a:cubicBezTo>
                <a:cubicBezTo>
                  <a:pt x="1630532" y="233779"/>
                  <a:pt x="1592062" y="251535"/>
                  <a:pt x="1544714" y="284086"/>
                </a:cubicBezTo>
                <a:cubicBezTo>
                  <a:pt x="1497366" y="316637"/>
                  <a:pt x="1442621" y="353627"/>
                  <a:pt x="1384916" y="381740"/>
                </a:cubicBezTo>
                <a:cubicBezTo>
                  <a:pt x="1327211" y="409853"/>
                  <a:pt x="1268026" y="432047"/>
                  <a:pt x="1198485" y="452762"/>
                </a:cubicBezTo>
                <a:cubicBezTo>
                  <a:pt x="1128944" y="473477"/>
                  <a:pt x="1050524" y="483834"/>
                  <a:pt x="967666" y="506028"/>
                </a:cubicBezTo>
                <a:cubicBezTo>
                  <a:pt x="884808" y="528222"/>
                  <a:pt x="794552" y="566692"/>
                  <a:pt x="701336" y="585927"/>
                </a:cubicBezTo>
                <a:cubicBezTo>
                  <a:pt x="608120" y="605162"/>
                  <a:pt x="491230" y="606641"/>
                  <a:pt x="408372" y="621437"/>
                </a:cubicBezTo>
                <a:cubicBezTo>
                  <a:pt x="325514" y="636233"/>
                  <a:pt x="272248" y="662866"/>
                  <a:pt x="204186" y="674703"/>
                </a:cubicBezTo>
                <a:cubicBezTo>
                  <a:pt x="136124" y="686540"/>
                  <a:pt x="68062" y="689499"/>
                  <a:pt x="0" y="692459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e Legende 20"/>
          <p:cNvSpPr/>
          <p:nvPr/>
        </p:nvSpPr>
        <p:spPr>
          <a:xfrm>
            <a:off x="395536" y="1628800"/>
            <a:ext cx="2912876" cy="1061169"/>
          </a:xfrm>
          <a:prstGeom prst="wedgeEllipseCallout">
            <a:avLst>
              <a:gd name="adj1" fmla="val -20220"/>
              <a:gd name="adj2" fmla="val -99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… und eine Höhe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von ca. 65°.</a:t>
            </a:r>
            <a:endParaRPr lang="de-DE" dirty="0"/>
          </a:p>
        </p:txBody>
      </p:sp>
      <p:sp>
        <p:nvSpPr>
          <p:cNvPr id="4" name="Freihandform 3"/>
          <p:cNvSpPr/>
          <p:nvPr/>
        </p:nvSpPr>
        <p:spPr>
          <a:xfrm>
            <a:off x="5255581" y="2947386"/>
            <a:ext cx="230819" cy="2317072"/>
          </a:xfrm>
          <a:custGeom>
            <a:avLst/>
            <a:gdLst>
              <a:gd name="connsiteX0" fmla="*/ 230819 w 230819"/>
              <a:gd name="connsiteY0" fmla="*/ 2317072 h 2317072"/>
              <a:gd name="connsiteX1" fmla="*/ 221941 w 230819"/>
              <a:gd name="connsiteY1" fmla="*/ 1899822 h 2317072"/>
              <a:gd name="connsiteX2" fmla="*/ 195308 w 230819"/>
              <a:gd name="connsiteY2" fmla="*/ 1322773 h 2317072"/>
              <a:gd name="connsiteX3" fmla="*/ 159798 w 230819"/>
              <a:gd name="connsiteY3" fmla="*/ 878890 h 2317072"/>
              <a:gd name="connsiteX4" fmla="*/ 106532 w 230819"/>
              <a:gd name="connsiteY4" fmla="*/ 506028 h 2317072"/>
              <a:gd name="connsiteX5" fmla="*/ 0 w 230819"/>
              <a:gd name="connsiteY5" fmla="*/ 0 h 231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19" h="2317072">
                <a:moveTo>
                  <a:pt x="230819" y="2317072"/>
                </a:moveTo>
                <a:cubicBezTo>
                  <a:pt x="229339" y="2191305"/>
                  <a:pt x="227859" y="2065538"/>
                  <a:pt x="221941" y="1899822"/>
                </a:cubicBezTo>
                <a:cubicBezTo>
                  <a:pt x="216023" y="1734106"/>
                  <a:pt x="205665" y="1492928"/>
                  <a:pt x="195308" y="1322773"/>
                </a:cubicBezTo>
                <a:cubicBezTo>
                  <a:pt x="184951" y="1152618"/>
                  <a:pt x="174594" y="1015014"/>
                  <a:pt x="159798" y="878890"/>
                </a:cubicBezTo>
                <a:cubicBezTo>
                  <a:pt x="145002" y="742766"/>
                  <a:pt x="133165" y="652510"/>
                  <a:pt x="106532" y="506028"/>
                </a:cubicBezTo>
                <a:cubicBezTo>
                  <a:pt x="79899" y="359546"/>
                  <a:pt x="39949" y="179773"/>
                  <a:pt x="0" y="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 rot="2098503">
            <a:off x="5386968" y="1952125"/>
            <a:ext cx="325510" cy="93610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2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" grpId="0" animBg="1"/>
      <p:bldP spid="21" grpId="0" animBg="1"/>
      <p:bldP spid="21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pic>
        <p:nvPicPr>
          <p:cNvPr id="1027" name="Picture 3" descr="C:\Users\tiburskije\Desktop\FlippedClassroom Physik\04_Astronomie\05_Orientierung_Sternenkarte\karte_transparent_gro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0731"/>
            <a:ext cx="615923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e Legende 13"/>
          <p:cNvSpPr/>
          <p:nvPr/>
        </p:nvSpPr>
        <p:spPr>
          <a:xfrm>
            <a:off x="1043608" y="2493010"/>
            <a:ext cx="3060384" cy="1061169"/>
          </a:xfrm>
          <a:prstGeom prst="wedgeEllipseCallout">
            <a:avLst>
              <a:gd name="adj1" fmla="val -50055"/>
              <a:gd name="adj2" fmla="val 113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Wo liegt dieser Stern also auf unserer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Sternenkarte?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>
          <a:xfrm>
            <a:off x="5318369" y="4653136"/>
            <a:ext cx="45719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>
            <a:stCxn id="18" idx="7"/>
          </p:cNvCxnSpPr>
          <p:nvPr/>
        </p:nvCxnSpPr>
        <p:spPr>
          <a:xfrm>
            <a:off x="5357393" y="4659831"/>
            <a:ext cx="6695" cy="190855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364088" y="62184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48264" y="41353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90°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>
          <a:xfrm flipH="1" flipV="1">
            <a:off x="5328084" y="2780929"/>
            <a:ext cx="13144" cy="1902853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5364088" y="283892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180°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563888" y="36465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270°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6" name="Freihandform 35"/>
          <p:cNvSpPr/>
          <p:nvPr/>
        </p:nvSpPr>
        <p:spPr>
          <a:xfrm>
            <a:off x="5386812" y="3938257"/>
            <a:ext cx="1846907" cy="760492"/>
          </a:xfrm>
          <a:custGeom>
            <a:avLst/>
            <a:gdLst>
              <a:gd name="connsiteX0" fmla="*/ 0 w 1846907"/>
              <a:gd name="connsiteY0" fmla="*/ 760492 h 760492"/>
              <a:gd name="connsiteX1" fmla="*/ 380245 w 1846907"/>
              <a:gd name="connsiteY1" fmla="*/ 742385 h 760492"/>
              <a:gd name="connsiteX2" fmla="*/ 760491 w 1846907"/>
              <a:gd name="connsiteY2" fmla="*/ 669957 h 760492"/>
              <a:gd name="connsiteX3" fmla="*/ 1050202 w 1846907"/>
              <a:gd name="connsiteY3" fmla="*/ 570369 h 760492"/>
              <a:gd name="connsiteX4" fmla="*/ 1376127 w 1846907"/>
              <a:gd name="connsiteY4" fmla="*/ 389299 h 760492"/>
              <a:gd name="connsiteX5" fmla="*/ 1683944 w 1846907"/>
              <a:gd name="connsiteY5" fmla="*/ 144856 h 760492"/>
              <a:gd name="connsiteX6" fmla="*/ 1846907 w 1846907"/>
              <a:gd name="connsiteY6" fmla="*/ 0 h 7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907" h="760492">
                <a:moveTo>
                  <a:pt x="0" y="760492"/>
                </a:moveTo>
                <a:cubicBezTo>
                  <a:pt x="126748" y="758983"/>
                  <a:pt x="253497" y="757474"/>
                  <a:pt x="380245" y="742385"/>
                </a:cubicBezTo>
                <a:cubicBezTo>
                  <a:pt x="506993" y="727296"/>
                  <a:pt x="648832" y="698626"/>
                  <a:pt x="760491" y="669957"/>
                </a:cubicBezTo>
                <a:cubicBezTo>
                  <a:pt x="872150" y="641288"/>
                  <a:pt x="947596" y="617145"/>
                  <a:pt x="1050202" y="570369"/>
                </a:cubicBezTo>
                <a:cubicBezTo>
                  <a:pt x="1152808" y="523593"/>
                  <a:pt x="1270503" y="460218"/>
                  <a:pt x="1376127" y="389299"/>
                </a:cubicBezTo>
                <a:cubicBezTo>
                  <a:pt x="1481751" y="318380"/>
                  <a:pt x="1605481" y="209739"/>
                  <a:pt x="1683944" y="144856"/>
                </a:cubicBezTo>
                <a:cubicBezTo>
                  <a:pt x="1762407" y="79973"/>
                  <a:pt x="1804657" y="39986"/>
                  <a:pt x="184690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/>
        </p:nvSpPr>
        <p:spPr>
          <a:xfrm flipH="1">
            <a:off x="3452428" y="3938256"/>
            <a:ext cx="1927526" cy="755291"/>
          </a:xfrm>
          <a:custGeom>
            <a:avLst/>
            <a:gdLst>
              <a:gd name="connsiteX0" fmla="*/ 0 w 1846907"/>
              <a:gd name="connsiteY0" fmla="*/ 760492 h 760492"/>
              <a:gd name="connsiteX1" fmla="*/ 380245 w 1846907"/>
              <a:gd name="connsiteY1" fmla="*/ 742385 h 760492"/>
              <a:gd name="connsiteX2" fmla="*/ 760491 w 1846907"/>
              <a:gd name="connsiteY2" fmla="*/ 669957 h 760492"/>
              <a:gd name="connsiteX3" fmla="*/ 1050202 w 1846907"/>
              <a:gd name="connsiteY3" fmla="*/ 570369 h 760492"/>
              <a:gd name="connsiteX4" fmla="*/ 1376127 w 1846907"/>
              <a:gd name="connsiteY4" fmla="*/ 389299 h 760492"/>
              <a:gd name="connsiteX5" fmla="*/ 1683944 w 1846907"/>
              <a:gd name="connsiteY5" fmla="*/ 144856 h 760492"/>
              <a:gd name="connsiteX6" fmla="*/ 1846907 w 1846907"/>
              <a:gd name="connsiteY6" fmla="*/ 0 h 7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907" h="760492">
                <a:moveTo>
                  <a:pt x="0" y="760492"/>
                </a:moveTo>
                <a:cubicBezTo>
                  <a:pt x="126748" y="758983"/>
                  <a:pt x="253497" y="757474"/>
                  <a:pt x="380245" y="742385"/>
                </a:cubicBezTo>
                <a:cubicBezTo>
                  <a:pt x="506993" y="727296"/>
                  <a:pt x="648832" y="698626"/>
                  <a:pt x="760491" y="669957"/>
                </a:cubicBezTo>
                <a:cubicBezTo>
                  <a:pt x="872150" y="641288"/>
                  <a:pt x="947596" y="617145"/>
                  <a:pt x="1050202" y="570369"/>
                </a:cubicBezTo>
                <a:cubicBezTo>
                  <a:pt x="1152808" y="523593"/>
                  <a:pt x="1270503" y="460218"/>
                  <a:pt x="1376127" y="389299"/>
                </a:cubicBezTo>
                <a:cubicBezTo>
                  <a:pt x="1481751" y="318380"/>
                  <a:pt x="1605481" y="209739"/>
                  <a:pt x="1683944" y="144856"/>
                </a:cubicBezTo>
                <a:cubicBezTo>
                  <a:pt x="1762407" y="79973"/>
                  <a:pt x="1804657" y="39986"/>
                  <a:pt x="184690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5370990" y="4722920"/>
            <a:ext cx="2024109" cy="1847542"/>
          </a:xfrm>
          <a:custGeom>
            <a:avLst/>
            <a:gdLst>
              <a:gd name="connsiteX0" fmla="*/ 0 w 2024109"/>
              <a:gd name="connsiteY0" fmla="*/ 1846556 h 1847542"/>
              <a:gd name="connsiteX1" fmla="*/ 381740 w 2024109"/>
              <a:gd name="connsiteY1" fmla="*/ 1837678 h 1847542"/>
              <a:gd name="connsiteX2" fmla="*/ 639193 w 2024109"/>
              <a:gd name="connsiteY2" fmla="*/ 1775534 h 1847542"/>
              <a:gd name="connsiteX3" fmla="*/ 1074198 w 2024109"/>
              <a:gd name="connsiteY3" fmla="*/ 1580226 h 1847542"/>
              <a:gd name="connsiteX4" fmla="*/ 1367161 w 2024109"/>
              <a:gd name="connsiteY4" fmla="*/ 1358284 h 1847542"/>
              <a:gd name="connsiteX5" fmla="*/ 1660125 w 2024109"/>
              <a:gd name="connsiteY5" fmla="*/ 1056443 h 1847542"/>
              <a:gd name="connsiteX6" fmla="*/ 1819923 w 2024109"/>
              <a:gd name="connsiteY6" fmla="*/ 772358 h 1847542"/>
              <a:gd name="connsiteX7" fmla="*/ 1970843 w 2024109"/>
              <a:gd name="connsiteY7" fmla="*/ 417251 h 1847542"/>
              <a:gd name="connsiteX8" fmla="*/ 1988598 w 2024109"/>
              <a:gd name="connsiteY8" fmla="*/ 266330 h 1847542"/>
              <a:gd name="connsiteX9" fmla="*/ 2024109 w 2024109"/>
              <a:gd name="connsiteY9" fmla="*/ 0 h 184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4109" h="1847542">
                <a:moveTo>
                  <a:pt x="0" y="1846556"/>
                </a:moveTo>
                <a:cubicBezTo>
                  <a:pt x="137604" y="1848035"/>
                  <a:pt x="275208" y="1849515"/>
                  <a:pt x="381740" y="1837678"/>
                </a:cubicBezTo>
                <a:cubicBezTo>
                  <a:pt x="488272" y="1825841"/>
                  <a:pt x="523783" y="1818443"/>
                  <a:pt x="639193" y="1775534"/>
                </a:cubicBezTo>
                <a:cubicBezTo>
                  <a:pt x="754603" y="1732625"/>
                  <a:pt x="952870" y="1649768"/>
                  <a:pt x="1074198" y="1580226"/>
                </a:cubicBezTo>
                <a:cubicBezTo>
                  <a:pt x="1195526" y="1510684"/>
                  <a:pt x="1269507" y="1445581"/>
                  <a:pt x="1367161" y="1358284"/>
                </a:cubicBezTo>
                <a:cubicBezTo>
                  <a:pt x="1464815" y="1270987"/>
                  <a:pt x="1584665" y="1154097"/>
                  <a:pt x="1660125" y="1056443"/>
                </a:cubicBezTo>
                <a:cubicBezTo>
                  <a:pt x="1735585" y="958789"/>
                  <a:pt x="1768137" y="878890"/>
                  <a:pt x="1819923" y="772358"/>
                </a:cubicBezTo>
                <a:cubicBezTo>
                  <a:pt x="1871709" y="665826"/>
                  <a:pt x="1942730" y="501589"/>
                  <a:pt x="1970843" y="417251"/>
                </a:cubicBezTo>
                <a:cubicBezTo>
                  <a:pt x="1998956" y="332913"/>
                  <a:pt x="1979720" y="335872"/>
                  <a:pt x="1988598" y="266330"/>
                </a:cubicBezTo>
                <a:cubicBezTo>
                  <a:pt x="1997476" y="196788"/>
                  <a:pt x="2010792" y="98394"/>
                  <a:pt x="2024109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383366" y="4509120"/>
            <a:ext cx="71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70°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6" name="Ovale Legende 25"/>
          <p:cNvSpPr/>
          <p:nvPr/>
        </p:nvSpPr>
        <p:spPr>
          <a:xfrm>
            <a:off x="1208863" y="2655652"/>
            <a:ext cx="2912876" cy="1061169"/>
          </a:xfrm>
          <a:prstGeom prst="wedgeEllipseCallout">
            <a:avLst>
              <a:gd name="adj1" fmla="val -55541"/>
              <a:gd name="adj2" fmla="val 100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Azimut geht bis 70° in Richtung Westen …</a:t>
            </a:r>
            <a:endParaRPr lang="de-DE" dirty="0"/>
          </a:p>
        </p:txBody>
      </p:sp>
      <p:sp>
        <p:nvSpPr>
          <p:cNvPr id="4" name="Freihandform 3"/>
          <p:cNvSpPr/>
          <p:nvPr/>
        </p:nvSpPr>
        <p:spPr>
          <a:xfrm>
            <a:off x="5877017" y="4696287"/>
            <a:ext cx="1500327" cy="206159"/>
          </a:xfrm>
          <a:custGeom>
            <a:avLst/>
            <a:gdLst>
              <a:gd name="connsiteX0" fmla="*/ 1500327 w 1500327"/>
              <a:gd name="connsiteY0" fmla="*/ 0 h 206159"/>
              <a:gd name="connsiteX1" fmla="*/ 1154098 w 1500327"/>
              <a:gd name="connsiteY1" fmla="*/ 106532 h 206159"/>
              <a:gd name="connsiteX2" fmla="*/ 843379 w 1500327"/>
              <a:gd name="connsiteY2" fmla="*/ 177554 h 206159"/>
              <a:gd name="connsiteX3" fmla="*/ 612560 w 1500327"/>
              <a:gd name="connsiteY3" fmla="*/ 204187 h 206159"/>
              <a:gd name="connsiteX4" fmla="*/ 417251 w 1500327"/>
              <a:gd name="connsiteY4" fmla="*/ 204187 h 206159"/>
              <a:gd name="connsiteX5" fmla="*/ 230820 w 1500327"/>
              <a:gd name="connsiteY5" fmla="*/ 204187 h 206159"/>
              <a:gd name="connsiteX6" fmla="*/ 115410 w 1500327"/>
              <a:gd name="connsiteY6" fmla="*/ 186431 h 206159"/>
              <a:gd name="connsiteX7" fmla="*/ 0 w 1500327"/>
              <a:gd name="connsiteY7" fmla="*/ 159798 h 20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0327" h="206159">
                <a:moveTo>
                  <a:pt x="1500327" y="0"/>
                </a:moveTo>
                <a:cubicBezTo>
                  <a:pt x="1381958" y="38470"/>
                  <a:pt x="1263589" y="76940"/>
                  <a:pt x="1154098" y="106532"/>
                </a:cubicBezTo>
                <a:cubicBezTo>
                  <a:pt x="1044607" y="136124"/>
                  <a:pt x="933635" y="161278"/>
                  <a:pt x="843379" y="177554"/>
                </a:cubicBezTo>
                <a:cubicBezTo>
                  <a:pt x="753123" y="193830"/>
                  <a:pt x="683581" y="199748"/>
                  <a:pt x="612560" y="204187"/>
                </a:cubicBezTo>
                <a:cubicBezTo>
                  <a:pt x="541539" y="208626"/>
                  <a:pt x="417251" y="204187"/>
                  <a:pt x="417251" y="204187"/>
                </a:cubicBezTo>
                <a:cubicBezTo>
                  <a:pt x="353628" y="204187"/>
                  <a:pt x="281127" y="207146"/>
                  <a:pt x="230820" y="204187"/>
                </a:cubicBezTo>
                <a:cubicBezTo>
                  <a:pt x="180513" y="201228"/>
                  <a:pt x="153880" y="193829"/>
                  <a:pt x="115410" y="186431"/>
                </a:cubicBezTo>
                <a:cubicBezTo>
                  <a:pt x="76940" y="179033"/>
                  <a:pt x="14796" y="165716"/>
                  <a:pt x="0" y="159798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508104" y="4702461"/>
            <a:ext cx="53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65°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9" name="Ovale Legende 28"/>
          <p:cNvSpPr/>
          <p:nvPr/>
        </p:nvSpPr>
        <p:spPr>
          <a:xfrm>
            <a:off x="1361263" y="2808052"/>
            <a:ext cx="2912876" cy="1061169"/>
          </a:xfrm>
          <a:prstGeom prst="wedgeEllipseCallout">
            <a:avLst>
              <a:gd name="adj1" fmla="val -61027"/>
              <a:gd name="adj2" fmla="val 84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… und die Höhe liegt bei 65°!</a:t>
            </a:r>
            <a:endParaRPr lang="de-DE" dirty="0"/>
          </a:p>
        </p:txBody>
      </p:sp>
      <p:sp>
        <p:nvSpPr>
          <p:cNvPr id="5" name="Stern mit 7 Zacken 4"/>
          <p:cNvSpPr/>
          <p:nvPr/>
        </p:nvSpPr>
        <p:spPr>
          <a:xfrm>
            <a:off x="5608701" y="4693786"/>
            <a:ext cx="288032" cy="288032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e Legende 29"/>
          <p:cNvSpPr/>
          <p:nvPr/>
        </p:nvSpPr>
        <p:spPr>
          <a:xfrm>
            <a:off x="1513663" y="2960452"/>
            <a:ext cx="2912876" cy="1061169"/>
          </a:xfrm>
          <a:prstGeom prst="wedgeEllipseCallout">
            <a:avLst>
              <a:gd name="adj1" fmla="val -65932"/>
              <a:gd name="adj2" fmla="val 69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 ist unser Stern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zu sehen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1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" grpId="0" animBg="1"/>
      <p:bldP spid="3" grpId="0"/>
      <p:bldP spid="26" grpId="0" animBg="1"/>
      <p:bldP spid="26" grpId="1" animBg="1"/>
      <p:bldP spid="4" grpId="0" animBg="1"/>
      <p:bldP spid="6" grpId="0"/>
      <p:bldP spid="29" grpId="0" animBg="1"/>
      <p:bldP spid="29" grpId="1" animBg="1"/>
      <p:bldP spid="5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pic>
        <p:nvPicPr>
          <p:cNvPr id="2" name="Picture 2" descr="C:\Users\tiburskije\Desktop\FlippedClassroom Physik\04_Astronomie\05_Orientierung_Sternenkarte\karte_hintergrund_gro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71" y="-531440"/>
            <a:ext cx="7803681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603448"/>
            <a:ext cx="7848872" cy="7920880"/>
          </a:xfrm>
          <a:prstGeom prst="rect">
            <a:avLst/>
          </a:prstGeom>
        </p:spPr>
      </p:pic>
      <p:sp>
        <p:nvSpPr>
          <p:cNvPr id="4" name="Ovale Legende 3"/>
          <p:cNvSpPr/>
          <p:nvPr/>
        </p:nvSpPr>
        <p:spPr>
          <a:xfrm>
            <a:off x="611560" y="1810172"/>
            <a:ext cx="4389290" cy="1028651"/>
          </a:xfrm>
          <a:prstGeom prst="wedgeEllipseCallout">
            <a:avLst>
              <a:gd name="adj1" fmla="val -40270"/>
              <a:gd name="adj2" fmla="val 18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Zum Abschluss noch ein praktisches Beispiel!</a:t>
            </a:r>
            <a:endParaRPr lang="de-DE" dirty="0"/>
          </a:p>
        </p:txBody>
      </p:sp>
      <p:sp>
        <p:nvSpPr>
          <p:cNvPr id="10" name="Ovale Legende 9"/>
          <p:cNvSpPr/>
          <p:nvPr/>
        </p:nvSpPr>
        <p:spPr>
          <a:xfrm>
            <a:off x="974798" y="2060848"/>
            <a:ext cx="4389290" cy="1748731"/>
          </a:xfrm>
          <a:prstGeom prst="wedgeEllipseCallout">
            <a:avLst>
              <a:gd name="adj1" fmla="val -48082"/>
              <a:gd name="adj2" fmla="val 71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Wenn ich am 20. Januar um 4:00 Uhr morgens den Sternenhimmel </a:t>
            </a:r>
            <a:r>
              <a:rPr lang="de-DE" dirty="0" smtClean="0"/>
              <a:t>betrachte – wo finde ich den Arktur im Bootes?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2051720" y="1268760"/>
            <a:ext cx="93610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9106236">
            <a:off x="4601877" y="4603081"/>
            <a:ext cx="75608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3009900" y="4933950"/>
            <a:ext cx="1543050" cy="88934"/>
          </a:xfrm>
          <a:custGeom>
            <a:avLst/>
            <a:gdLst>
              <a:gd name="connsiteX0" fmla="*/ 0 w 1543050"/>
              <a:gd name="connsiteY0" fmla="*/ 0 h 88934"/>
              <a:gd name="connsiteX1" fmla="*/ 295275 w 1543050"/>
              <a:gd name="connsiteY1" fmla="*/ 47625 h 88934"/>
              <a:gd name="connsiteX2" fmla="*/ 600075 w 1543050"/>
              <a:gd name="connsiteY2" fmla="*/ 85725 h 88934"/>
              <a:gd name="connsiteX3" fmla="*/ 895350 w 1543050"/>
              <a:gd name="connsiteY3" fmla="*/ 85725 h 88934"/>
              <a:gd name="connsiteX4" fmla="*/ 1123950 w 1543050"/>
              <a:gd name="connsiteY4" fmla="*/ 76200 h 88934"/>
              <a:gd name="connsiteX5" fmla="*/ 1400175 w 1543050"/>
              <a:gd name="connsiteY5" fmla="*/ 57150 h 88934"/>
              <a:gd name="connsiteX6" fmla="*/ 1543050 w 1543050"/>
              <a:gd name="connsiteY6" fmla="*/ 19050 h 8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88934">
                <a:moveTo>
                  <a:pt x="0" y="0"/>
                </a:moveTo>
                <a:lnTo>
                  <a:pt x="295275" y="47625"/>
                </a:lnTo>
                <a:cubicBezTo>
                  <a:pt x="395287" y="61912"/>
                  <a:pt x="500063" y="79375"/>
                  <a:pt x="600075" y="85725"/>
                </a:cubicBezTo>
                <a:cubicBezTo>
                  <a:pt x="700087" y="92075"/>
                  <a:pt x="808038" y="87312"/>
                  <a:pt x="895350" y="85725"/>
                </a:cubicBezTo>
                <a:cubicBezTo>
                  <a:pt x="982662" y="84138"/>
                  <a:pt x="1039813" y="80962"/>
                  <a:pt x="1123950" y="76200"/>
                </a:cubicBezTo>
                <a:cubicBezTo>
                  <a:pt x="1208087" y="71438"/>
                  <a:pt x="1330325" y="66675"/>
                  <a:pt x="1400175" y="57150"/>
                </a:cubicBezTo>
                <a:cubicBezTo>
                  <a:pt x="1470025" y="47625"/>
                  <a:pt x="1506537" y="33337"/>
                  <a:pt x="1543050" y="1905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518259" y="4554318"/>
            <a:ext cx="12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ca.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310°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Ovale Legende 12"/>
          <p:cNvSpPr/>
          <p:nvPr/>
        </p:nvSpPr>
        <p:spPr>
          <a:xfrm>
            <a:off x="1124000" y="2213248"/>
            <a:ext cx="4389290" cy="1748731"/>
          </a:xfrm>
          <a:prstGeom prst="wedgeEllipseCallout">
            <a:avLst>
              <a:gd name="adj1" fmla="val -51554"/>
              <a:gd name="adj2" fmla="val 63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Ich muss bei ca. 310° im Süd-Osten ca. 50° nach oben schauen!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>
            <a:off x="2928200" y="1945432"/>
            <a:ext cx="5368809" cy="4874468"/>
          </a:xfrm>
          <a:custGeom>
            <a:avLst/>
            <a:gdLst>
              <a:gd name="connsiteX0" fmla="*/ 2708525 w 5376259"/>
              <a:gd name="connsiteY0" fmla="*/ 4874468 h 4874468"/>
              <a:gd name="connsiteX1" fmla="*/ 3594350 w 5376259"/>
              <a:gd name="connsiteY1" fmla="*/ 4731593 h 4874468"/>
              <a:gd name="connsiteX2" fmla="*/ 4365875 w 5376259"/>
              <a:gd name="connsiteY2" fmla="*/ 4302968 h 4874468"/>
              <a:gd name="connsiteX3" fmla="*/ 4623050 w 5376259"/>
              <a:gd name="connsiteY3" fmla="*/ 4074368 h 4874468"/>
              <a:gd name="connsiteX4" fmla="*/ 5051675 w 5376259"/>
              <a:gd name="connsiteY4" fmla="*/ 3550493 h 4874468"/>
              <a:gd name="connsiteX5" fmla="*/ 5232650 w 5376259"/>
              <a:gd name="connsiteY5" fmla="*/ 3112343 h 4874468"/>
              <a:gd name="connsiteX6" fmla="*/ 5337425 w 5376259"/>
              <a:gd name="connsiteY6" fmla="*/ 2664668 h 4874468"/>
              <a:gd name="connsiteX7" fmla="*/ 5375525 w 5376259"/>
              <a:gd name="connsiteY7" fmla="*/ 2236043 h 4874468"/>
              <a:gd name="connsiteX8" fmla="*/ 5308850 w 5376259"/>
              <a:gd name="connsiteY8" fmla="*/ 1826468 h 4874468"/>
              <a:gd name="connsiteX9" fmla="*/ 5137400 w 5376259"/>
              <a:gd name="connsiteY9" fmla="*/ 1426418 h 4874468"/>
              <a:gd name="connsiteX10" fmla="*/ 4889750 w 5376259"/>
              <a:gd name="connsiteY10" fmla="*/ 1007318 h 4874468"/>
              <a:gd name="connsiteX11" fmla="*/ 4546850 w 5376259"/>
              <a:gd name="connsiteY11" fmla="*/ 654893 h 4874468"/>
              <a:gd name="connsiteX12" fmla="*/ 4127750 w 5376259"/>
              <a:gd name="connsiteY12" fmla="*/ 388193 h 4874468"/>
              <a:gd name="connsiteX13" fmla="*/ 3727700 w 5376259"/>
              <a:gd name="connsiteY13" fmla="*/ 159593 h 4874468"/>
              <a:gd name="connsiteX14" fmla="*/ 3299075 w 5376259"/>
              <a:gd name="connsiteY14" fmla="*/ 54818 h 4874468"/>
              <a:gd name="connsiteX15" fmla="*/ 2851400 w 5376259"/>
              <a:gd name="connsiteY15" fmla="*/ 7193 h 4874468"/>
              <a:gd name="connsiteX16" fmla="*/ 2451350 w 5376259"/>
              <a:gd name="connsiteY16" fmla="*/ 7193 h 4874468"/>
              <a:gd name="connsiteX17" fmla="*/ 2003675 w 5376259"/>
              <a:gd name="connsiteY17" fmla="*/ 73868 h 4874468"/>
              <a:gd name="connsiteX18" fmla="*/ 1603625 w 5376259"/>
              <a:gd name="connsiteY18" fmla="*/ 197693 h 4874468"/>
              <a:gd name="connsiteX19" fmla="*/ 1136900 w 5376259"/>
              <a:gd name="connsiteY19" fmla="*/ 369143 h 4874468"/>
              <a:gd name="connsiteX20" fmla="*/ 794000 w 5376259"/>
              <a:gd name="connsiteY20" fmla="*/ 626318 h 4874468"/>
              <a:gd name="connsiteX21" fmla="*/ 527300 w 5376259"/>
              <a:gd name="connsiteY21" fmla="*/ 883493 h 4874468"/>
              <a:gd name="connsiteX22" fmla="*/ 336800 w 5376259"/>
              <a:gd name="connsiteY22" fmla="*/ 1159718 h 4874468"/>
              <a:gd name="connsiteX23" fmla="*/ 155825 w 5376259"/>
              <a:gd name="connsiteY23" fmla="*/ 1531193 h 4874468"/>
              <a:gd name="connsiteX24" fmla="*/ 70100 w 5376259"/>
              <a:gd name="connsiteY24" fmla="*/ 1921718 h 4874468"/>
              <a:gd name="connsiteX25" fmla="*/ 3425 w 5376259"/>
              <a:gd name="connsiteY25" fmla="*/ 2331293 h 4874468"/>
              <a:gd name="connsiteX26" fmla="*/ 12950 w 5376259"/>
              <a:gd name="connsiteY26" fmla="*/ 2569418 h 4874468"/>
              <a:gd name="connsiteX27" fmla="*/ 41525 w 5376259"/>
              <a:gd name="connsiteY27" fmla="*/ 2798018 h 4874468"/>
              <a:gd name="connsiteX28" fmla="*/ 89150 w 5376259"/>
              <a:gd name="connsiteY28" fmla="*/ 2988518 h 4874468"/>
              <a:gd name="connsiteX0" fmla="*/ 2708525 w 5376259"/>
              <a:gd name="connsiteY0" fmla="*/ 4874468 h 4874468"/>
              <a:gd name="connsiteX1" fmla="*/ 3594350 w 5376259"/>
              <a:gd name="connsiteY1" fmla="*/ 4731593 h 4874468"/>
              <a:gd name="connsiteX2" fmla="*/ 4365875 w 5376259"/>
              <a:gd name="connsiteY2" fmla="*/ 4302968 h 4874468"/>
              <a:gd name="connsiteX3" fmla="*/ 4623050 w 5376259"/>
              <a:gd name="connsiteY3" fmla="*/ 4074368 h 4874468"/>
              <a:gd name="connsiteX4" fmla="*/ 5051675 w 5376259"/>
              <a:gd name="connsiteY4" fmla="*/ 3550493 h 4874468"/>
              <a:gd name="connsiteX5" fmla="*/ 5232650 w 5376259"/>
              <a:gd name="connsiteY5" fmla="*/ 3112343 h 4874468"/>
              <a:gd name="connsiteX6" fmla="*/ 5337425 w 5376259"/>
              <a:gd name="connsiteY6" fmla="*/ 2664668 h 4874468"/>
              <a:gd name="connsiteX7" fmla="*/ 5375525 w 5376259"/>
              <a:gd name="connsiteY7" fmla="*/ 2236043 h 4874468"/>
              <a:gd name="connsiteX8" fmla="*/ 5308850 w 5376259"/>
              <a:gd name="connsiteY8" fmla="*/ 1826468 h 4874468"/>
              <a:gd name="connsiteX9" fmla="*/ 5137400 w 5376259"/>
              <a:gd name="connsiteY9" fmla="*/ 1426418 h 4874468"/>
              <a:gd name="connsiteX10" fmla="*/ 4889750 w 5376259"/>
              <a:gd name="connsiteY10" fmla="*/ 1007318 h 4874468"/>
              <a:gd name="connsiteX11" fmla="*/ 4546850 w 5376259"/>
              <a:gd name="connsiteY11" fmla="*/ 654893 h 4874468"/>
              <a:gd name="connsiteX12" fmla="*/ 4127750 w 5376259"/>
              <a:gd name="connsiteY12" fmla="*/ 388193 h 4874468"/>
              <a:gd name="connsiteX13" fmla="*/ 3727700 w 5376259"/>
              <a:gd name="connsiteY13" fmla="*/ 159593 h 4874468"/>
              <a:gd name="connsiteX14" fmla="*/ 3299075 w 5376259"/>
              <a:gd name="connsiteY14" fmla="*/ 54818 h 4874468"/>
              <a:gd name="connsiteX15" fmla="*/ 2851400 w 5376259"/>
              <a:gd name="connsiteY15" fmla="*/ 7193 h 4874468"/>
              <a:gd name="connsiteX16" fmla="*/ 2451350 w 5376259"/>
              <a:gd name="connsiteY16" fmla="*/ 7193 h 4874468"/>
              <a:gd name="connsiteX17" fmla="*/ 2003675 w 5376259"/>
              <a:gd name="connsiteY17" fmla="*/ 73868 h 4874468"/>
              <a:gd name="connsiteX18" fmla="*/ 1603625 w 5376259"/>
              <a:gd name="connsiteY18" fmla="*/ 197693 h 4874468"/>
              <a:gd name="connsiteX19" fmla="*/ 1136900 w 5376259"/>
              <a:gd name="connsiteY19" fmla="*/ 445343 h 4874468"/>
              <a:gd name="connsiteX20" fmla="*/ 794000 w 5376259"/>
              <a:gd name="connsiteY20" fmla="*/ 626318 h 4874468"/>
              <a:gd name="connsiteX21" fmla="*/ 527300 w 5376259"/>
              <a:gd name="connsiteY21" fmla="*/ 883493 h 4874468"/>
              <a:gd name="connsiteX22" fmla="*/ 336800 w 5376259"/>
              <a:gd name="connsiteY22" fmla="*/ 1159718 h 4874468"/>
              <a:gd name="connsiteX23" fmla="*/ 155825 w 5376259"/>
              <a:gd name="connsiteY23" fmla="*/ 1531193 h 4874468"/>
              <a:gd name="connsiteX24" fmla="*/ 70100 w 5376259"/>
              <a:gd name="connsiteY24" fmla="*/ 1921718 h 4874468"/>
              <a:gd name="connsiteX25" fmla="*/ 3425 w 5376259"/>
              <a:gd name="connsiteY25" fmla="*/ 2331293 h 4874468"/>
              <a:gd name="connsiteX26" fmla="*/ 12950 w 5376259"/>
              <a:gd name="connsiteY26" fmla="*/ 2569418 h 4874468"/>
              <a:gd name="connsiteX27" fmla="*/ 41525 w 5376259"/>
              <a:gd name="connsiteY27" fmla="*/ 2798018 h 4874468"/>
              <a:gd name="connsiteX28" fmla="*/ 89150 w 5376259"/>
              <a:gd name="connsiteY28" fmla="*/ 2988518 h 4874468"/>
              <a:gd name="connsiteX0" fmla="*/ 2708525 w 5376259"/>
              <a:gd name="connsiteY0" fmla="*/ 4874468 h 4874468"/>
              <a:gd name="connsiteX1" fmla="*/ 3594350 w 5376259"/>
              <a:gd name="connsiteY1" fmla="*/ 4731593 h 4874468"/>
              <a:gd name="connsiteX2" fmla="*/ 4365875 w 5376259"/>
              <a:gd name="connsiteY2" fmla="*/ 4302968 h 4874468"/>
              <a:gd name="connsiteX3" fmla="*/ 4623050 w 5376259"/>
              <a:gd name="connsiteY3" fmla="*/ 4074368 h 4874468"/>
              <a:gd name="connsiteX4" fmla="*/ 5051675 w 5376259"/>
              <a:gd name="connsiteY4" fmla="*/ 3550493 h 4874468"/>
              <a:gd name="connsiteX5" fmla="*/ 5232650 w 5376259"/>
              <a:gd name="connsiteY5" fmla="*/ 3112343 h 4874468"/>
              <a:gd name="connsiteX6" fmla="*/ 5337425 w 5376259"/>
              <a:gd name="connsiteY6" fmla="*/ 2664668 h 4874468"/>
              <a:gd name="connsiteX7" fmla="*/ 5375525 w 5376259"/>
              <a:gd name="connsiteY7" fmla="*/ 2236043 h 4874468"/>
              <a:gd name="connsiteX8" fmla="*/ 5308850 w 5376259"/>
              <a:gd name="connsiteY8" fmla="*/ 1826468 h 4874468"/>
              <a:gd name="connsiteX9" fmla="*/ 5137400 w 5376259"/>
              <a:gd name="connsiteY9" fmla="*/ 1426418 h 4874468"/>
              <a:gd name="connsiteX10" fmla="*/ 4889750 w 5376259"/>
              <a:gd name="connsiteY10" fmla="*/ 1007318 h 4874468"/>
              <a:gd name="connsiteX11" fmla="*/ 4546850 w 5376259"/>
              <a:gd name="connsiteY11" fmla="*/ 654893 h 4874468"/>
              <a:gd name="connsiteX12" fmla="*/ 4127750 w 5376259"/>
              <a:gd name="connsiteY12" fmla="*/ 388193 h 4874468"/>
              <a:gd name="connsiteX13" fmla="*/ 3727700 w 5376259"/>
              <a:gd name="connsiteY13" fmla="*/ 159593 h 4874468"/>
              <a:gd name="connsiteX14" fmla="*/ 3299075 w 5376259"/>
              <a:gd name="connsiteY14" fmla="*/ 54818 h 4874468"/>
              <a:gd name="connsiteX15" fmla="*/ 2851400 w 5376259"/>
              <a:gd name="connsiteY15" fmla="*/ 7193 h 4874468"/>
              <a:gd name="connsiteX16" fmla="*/ 2451350 w 5376259"/>
              <a:gd name="connsiteY16" fmla="*/ 7193 h 4874468"/>
              <a:gd name="connsiteX17" fmla="*/ 2003675 w 5376259"/>
              <a:gd name="connsiteY17" fmla="*/ 73868 h 4874468"/>
              <a:gd name="connsiteX18" fmla="*/ 1603625 w 5376259"/>
              <a:gd name="connsiteY18" fmla="*/ 197693 h 4874468"/>
              <a:gd name="connsiteX19" fmla="*/ 1136900 w 5376259"/>
              <a:gd name="connsiteY19" fmla="*/ 445343 h 4874468"/>
              <a:gd name="connsiteX20" fmla="*/ 822575 w 5376259"/>
              <a:gd name="connsiteY20" fmla="*/ 702518 h 4874468"/>
              <a:gd name="connsiteX21" fmla="*/ 527300 w 5376259"/>
              <a:gd name="connsiteY21" fmla="*/ 883493 h 4874468"/>
              <a:gd name="connsiteX22" fmla="*/ 336800 w 5376259"/>
              <a:gd name="connsiteY22" fmla="*/ 1159718 h 4874468"/>
              <a:gd name="connsiteX23" fmla="*/ 155825 w 5376259"/>
              <a:gd name="connsiteY23" fmla="*/ 1531193 h 4874468"/>
              <a:gd name="connsiteX24" fmla="*/ 70100 w 5376259"/>
              <a:gd name="connsiteY24" fmla="*/ 1921718 h 4874468"/>
              <a:gd name="connsiteX25" fmla="*/ 3425 w 5376259"/>
              <a:gd name="connsiteY25" fmla="*/ 2331293 h 4874468"/>
              <a:gd name="connsiteX26" fmla="*/ 12950 w 5376259"/>
              <a:gd name="connsiteY26" fmla="*/ 2569418 h 4874468"/>
              <a:gd name="connsiteX27" fmla="*/ 41525 w 5376259"/>
              <a:gd name="connsiteY27" fmla="*/ 2798018 h 4874468"/>
              <a:gd name="connsiteX28" fmla="*/ 89150 w 5376259"/>
              <a:gd name="connsiteY28" fmla="*/ 2988518 h 4874468"/>
              <a:gd name="connsiteX0" fmla="*/ 2708525 w 5376259"/>
              <a:gd name="connsiteY0" fmla="*/ 4874468 h 4874468"/>
              <a:gd name="connsiteX1" fmla="*/ 3594350 w 5376259"/>
              <a:gd name="connsiteY1" fmla="*/ 4731593 h 4874468"/>
              <a:gd name="connsiteX2" fmla="*/ 4365875 w 5376259"/>
              <a:gd name="connsiteY2" fmla="*/ 4302968 h 4874468"/>
              <a:gd name="connsiteX3" fmla="*/ 4623050 w 5376259"/>
              <a:gd name="connsiteY3" fmla="*/ 4074368 h 4874468"/>
              <a:gd name="connsiteX4" fmla="*/ 5051675 w 5376259"/>
              <a:gd name="connsiteY4" fmla="*/ 3550493 h 4874468"/>
              <a:gd name="connsiteX5" fmla="*/ 5232650 w 5376259"/>
              <a:gd name="connsiteY5" fmla="*/ 3112343 h 4874468"/>
              <a:gd name="connsiteX6" fmla="*/ 5337425 w 5376259"/>
              <a:gd name="connsiteY6" fmla="*/ 2664668 h 4874468"/>
              <a:gd name="connsiteX7" fmla="*/ 5375525 w 5376259"/>
              <a:gd name="connsiteY7" fmla="*/ 2236043 h 4874468"/>
              <a:gd name="connsiteX8" fmla="*/ 5308850 w 5376259"/>
              <a:gd name="connsiteY8" fmla="*/ 1826468 h 4874468"/>
              <a:gd name="connsiteX9" fmla="*/ 5137400 w 5376259"/>
              <a:gd name="connsiteY9" fmla="*/ 1426418 h 4874468"/>
              <a:gd name="connsiteX10" fmla="*/ 4889750 w 5376259"/>
              <a:gd name="connsiteY10" fmla="*/ 1007318 h 4874468"/>
              <a:gd name="connsiteX11" fmla="*/ 4546850 w 5376259"/>
              <a:gd name="connsiteY11" fmla="*/ 654893 h 4874468"/>
              <a:gd name="connsiteX12" fmla="*/ 4127750 w 5376259"/>
              <a:gd name="connsiteY12" fmla="*/ 388193 h 4874468"/>
              <a:gd name="connsiteX13" fmla="*/ 3727700 w 5376259"/>
              <a:gd name="connsiteY13" fmla="*/ 159593 h 4874468"/>
              <a:gd name="connsiteX14" fmla="*/ 3299075 w 5376259"/>
              <a:gd name="connsiteY14" fmla="*/ 54818 h 4874468"/>
              <a:gd name="connsiteX15" fmla="*/ 2851400 w 5376259"/>
              <a:gd name="connsiteY15" fmla="*/ 7193 h 4874468"/>
              <a:gd name="connsiteX16" fmla="*/ 2451350 w 5376259"/>
              <a:gd name="connsiteY16" fmla="*/ 7193 h 4874468"/>
              <a:gd name="connsiteX17" fmla="*/ 2003675 w 5376259"/>
              <a:gd name="connsiteY17" fmla="*/ 73868 h 4874468"/>
              <a:gd name="connsiteX18" fmla="*/ 1603625 w 5376259"/>
              <a:gd name="connsiteY18" fmla="*/ 197693 h 4874468"/>
              <a:gd name="connsiteX19" fmla="*/ 1136900 w 5376259"/>
              <a:gd name="connsiteY19" fmla="*/ 445343 h 4874468"/>
              <a:gd name="connsiteX20" fmla="*/ 822575 w 5376259"/>
              <a:gd name="connsiteY20" fmla="*/ 702518 h 4874468"/>
              <a:gd name="connsiteX21" fmla="*/ 555875 w 5376259"/>
              <a:gd name="connsiteY21" fmla="*/ 969218 h 4874468"/>
              <a:gd name="connsiteX22" fmla="*/ 336800 w 5376259"/>
              <a:gd name="connsiteY22" fmla="*/ 1159718 h 4874468"/>
              <a:gd name="connsiteX23" fmla="*/ 155825 w 5376259"/>
              <a:gd name="connsiteY23" fmla="*/ 1531193 h 4874468"/>
              <a:gd name="connsiteX24" fmla="*/ 70100 w 5376259"/>
              <a:gd name="connsiteY24" fmla="*/ 1921718 h 4874468"/>
              <a:gd name="connsiteX25" fmla="*/ 3425 w 5376259"/>
              <a:gd name="connsiteY25" fmla="*/ 2331293 h 4874468"/>
              <a:gd name="connsiteX26" fmla="*/ 12950 w 5376259"/>
              <a:gd name="connsiteY26" fmla="*/ 2569418 h 4874468"/>
              <a:gd name="connsiteX27" fmla="*/ 41525 w 5376259"/>
              <a:gd name="connsiteY27" fmla="*/ 2798018 h 4874468"/>
              <a:gd name="connsiteX28" fmla="*/ 89150 w 5376259"/>
              <a:gd name="connsiteY28" fmla="*/ 2988518 h 4874468"/>
              <a:gd name="connsiteX0" fmla="*/ 2708525 w 5376259"/>
              <a:gd name="connsiteY0" fmla="*/ 4874468 h 4874468"/>
              <a:gd name="connsiteX1" fmla="*/ 3594350 w 5376259"/>
              <a:gd name="connsiteY1" fmla="*/ 4731593 h 4874468"/>
              <a:gd name="connsiteX2" fmla="*/ 4365875 w 5376259"/>
              <a:gd name="connsiteY2" fmla="*/ 4302968 h 4874468"/>
              <a:gd name="connsiteX3" fmla="*/ 4623050 w 5376259"/>
              <a:gd name="connsiteY3" fmla="*/ 4074368 h 4874468"/>
              <a:gd name="connsiteX4" fmla="*/ 5051675 w 5376259"/>
              <a:gd name="connsiteY4" fmla="*/ 3550493 h 4874468"/>
              <a:gd name="connsiteX5" fmla="*/ 5232650 w 5376259"/>
              <a:gd name="connsiteY5" fmla="*/ 3112343 h 4874468"/>
              <a:gd name="connsiteX6" fmla="*/ 5337425 w 5376259"/>
              <a:gd name="connsiteY6" fmla="*/ 2664668 h 4874468"/>
              <a:gd name="connsiteX7" fmla="*/ 5375525 w 5376259"/>
              <a:gd name="connsiteY7" fmla="*/ 2236043 h 4874468"/>
              <a:gd name="connsiteX8" fmla="*/ 5308850 w 5376259"/>
              <a:gd name="connsiteY8" fmla="*/ 1826468 h 4874468"/>
              <a:gd name="connsiteX9" fmla="*/ 5137400 w 5376259"/>
              <a:gd name="connsiteY9" fmla="*/ 1426418 h 4874468"/>
              <a:gd name="connsiteX10" fmla="*/ 4889750 w 5376259"/>
              <a:gd name="connsiteY10" fmla="*/ 1007318 h 4874468"/>
              <a:gd name="connsiteX11" fmla="*/ 4546850 w 5376259"/>
              <a:gd name="connsiteY11" fmla="*/ 654893 h 4874468"/>
              <a:gd name="connsiteX12" fmla="*/ 4127750 w 5376259"/>
              <a:gd name="connsiteY12" fmla="*/ 388193 h 4874468"/>
              <a:gd name="connsiteX13" fmla="*/ 3727700 w 5376259"/>
              <a:gd name="connsiteY13" fmla="*/ 159593 h 4874468"/>
              <a:gd name="connsiteX14" fmla="*/ 3299075 w 5376259"/>
              <a:gd name="connsiteY14" fmla="*/ 54818 h 4874468"/>
              <a:gd name="connsiteX15" fmla="*/ 2851400 w 5376259"/>
              <a:gd name="connsiteY15" fmla="*/ 7193 h 4874468"/>
              <a:gd name="connsiteX16" fmla="*/ 2451350 w 5376259"/>
              <a:gd name="connsiteY16" fmla="*/ 7193 h 4874468"/>
              <a:gd name="connsiteX17" fmla="*/ 2003675 w 5376259"/>
              <a:gd name="connsiteY17" fmla="*/ 73868 h 4874468"/>
              <a:gd name="connsiteX18" fmla="*/ 1603625 w 5376259"/>
              <a:gd name="connsiteY18" fmla="*/ 197693 h 4874468"/>
              <a:gd name="connsiteX19" fmla="*/ 1136900 w 5376259"/>
              <a:gd name="connsiteY19" fmla="*/ 445343 h 4874468"/>
              <a:gd name="connsiteX20" fmla="*/ 822575 w 5376259"/>
              <a:gd name="connsiteY20" fmla="*/ 702518 h 4874468"/>
              <a:gd name="connsiteX21" fmla="*/ 555875 w 5376259"/>
              <a:gd name="connsiteY21" fmla="*/ 969218 h 4874468"/>
              <a:gd name="connsiteX22" fmla="*/ 336800 w 5376259"/>
              <a:gd name="connsiteY22" fmla="*/ 1283543 h 4874468"/>
              <a:gd name="connsiteX23" fmla="*/ 155825 w 5376259"/>
              <a:gd name="connsiteY23" fmla="*/ 1531193 h 4874468"/>
              <a:gd name="connsiteX24" fmla="*/ 70100 w 5376259"/>
              <a:gd name="connsiteY24" fmla="*/ 1921718 h 4874468"/>
              <a:gd name="connsiteX25" fmla="*/ 3425 w 5376259"/>
              <a:gd name="connsiteY25" fmla="*/ 2331293 h 4874468"/>
              <a:gd name="connsiteX26" fmla="*/ 12950 w 5376259"/>
              <a:gd name="connsiteY26" fmla="*/ 2569418 h 4874468"/>
              <a:gd name="connsiteX27" fmla="*/ 41525 w 5376259"/>
              <a:gd name="connsiteY27" fmla="*/ 2798018 h 4874468"/>
              <a:gd name="connsiteX28" fmla="*/ 89150 w 5376259"/>
              <a:gd name="connsiteY28" fmla="*/ 2988518 h 4874468"/>
              <a:gd name="connsiteX0" fmla="*/ 2708525 w 5376259"/>
              <a:gd name="connsiteY0" fmla="*/ 4874468 h 4874468"/>
              <a:gd name="connsiteX1" fmla="*/ 3594350 w 5376259"/>
              <a:gd name="connsiteY1" fmla="*/ 4731593 h 4874468"/>
              <a:gd name="connsiteX2" fmla="*/ 4365875 w 5376259"/>
              <a:gd name="connsiteY2" fmla="*/ 4302968 h 4874468"/>
              <a:gd name="connsiteX3" fmla="*/ 4623050 w 5376259"/>
              <a:gd name="connsiteY3" fmla="*/ 4074368 h 4874468"/>
              <a:gd name="connsiteX4" fmla="*/ 5051675 w 5376259"/>
              <a:gd name="connsiteY4" fmla="*/ 3550493 h 4874468"/>
              <a:gd name="connsiteX5" fmla="*/ 5232650 w 5376259"/>
              <a:gd name="connsiteY5" fmla="*/ 3112343 h 4874468"/>
              <a:gd name="connsiteX6" fmla="*/ 5337425 w 5376259"/>
              <a:gd name="connsiteY6" fmla="*/ 2664668 h 4874468"/>
              <a:gd name="connsiteX7" fmla="*/ 5375525 w 5376259"/>
              <a:gd name="connsiteY7" fmla="*/ 2236043 h 4874468"/>
              <a:gd name="connsiteX8" fmla="*/ 5308850 w 5376259"/>
              <a:gd name="connsiteY8" fmla="*/ 1826468 h 4874468"/>
              <a:gd name="connsiteX9" fmla="*/ 5137400 w 5376259"/>
              <a:gd name="connsiteY9" fmla="*/ 1426418 h 4874468"/>
              <a:gd name="connsiteX10" fmla="*/ 4889750 w 5376259"/>
              <a:gd name="connsiteY10" fmla="*/ 1007318 h 4874468"/>
              <a:gd name="connsiteX11" fmla="*/ 4546850 w 5376259"/>
              <a:gd name="connsiteY11" fmla="*/ 654893 h 4874468"/>
              <a:gd name="connsiteX12" fmla="*/ 4127750 w 5376259"/>
              <a:gd name="connsiteY12" fmla="*/ 388193 h 4874468"/>
              <a:gd name="connsiteX13" fmla="*/ 3727700 w 5376259"/>
              <a:gd name="connsiteY13" fmla="*/ 159593 h 4874468"/>
              <a:gd name="connsiteX14" fmla="*/ 3299075 w 5376259"/>
              <a:gd name="connsiteY14" fmla="*/ 54818 h 4874468"/>
              <a:gd name="connsiteX15" fmla="*/ 2851400 w 5376259"/>
              <a:gd name="connsiteY15" fmla="*/ 7193 h 4874468"/>
              <a:gd name="connsiteX16" fmla="*/ 2451350 w 5376259"/>
              <a:gd name="connsiteY16" fmla="*/ 7193 h 4874468"/>
              <a:gd name="connsiteX17" fmla="*/ 2003675 w 5376259"/>
              <a:gd name="connsiteY17" fmla="*/ 73868 h 4874468"/>
              <a:gd name="connsiteX18" fmla="*/ 1603625 w 5376259"/>
              <a:gd name="connsiteY18" fmla="*/ 197693 h 4874468"/>
              <a:gd name="connsiteX19" fmla="*/ 1136900 w 5376259"/>
              <a:gd name="connsiteY19" fmla="*/ 445343 h 4874468"/>
              <a:gd name="connsiteX20" fmla="*/ 822575 w 5376259"/>
              <a:gd name="connsiteY20" fmla="*/ 702518 h 4874468"/>
              <a:gd name="connsiteX21" fmla="*/ 555875 w 5376259"/>
              <a:gd name="connsiteY21" fmla="*/ 969218 h 4874468"/>
              <a:gd name="connsiteX22" fmla="*/ 336800 w 5376259"/>
              <a:gd name="connsiteY22" fmla="*/ 1283543 h 4874468"/>
              <a:gd name="connsiteX23" fmla="*/ 165350 w 5376259"/>
              <a:gd name="connsiteY23" fmla="*/ 1616918 h 4874468"/>
              <a:gd name="connsiteX24" fmla="*/ 70100 w 5376259"/>
              <a:gd name="connsiteY24" fmla="*/ 1921718 h 4874468"/>
              <a:gd name="connsiteX25" fmla="*/ 3425 w 5376259"/>
              <a:gd name="connsiteY25" fmla="*/ 2331293 h 4874468"/>
              <a:gd name="connsiteX26" fmla="*/ 12950 w 5376259"/>
              <a:gd name="connsiteY26" fmla="*/ 2569418 h 4874468"/>
              <a:gd name="connsiteX27" fmla="*/ 41525 w 5376259"/>
              <a:gd name="connsiteY27" fmla="*/ 2798018 h 4874468"/>
              <a:gd name="connsiteX28" fmla="*/ 89150 w 5376259"/>
              <a:gd name="connsiteY28" fmla="*/ 2988518 h 4874468"/>
              <a:gd name="connsiteX0" fmla="*/ 2701075 w 5368809"/>
              <a:gd name="connsiteY0" fmla="*/ 4874468 h 4874468"/>
              <a:gd name="connsiteX1" fmla="*/ 3586900 w 5368809"/>
              <a:gd name="connsiteY1" fmla="*/ 4731593 h 4874468"/>
              <a:gd name="connsiteX2" fmla="*/ 4358425 w 5368809"/>
              <a:gd name="connsiteY2" fmla="*/ 4302968 h 4874468"/>
              <a:gd name="connsiteX3" fmla="*/ 4615600 w 5368809"/>
              <a:gd name="connsiteY3" fmla="*/ 4074368 h 4874468"/>
              <a:gd name="connsiteX4" fmla="*/ 5044225 w 5368809"/>
              <a:gd name="connsiteY4" fmla="*/ 3550493 h 4874468"/>
              <a:gd name="connsiteX5" fmla="*/ 5225200 w 5368809"/>
              <a:gd name="connsiteY5" fmla="*/ 3112343 h 4874468"/>
              <a:gd name="connsiteX6" fmla="*/ 5329975 w 5368809"/>
              <a:gd name="connsiteY6" fmla="*/ 2664668 h 4874468"/>
              <a:gd name="connsiteX7" fmla="*/ 5368075 w 5368809"/>
              <a:gd name="connsiteY7" fmla="*/ 2236043 h 4874468"/>
              <a:gd name="connsiteX8" fmla="*/ 5301400 w 5368809"/>
              <a:gd name="connsiteY8" fmla="*/ 1826468 h 4874468"/>
              <a:gd name="connsiteX9" fmla="*/ 5129950 w 5368809"/>
              <a:gd name="connsiteY9" fmla="*/ 1426418 h 4874468"/>
              <a:gd name="connsiteX10" fmla="*/ 4882300 w 5368809"/>
              <a:gd name="connsiteY10" fmla="*/ 1007318 h 4874468"/>
              <a:gd name="connsiteX11" fmla="*/ 4539400 w 5368809"/>
              <a:gd name="connsiteY11" fmla="*/ 654893 h 4874468"/>
              <a:gd name="connsiteX12" fmla="*/ 4120300 w 5368809"/>
              <a:gd name="connsiteY12" fmla="*/ 388193 h 4874468"/>
              <a:gd name="connsiteX13" fmla="*/ 3720250 w 5368809"/>
              <a:gd name="connsiteY13" fmla="*/ 159593 h 4874468"/>
              <a:gd name="connsiteX14" fmla="*/ 3291625 w 5368809"/>
              <a:gd name="connsiteY14" fmla="*/ 54818 h 4874468"/>
              <a:gd name="connsiteX15" fmla="*/ 2843950 w 5368809"/>
              <a:gd name="connsiteY15" fmla="*/ 7193 h 4874468"/>
              <a:gd name="connsiteX16" fmla="*/ 2443900 w 5368809"/>
              <a:gd name="connsiteY16" fmla="*/ 7193 h 4874468"/>
              <a:gd name="connsiteX17" fmla="*/ 1996225 w 5368809"/>
              <a:gd name="connsiteY17" fmla="*/ 73868 h 4874468"/>
              <a:gd name="connsiteX18" fmla="*/ 1596175 w 5368809"/>
              <a:gd name="connsiteY18" fmla="*/ 197693 h 4874468"/>
              <a:gd name="connsiteX19" fmla="*/ 1129450 w 5368809"/>
              <a:gd name="connsiteY19" fmla="*/ 445343 h 4874468"/>
              <a:gd name="connsiteX20" fmla="*/ 815125 w 5368809"/>
              <a:gd name="connsiteY20" fmla="*/ 702518 h 4874468"/>
              <a:gd name="connsiteX21" fmla="*/ 548425 w 5368809"/>
              <a:gd name="connsiteY21" fmla="*/ 969218 h 4874468"/>
              <a:gd name="connsiteX22" fmla="*/ 329350 w 5368809"/>
              <a:gd name="connsiteY22" fmla="*/ 1283543 h 4874468"/>
              <a:gd name="connsiteX23" fmla="*/ 157900 w 5368809"/>
              <a:gd name="connsiteY23" fmla="*/ 1616918 h 4874468"/>
              <a:gd name="connsiteX24" fmla="*/ 62650 w 5368809"/>
              <a:gd name="connsiteY24" fmla="*/ 1921718 h 4874468"/>
              <a:gd name="connsiteX25" fmla="*/ 5500 w 5368809"/>
              <a:gd name="connsiteY25" fmla="*/ 2274143 h 4874468"/>
              <a:gd name="connsiteX26" fmla="*/ 5500 w 5368809"/>
              <a:gd name="connsiteY26" fmla="*/ 2569418 h 4874468"/>
              <a:gd name="connsiteX27" fmla="*/ 34075 w 5368809"/>
              <a:gd name="connsiteY27" fmla="*/ 2798018 h 4874468"/>
              <a:gd name="connsiteX28" fmla="*/ 81700 w 5368809"/>
              <a:gd name="connsiteY28" fmla="*/ 2988518 h 4874468"/>
              <a:gd name="connsiteX0" fmla="*/ 2701075 w 5368809"/>
              <a:gd name="connsiteY0" fmla="*/ 4874468 h 4874468"/>
              <a:gd name="connsiteX1" fmla="*/ 3586900 w 5368809"/>
              <a:gd name="connsiteY1" fmla="*/ 4731593 h 4874468"/>
              <a:gd name="connsiteX2" fmla="*/ 4358425 w 5368809"/>
              <a:gd name="connsiteY2" fmla="*/ 4302968 h 4874468"/>
              <a:gd name="connsiteX3" fmla="*/ 4615600 w 5368809"/>
              <a:gd name="connsiteY3" fmla="*/ 4074368 h 4874468"/>
              <a:gd name="connsiteX4" fmla="*/ 5015650 w 5368809"/>
              <a:gd name="connsiteY4" fmla="*/ 3540968 h 4874468"/>
              <a:gd name="connsiteX5" fmla="*/ 5225200 w 5368809"/>
              <a:gd name="connsiteY5" fmla="*/ 3112343 h 4874468"/>
              <a:gd name="connsiteX6" fmla="*/ 5329975 w 5368809"/>
              <a:gd name="connsiteY6" fmla="*/ 2664668 h 4874468"/>
              <a:gd name="connsiteX7" fmla="*/ 5368075 w 5368809"/>
              <a:gd name="connsiteY7" fmla="*/ 2236043 h 4874468"/>
              <a:gd name="connsiteX8" fmla="*/ 5301400 w 5368809"/>
              <a:gd name="connsiteY8" fmla="*/ 1826468 h 4874468"/>
              <a:gd name="connsiteX9" fmla="*/ 5129950 w 5368809"/>
              <a:gd name="connsiteY9" fmla="*/ 1426418 h 4874468"/>
              <a:gd name="connsiteX10" fmla="*/ 4882300 w 5368809"/>
              <a:gd name="connsiteY10" fmla="*/ 1007318 h 4874468"/>
              <a:gd name="connsiteX11" fmla="*/ 4539400 w 5368809"/>
              <a:gd name="connsiteY11" fmla="*/ 654893 h 4874468"/>
              <a:gd name="connsiteX12" fmla="*/ 4120300 w 5368809"/>
              <a:gd name="connsiteY12" fmla="*/ 388193 h 4874468"/>
              <a:gd name="connsiteX13" fmla="*/ 3720250 w 5368809"/>
              <a:gd name="connsiteY13" fmla="*/ 159593 h 4874468"/>
              <a:gd name="connsiteX14" fmla="*/ 3291625 w 5368809"/>
              <a:gd name="connsiteY14" fmla="*/ 54818 h 4874468"/>
              <a:gd name="connsiteX15" fmla="*/ 2843950 w 5368809"/>
              <a:gd name="connsiteY15" fmla="*/ 7193 h 4874468"/>
              <a:gd name="connsiteX16" fmla="*/ 2443900 w 5368809"/>
              <a:gd name="connsiteY16" fmla="*/ 7193 h 4874468"/>
              <a:gd name="connsiteX17" fmla="*/ 1996225 w 5368809"/>
              <a:gd name="connsiteY17" fmla="*/ 73868 h 4874468"/>
              <a:gd name="connsiteX18" fmla="*/ 1596175 w 5368809"/>
              <a:gd name="connsiteY18" fmla="*/ 197693 h 4874468"/>
              <a:gd name="connsiteX19" fmla="*/ 1129450 w 5368809"/>
              <a:gd name="connsiteY19" fmla="*/ 445343 h 4874468"/>
              <a:gd name="connsiteX20" fmla="*/ 815125 w 5368809"/>
              <a:gd name="connsiteY20" fmla="*/ 702518 h 4874468"/>
              <a:gd name="connsiteX21" fmla="*/ 548425 w 5368809"/>
              <a:gd name="connsiteY21" fmla="*/ 969218 h 4874468"/>
              <a:gd name="connsiteX22" fmla="*/ 329350 w 5368809"/>
              <a:gd name="connsiteY22" fmla="*/ 1283543 h 4874468"/>
              <a:gd name="connsiteX23" fmla="*/ 157900 w 5368809"/>
              <a:gd name="connsiteY23" fmla="*/ 1616918 h 4874468"/>
              <a:gd name="connsiteX24" fmla="*/ 62650 w 5368809"/>
              <a:gd name="connsiteY24" fmla="*/ 1921718 h 4874468"/>
              <a:gd name="connsiteX25" fmla="*/ 5500 w 5368809"/>
              <a:gd name="connsiteY25" fmla="*/ 2274143 h 4874468"/>
              <a:gd name="connsiteX26" fmla="*/ 5500 w 5368809"/>
              <a:gd name="connsiteY26" fmla="*/ 2569418 h 4874468"/>
              <a:gd name="connsiteX27" fmla="*/ 34075 w 5368809"/>
              <a:gd name="connsiteY27" fmla="*/ 2798018 h 4874468"/>
              <a:gd name="connsiteX28" fmla="*/ 81700 w 5368809"/>
              <a:gd name="connsiteY28" fmla="*/ 2988518 h 4874468"/>
              <a:gd name="connsiteX0" fmla="*/ 2701075 w 5368809"/>
              <a:gd name="connsiteY0" fmla="*/ 4874468 h 4874468"/>
              <a:gd name="connsiteX1" fmla="*/ 3586900 w 5368809"/>
              <a:gd name="connsiteY1" fmla="*/ 4731593 h 4874468"/>
              <a:gd name="connsiteX2" fmla="*/ 4358425 w 5368809"/>
              <a:gd name="connsiteY2" fmla="*/ 4302968 h 4874468"/>
              <a:gd name="connsiteX3" fmla="*/ 4676595 w 5368809"/>
              <a:gd name="connsiteY3" fmla="*/ 4017218 h 4874468"/>
              <a:gd name="connsiteX4" fmla="*/ 4615600 w 5368809"/>
              <a:gd name="connsiteY4" fmla="*/ 4074368 h 4874468"/>
              <a:gd name="connsiteX5" fmla="*/ 5015650 w 5368809"/>
              <a:gd name="connsiteY5" fmla="*/ 3540968 h 4874468"/>
              <a:gd name="connsiteX6" fmla="*/ 5225200 w 5368809"/>
              <a:gd name="connsiteY6" fmla="*/ 3112343 h 4874468"/>
              <a:gd name="connsiteX7" fmla="*/ 5329975 w 5368809"/>
              <a:gd name="connsiteY7" fmla="*/ 2664668 h 4874468"/>
              <a:gd name="connsiteX8" fmla="*/ 5368075 w 5368809"/>
              <a:gd name="connsiteY8" fmla="*/ 2236043 h 4874468"/>
              <a:gd name="connsiteX9" fmla="*/ 5301400 w 5368809"/>
              <a:gd name="connsiteY9" fmla="*/ 1826468 h 4874468"/>
              <a:gd name="connsiteX10" fmla="*/ 5129950 w 5368809"/>
              <a:gd name="connsiteY10" fmla="*/ 1426418 h 4874468"/>
              <a:gd name="connsiteX11" fmla="*/ 4882300 w 5368809"/>
              <a:gd name="connsiteY11" fmla="*/ 1007318 h 4874468"/>
              <a:gd name="connsiteX12" fmla="*/ 4539400 w 5368809"/>
              <a:gd name="connsiteY12" fmla="*/ 654893 h 4874468"/>
              <a:gd name="connsiteX13" fmla="*/ 4120300 w 5368809"/>
              <a:gd name="connsiteY13" fmla="*/ 388193 h 4874468"/>
              <a:gd name="connsiteX14" fmla="*/ 3720250 w 5368809"/>
              <a:gd name="connsiteY14" fmla="*/ 159593 h 4874468"/>
              <a:gd name="connsiteX15" fmla="*/ 3291625 w 5368809"/>
              <a:gd name="connsiteY15" fmla="*/ 54818 h 4874468"/>
              <a:gd name="connsiteX16" fmla="*/ 2843950 w 5368809"/>
              <a:gd name="connsiteY16" fmla="*/ 7193 h 4874468"/>
              <a:gd name="connsiteX17" fmla="*/ 2443900 w 5368809"/>
              <a:gd name="connsiteY17" fmla="*/ 7193 h 4874468"/>
              <a:gd name="connsiteX18" fmla="*/ 1996225 w 5368809"/>
              <a:gd name="connsiteY18" fmla="*/ 73868 h 4874468"/>
              <a:gd name="connsiteX19" fmla="*/ 1596175 w 5368809"/>
              <a:gd name="connsiteY19" fmla="*/ 197693 h 4874468"/>
              <a:gd name="connsiteX20" fmla="*/ 1129450 w 5368809"/>
              <a:gd name="connsiteY20" fmla="*/ 445343 h 4874468"/>
              <a:gd name="connsiteX21" fmla="*/ 815125 w 5368809"/>
              <a:gd name="connsiteY21" fmla="*/ 702518 h 4874468"/>
              <a:gd name="connsiteX22" fmla="*/ 548425 w 5368809"/>
              <a:gd name="connsiteY22" fmla="*/ 969218 h 4874468"/>
              <a:gd name="connsiteX23" fmla="*/ 329350 w 5368809"/>
              <a:gd name="connsiteY23" fmla="*/ 1283543 h 4874468"/>
              <a:gd name="connsiteX24" fmla="*/ 157900 w 5368809"/>
              <a:gd name="connsiteY24" fmla="*/ 1616918 h 4874468"/>
              <a:gd name="connsiteX25" fmla="*/ 62650 w 5368809"/>
              <a:gd name="connsiteY25" fmla="*/ 1921718 h 4874468"/>
              <a:gd name="connsiteX26" fmla="*/ 5500 w 5368809"/>
              <a:gd name="connsiteY26" fmla="*/ 2274143 h 4874468"/>
              <a:gd name="connsiteX27" fmla="*/ 5500 w 5368809"/>
              <a:gd name="connsiteY27" fmla="*/ 2569418 h 4874468"/>
              <a:gd name="connsiteX28" fmla="*/ 34075 w 5368809"/>
              <a:gd name="connsiteY28" fmla="*/ 2798018 h 4874468"/>
              <a:gd name="connsiteX29" fmla="*/ 81700 w 5368809"/>
              <a:gd name="connsiteY29" fmla="*/ 2988518 h 487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68809" h="4874468">
                <a:moveTo>
                  <a:pt x="2701075" y="4874468"/>
                </a:moveTo>
                <a:cubicBezTo>
                  <a:pt x="3005875" y="4850655"/>
                  <a:pt x="3310675" y="4826843"/>
                  <a:pt x="3586900" y="4731593"/>
                </a:cubicBezTo>
                <a:cubicBezTo>
                  <a:pt x="3863125" y="4636343"/>
                  <a:pt x="4176809" y="4422031"/>
                  <a:pt x="4358425" y="4302968"/>
                </a:cubicBezTo>
                <a:cubicBezTo>
                  <a:pt x="4540041" y="4183906"/>
                  <a:pt x="4633733" y="4055318"/>
                  <a:pt x="4676595" y="4017218"/>
                </a:cubicBezTo>
                <a:cubicBezTo>
                  <a:pt x="4719457" y="3979118"/>
                  <a:pt x="4559091" y="4153743"/>
                  <a:pt x="4615600" y="4074368"/>
                </a:cubicBezTo>
                <a:cubicBezTo>
                  <a:pt x="4672109" y="3994993"/>
                  <a:pt x="4914050" y="3701305"/>
                  <a:pt x="5015650" y="3540968"/>
                </a:cubicBezTo>
                <a:cubicBezTo>
                  <a:pt x="5117250" y="3380630"/>
                  <a:pt x="5172813" y="3258393"/>
                  <a:pt x="5225200" y="3112343"/>
                </a:cubicBezTo>
                <a:cubicBezTo>
                  <a:pt x="5277587" y="2966293"/>
                  <a:pt x="5306163" y="2810718"/>
                  <a:pt x="5329975" y="2664668"/>
                </a:cubicBezTo>
                <a:cubicBezTo>
                  <a:pt x="5353787" y="2518618"/>
                  <a:pt x="5372837" y="2375743"/>
                  <a:pt x="5368075" y="2236043"/>
                </a:cubicBezTo>
                <a:cubicBezTo>
                  <a:pt x="5363313" y="2096343"/>
                  <a:pt x="5341088" y="1961405"/>
                  <a:pt x="5301400" y="1826468"/>
                </a:cubicBezTo>
                <a:cubicBezTo>
                  <a:pt x="5261713" y="1691530"/>
                  <a:pt x="5199800" y="1562943"/>
                  <a:pt x="5129950" y="1426418"/>
                </a:cubicBezTo>
                <a:cubicBezTo>
                  <a:pt x="5060100" y="1289893"/>
                  <a:pt x="4980725" y="1135905"/>
                  <a:pt x="4882300" y="1007318"/>
                </a:cubicBezTo>
                <a:cubicBezTo>
                  <a:pt x="4783875" y="878731"/>
                  <a:pt x="4666400" y="758080"/>
                  <a:pt x="4539400" y="654893"/>
                </a:cubicBezTo>
                <a:cubicBezTo>
                  <a:pt x="4412400" y="551706"/>
                  <a:pt x="4256825" y="470743"/>
                  <a:pt x="4120300" y="388193"/>
                </a:cubicBezTo>
                <a:cubicBezTo>
                  <a:pt x="3983775" y="305643"/>
                  <a:pt x="3858363" y="215155"/>
                  <a:pt x="3720250" y="159593"/>
                </a:cubicBezTo>
                <a:cubicBezTo>
                  <a:pt x="3582138" y="104030"/>
                  <a:pt x="3437675" y="80218"/>
                  <a:pt x="3291625" y="54818"/>
                </a:cubicBezTo>
                <a:cubicBezTo>
                  <a:pt x="3145575" y="29418"/>
                  <a:pt x="2985238" y="15130"/>
                  <a:pt x="2843950" y="7193"/>
                </a:cubicBezTo>
                <a:cubicBezTo>
                  <a:pt x="2702663" y="-745"/>
                  <a:pt x="2585187" y="-3920"/>
                  <a:pt x="2443900" y="7193"/>
                </a:cubicBezTo>
                <a:cubicBezTo>
                  <a:pt x="2302612" y="18305"/>
                  <a:pt x="2137512" y="42118"/>
                  <a:pt x="1996225" y="73868"/>
                </a:cubicBezTo>
                <a:cubicBezTo>
                  <a:pt x="1854937" y="105618"/>
                  <a:pt x="1740637" y="135781"/>
                  <a:pt x="1596175" y="197693"/>
                </a:cubicBezTo>
                <a:cubicBezTo>
                  <a:pt x="1451713" y="259605"/>
                  <a:pt x="1259625" y="361206"/>
                  <a:pt x="1129450" y="445343"/>
                </a:cubicBezTo>
                <a:cubicBezTo>
                  <a:pt x="999275" y="529480"/>
                  <a:pt x="911962" y="615206"/>
                  <a:pt x="815125" y="702518"/>
                </a:cubicBezTo>
                <a:cubicBezTo>
                  <a:pt x="718288" y="789830"/>
                  <a:pt x="629387" y="872381"/>
                  <a:pt x="548425" y="969218"/>
                </a:cubicBezTo>
                <a:cubicBezTo>
                  <a:pt x="467463" y="1066055"/>
                  <a:pt x="394437" y="1175593"/>
                  <a:pt x="329350" y="1283543"/>
                </a:cubicBezTo>
                <a:cubicBezTo>
                  <a:pt x="264263" y="1391493"/>
                  <a:pt x="202350" y="1510556"/>
                  <a:pt x="157900" y="1616918"/>
                </a:cubicBezTo>
                <a:cubicBezTo>
                  <a:pt x="113450" y="1723281"/>
                  <a:pt x="88050" y="1812181"/>
                  <a:pt x="62650" y="1921718"/>
                </a:cubicBezTo>
                <a:cubicBezTo>
                  <a:pt x="37250" y="2031256"/>
                  <a:pt x="15025" y="2166193"/>
                  <a:pt x="5500" y="2274143"/>
                </a:cubicBezTo>
                <a:cubicBezTo>
                  <a:pt x="-4025" y="2382093"/>
                  <a:pt x="738" y="2482106"/>
                  <a:pt x="5500" y="2569418"/>
                </a:cubicBezTo>
                <a:cubicBezTo>
                  <a:pt x="10262" y="2656730"/>
                  <a:pt x="21375" y="2728168"/>
                  <a:pt x="34075" y="2798018"/>
                </a:cubicBezTo>
                <a:cubicBezTo>
                  <a:pt x="46775" y="2867868"/>
                  <a:pt x="64237" y="2928193"/>
                  <a:pt x="81700" y="2988518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534483" y="4877483"/>
            <a:ext cx="12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ca. 50° Höhe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Ovale Legende 16"/>
          <p:cNvSpPr/>
          <p:nvPr/>
        </p:nvSpPr>
        <p:spPr>
          <a:xfrm>
            <a:off x="1276400" y="2365648"/>
            <a:ext cx="4389290" cy="1748731"/>
          </a:xfrm>
          <a:prstGeom prst="wedgeEllipseCallout">
            <a:avLst>
              <a:gd name="adj1" fmla="val -55026"/>
              <a:gd name="adj2" fmla="val 55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Der Arktur hat am 20 Januar um 4:00 Uhr morgens ein Azimut von 310° und eine Höhe von 50°!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8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10" grpId="0" animBg="1" autoUpdateAnimBg="0"/>
      <p:bldP spid="10" grpId="1" animBg="1"/>
      <p:bldP spid="5" grpId="0" animBg="1"/>
      <p:bldP spid="6" grpId="0" animBg="1"/>
      <p:bldP spid="7" grpId="0" animBg="1"/>
      <p:bldP spid="8" grpId="0"/>
      <p:bldP spid="13" grpId="0" animBg="1" autoUpdateAnimBg="0"/>
      <p:bldP spid="13" grpId="1" animBg="1"/>
      <p:bldP spid="11" grpId="0" animBg="1"/>
      <p:bldP spid="16" grpId="0"/>
      <p:bldP spid="17" grpId="0" animBg="1" autoUpdateAnimBg="0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aul\pauls_webseite\paul_bu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73" y="3627289"/>
            <a:ext cx="14382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4" name="Ovale Legende 3"/>
          <p:cNvSpPr/>
          <p:nvPr/>
        </p:nvSpPr>
        <p:spPr>
          <a:xfrm>
            <a:off x="5243414" y="1772816"/>
            <a:ext cx="3600549" cy="1720850"/>
          </a:xfrm>
          <a:prstGeom prst="wedgeEllipseCallout">
            <a:avLst>
              <a:gd name="adj1" fmla="val -34998"/>
              <a:gd name="adj2" fmla="val 55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Für eigene Übungen könnt ihr meine Simulation der drehbare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Sternenkarte verwenden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 smtClean="0"/>
              <a:t>Die drehbare Sternenkarte</a:t>
            </a:r>
            <a:endParaRPr lang="de-DE" sz="3200" dirty="0"/>
          </a:p>
        </p:txBody>
      </p:sp>
      <p:pic>
        <p:nvPicPr>
          <p:cNvPr id="2054" name="Picture 3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272213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iburskije\Desktop\FlippedClassroom Physik\04_Astronomie\05_Orientierung_Sternenkarte\sk_klein_hig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1376"/>
            <a:ext cx="3461145" cy="33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51519" y="1268760"/>
            <a:ext cx="817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http://www.sn.schule.de/~ms16l/virtuelle_schule/astronomie/sternenkarte/</a:t>
            </a:r>
          </a:p>
        </p:txBody>
      </p:sp>
    </p:spTree>
    <p:extLst>
      <p:ext uri="{BB962C8B-B14F-4D97-AF65-F5344CB8AC3E}">
        <p14:creationId xmlns:p14="http://schemas.microsoft.com/office/powerpoint/2010/main" val="2027036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pic>
        <p:nvPicPr>
          <p:cNvPr id="2" name="Picture 2" descr="C:\Users\tiburskije\Desktop\FlippedClassroom Physik\04_Astronomie\05_Orientierung_Sternenkarte\karte_hintergrund_gro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71" y="-531440"/>
            <a:ext cx="7803681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Legende 3"/>
          <p:cNvSpPr/>
          <p:nvPr/>
        </p:nvSpPr>
        <p:spPr>
          <a:xfrm>
            <a:off x="611560" y="1988840"/>
            <a:ext cx="4389290" cy="884635"/>
          </a:xfrm>
          <a:prstGeom prst="wedgeEllipseCallout">
            <a:avLst>
              <a:gd name="adj1" fmla="val -39865"/>
              <a:gd name="adj2" fmla="val 201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ist der Untergrund:</a:t>
            </a:r>
            <a:endParaRPr lang="de-DE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/>
              <a:t>der nördliche Sternenhimmel!</a:t>
            </a:r>
            <a:endParaRPr lang="de-DE" dirty="0"/>
          </a:p>
        </p:txBody>
      </p:sp>
      <p:sp>
        <p:nvSpPr>
          <p:cNvPr id="20" name="Ovale Legende 19"/>
          <p:cNvSpPr/>
          <p:nvPr/>
        </p:nvSpPr>
        <p:spPr>
          <a:xfrm>
            <a:off x="1736871" y="2398863"/>
            <a:ext cx="5328592" cy="1789931"/>
          </a:xfrm>
          <a:prstGeom prst="wedgeEllipseCallout">
            <a:avLst>
              <a:gd name="adj1" fmla="val -60524"/>
              <a:gd name="adj2" fmla="val 54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/>
              <a:t>Sternbilder sind bildlich zusammengefasste Gruppen von am Himmel scheinbar benachbarten Sternen!</a:t>
            </a:r>
            <a:endParaRPr lang="de-DE" dirty="0"/>
          </a:p>
        </p:txBody>
      </p:sp>
      <p:pic>
        <p:nvPicPr>
          <p:cNvPr id="2051" name="Picture 3" descr="C:\Users\tiburskije\Desktop\FlippedClassroom Physik\04_Astronomie\05_Orientierung_Sternenkarte\orion_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21" y="1700808"/>
            <a:ext cx="4613979" cy="29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20" grpId="0" animBg="1" autoUpdateAnimBg="0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pic>
        <p:nvPicPr>
          <p:cNvPr id="4098" name="Picture 2" descr="C:\Users\tiburskije\Desktop\FlippedClassroom Physik\04_Astronomie\05_Orientierung_Sternenkarte\sk_bilder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74" y="924861"/>
            <a:ext cx="5973870" cy="59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iburskije\Desktop\FlippedClassroom Physik\04_Astronomie\05_Orientierung_Sternenkarte\sk_bilder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99012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Legende 3"/>
          <p:cNvSpPr/>
          <p:nvPr/>
        </p:nvSpPr>
        <p:spPr>
          <a:xfrm>
            <a:off x="611560" y="2060848"/>
            <a:ext cx="4389290" cy="1100659"/>
          </a:xfrm>
          <a:prstGeom prst="wedgeEllipseCallout">
            <a:avLst>
              <a:gd name="adj1" fmla="val -38563"/>
              <a:gd name="adj2" fmla="val 147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„Bildlich“ bedeutet, dass in den Namen der Sternbilder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Figuren interpretiert sind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8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pic>
        <p:nvPicPr>
          <p:cNvPr id="2" name="Picture 2" descr="C:\Users\tiburskije\Desktop\FlippedClassroom Physik\04_Astronomie\05_Orientierung_Sternenkarte\karte_hintergrund_gro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71" y="-531440"/>
            <a:ext cx="7803681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4283968" y="4221088"/>
            <a:ext cx="57606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7668344" y="2708919"/>
            <a:ext cx="648072" cy="6480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8172400" y="3573016"/>
            <a:ext cx="720080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6876256" y="2132856"/>
            <a:ext cx="720080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5144866" y="3198614"/>
            <a:ext cx="579262" cy="5904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4067944" y="2888940"/>
            <a:ext cx="360040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3995936" y="2080641"/>
            <a:ext cx="792088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3131840" y="1993776"/>
            <a:ext cx="720080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5596543" y="2334518"/>
            <a:ext cx="487625" cy="468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5796136" y="431626"/>
            <a:ext cx="1512168" cy="14131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7452320" y="3933056"/>
            <a:ext cx="370830" cy="468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4925" y="930206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kleiner Wagen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26035" y="1340768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Bootes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34924" y="138118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Adler</a:t>
            </a:r>
            <a:endParaRPr lang="de-DE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34925" y="548680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Schwan</a:t>
            </a:r>
            <a:endParaRPr lang="de-DE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35498" y="1744800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Leier</a:t>
            </a:r>
            <a:endParaRPr lang="de-DE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34925" y="2154342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Kassiopeia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34925" y="2564904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Walfisch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34925" y="2946430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Stier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34925" y="3356992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Orion</a:t>
            </a:r>
            <a:endParaRPr lang="de-DE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34925" y="3738518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kleiner Hund</a:t>
            </a:r>
            <a:endParaRPr lang="de-DE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25" y="4149080"/>
            <a:ext cx="165675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großer Hund</a:t>
            </a:r>
            <a:endParaRPr lang="de-DE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" y="4932707"/>
            <a:ext cx="14859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971600" y="4689140"/>
            <a:ext cx="648072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5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pic>
        <p:nvPicPr>
          <p:cNvPr id="2" name="Picture 2" descr="C:\Users\tiburskije\Desktop\FlippedClassroom Physik\04_Astronomie\05_Orientierung_Sternenkarte\karte_hintergrund_gro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71" y="-531440"/>
            <a:ext cx="7803681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603945"/>
            <a:ext cx="7801100" cy="7921377"/>
          </a:xfrm>
          <a:prstGeom prst="rect">
            <a:avLst/>
          </a:prstGeom>
        </p:spPr>
      </p:pic>
      <p:sp>
        <p:nvSpPr>
          <p:cNvPr id="4" name="Ovale Legende 3"/>
          <p:cNvSpPr/>
          <p:nvPr/>
        </p:nvSpPr>
        <p:spPr>
          <a:xfrm>
            <a:off x="611560" y="1844824"/>
            <a:ext cx="4389290" cy="1028651"/>
          </a:xfrm>
          <a:prstGeom prst="wedgeEllipseCallout">
            <a:avLst>
              <a:gd name="adj1" fmla="val -40270"/>
              <a:gd name="adj2" fmla="val 18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Natürlich ist nicht jeden Tag der ganze Sternenhimmel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zu sehen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0" name="Ovale Legende 9"/>
          <p:cNvSpPr/>
          <p:nvPr/>
        </p:nvSpPr>
        <p:spPr>
          <a:xfrm>
            <a:off x="763960" y="1968301"/>
            <a:ext cx="4389290" cy="1028651"/>
          </a:xfrm>
          <a:prstGeom prst="wedgeEllipseCallout">
            <a:avLst>
              <a:gd name="adj1" fmla="val -42657"/>
              <a:gd name="adj2" fmla="val 170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Sondern zu jedem Zeitpunkt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ein anderer Ausschnitt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des Sternenhimmels!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1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10" grpId="0" animBg="1" autoUpdateAnimBg="0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412776"/>
            <a:ext cx="66198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sn.schule.de/~ms16l/virtuelle_schule/Paul/pauls_webseite/paul_lies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" y="204092"/>
            <a:ext cx="1862534" cy="9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pic>
        <p:nvPicPr>
          <p:cNvPr id="6149" name="Picture 15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453336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Legende 8"/>
          <p:cNvSpPr/>
          <p:nvPr/>
        </p:nvSpPr>
        <p:spPr>
          <a:xfrm>
            <a:off x="755576" y="1772816"/>
            <a:ext cx="2912876" cy="1061169"/>
          </a:xfrm>
          <a:prstGeom prst="wedgeEllipseCallout">
            <a:avLst>
              <a:gd name="adj1" fmla="val 67901"/>
              <a:gd name="adj2" fmla="val 148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Genau über mir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ist der Zenit.</a:t>
            </a:r>
            <a:endParaRPr lang="de-DE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sp>
        <p:nvSpPr>
          <p:cNvPr id="2" name="Ellipse 1"/>
          <p:cNvSpPr/>
          <p:nvPr/>
        </p:nvSpPr>
        <p:spPr>
          <a:xfrm>
            <a:off x="1763688" y="3789040"/>
            <a:ext cx="5543028" cy="155520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36" y="3872032"/>
            <a:ext cx="336072" cy="7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e Legende 13"/>
          <p:cNvSpPr/>
          <p:nvPr/>
        </p:nvSpPr>
        <p:spPr>
          <a:xfrm>
            <a:off x="907976" y="1925216"/>
            <a:ext cx="2912876" cy="1061169"/>
          </a:xfrm>
          <a:prstGeom prst="wedgeEllipseCallout">
            <a:avLst>
              <a:gd name="adj1" fmla="val 67901"/>
              <a:gd name="adj2" fmla="val 148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Um mich herum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ist der Horizont </a:t>
            </a:r>
            <a:r>
              <a:rPr lang="de-DE" dirty="0" smtClean="0"/>
              <a:t>mit einer Höhe von 0°.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1907704" y="3068960"/>
            <a:ext cx="5256584" cy="122413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e Legende 15"/>
          <p:cNvSpPr/>
          <p:nvPr/>
        </p:nvSpPr>
        <p:spPr>
          <a:xfrm>
            <a:off x="1060376" y="2077616"/>
            <a:ext cx="2912876" cy="1061169"/>
          </a:xfrm>
          <a:prstGeom prst="wedgeEllipseCallout">
            <a:avLst>
              <a:gd name="adj1" fmla="val 64958"/>
              <a:gd name="adj2" fmla="val 125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ist die Höhe von 30°.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>
          <a:xfrm>
            <a:off x="2420144" y="2429272"/>
            <a:ext cx="4240088" cy="78370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e Legende 17"/>
          <p:cNvSpPr/>
          <p:nvPr/>
        </p:nvSpPr>
        <p:spPr>
          <a:xfrm>
            <a:off x="1212776" y="2230016"/>
            <a:ext cx="2912876" cy="1061169"/>
          </a:xfrm>
          <a:prstGeom prst="wedgeEllipseCallout">
            <a:avLst>
              <a:gd name="adj1" fmla="val 57437"/>
              <a:gd name="adj2" fmla="val 116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ist die Höhe von 60°.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>
            <a:off x="4444060" y="1749956"/>
            <a:ext cx="182284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e Legende 19"/>
          <p:cNvSpPr/>
          <p:nvPr/>
        </p:nvSpPr>
        <p:spPr>
          <a:xfrm>
            <a:off x="1365176" y="2382416"/>
            <a:ext cx="2912876" cy="1061169"/>
          </a:xfrm>
          <a:prstGeom prst="wedgeEllipseCallout">
            <a:avLst>
              <a:gd name="adj1" fmla="val 53840"/>
              <a:gd name="adj2" fmla="val 101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Der Zenit selbst hat eine Höhe von 90°.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9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9" grpId="1" animBg="1"/>
      <p:bldP spid="2" grpId="0" animBg="1"/>
      <p:bldP spid="14" grpId="0" animBg="1" autoUpdateAnimBg="0"/>
      <p:bldP spid="14" grpId="1" animBg="1"/>
      <p:bldP spid="15" grpId="0" animBg="1"/>
      <p:bldP spid="16" grpId="0" animBg="1" autoUpdateAnimBg="0"/>
      <p:bldP spid="16" grpId="1" animBg="1"/>
      <p:bldP spid="17" grpId="0" animBg="1"/>
      <p:bldP spid="18" grpId="0" animBg="1" autoUpdateAnimBg="0"/>
      <p:bldP spid="18" grpId="1" animBg="1"/>
      <p:bldP spid="19" grpId="0" animBg="1"/>
      <p:bldP spid="20" grpId="0" animBg="1" autoUpdateAnimBg="0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pic>
        <p:nvPicPr>
          <p:cNvPr id="6149" name="Picture 15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16" y="1851818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pic>
        <p:nvPicPr>
          <p:cNvPr id="1027" name="Picture 3" descr="C:\Users\tiburskije\Desktop\FlippedClassroom Physik\04_Astronomie\05_Orientierung_Sternenkarte\karte_transparent_gros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0731"/>
            <a:ext cx="615923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e Legende 11"/>
          <p:cNvSpPr/>
          <p:nvPr/>
        </p:nvSpPr>
        <p:spPr>
          <a:xfrm>
            <a:off x="539552" y="2677677"/>
            <a:ext cx="2912876" cy="1061169"/>
          </a:xfrm>
          <a:prstGeom prst="wedgeEllipseCallout">
            <a:avLst>
              <a:gd name="adj1" fmla="val -30936"/>
              <a:gd name="adj2" fmla="val 86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Ganz außen ist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der </a:t>
            </a:r>
            <a:r>
              <a:rPr lang="de-DE" dirty="0" smtClean="0"/>
              <a:t>Horizont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3275855" y="2780929"/>
            <a:ext cx="4104457" cy="378745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e Legende 13"/>
          <p:cNvSpPr/>
          <p:nvPr/>
        </p:nvSpPr>
        <p:spPr>
          <a:xfrm>
            <a:off x="882278" y="1999455"/>
            <a:ext cx="2912876" cy="1061169"/>
          </a:xfrm>
          <a:prstGeom prst="wedgeEllipseCallout">
            <a:avLst>
              <a:gd name="adj1" fmla="val -42436"/>
              <a:gd name="adj2" fmla="val 149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Dann kommt der Kreis</a:t>
            </a:r>
            <a:r>
              <a:rPr lang="de-DE" dirty="0"/>
              <a:t> </a:t>
            </a:r>
            <a:r>
              <a:rPr lang="de-DE" dirty="0" smtClean="0"/>
              <a:t>mit 3</a:t>
            </a:r>
            <a:r>
              <a:rPr lang="de-DE" dirty="0" smtClean="0"/>
              <a:t>0° Höhe.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3923928" y="3443408"/>
            <a:ext cx="2808312" cy="250587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644009" y="4077072"/>
            <a:ext cx="1368152" cy="122413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e Legende 16"/>
          <p:cNvSpPr/>
          <p:nvPr/>
        </p:nvSpPr>
        <p:spPr>
          <a:xfrm>
            <a:off x="392956" y="1321233"/>
            <a:ext cx="2912876" cy="1061169"/>
          </a:xfrm>
          <a:prstGeom prst="wedgeEllipseCallout">
            <a:avLst>
              <a:gd name="adj1" fmla="val -25238"/>
              <a:gd name="adj2" fmla="val 211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Dann kommt der Kreis mit </a:t>
            </a:r>
            <a:r>
              <a:rPr lang="de-DE" dirty="0" smtClean="0"/>
              <a:t>60</a:t>
            </a:r>
            <a:r>
              <a:rPr lang="de-DE" dirty="0"/>
              <a:t>° </a:t>
            </a:r>
            <a:r>
              <a:rPr lang="de-DE" dirty="0" smtClean="0"/>
              <a:t>Höhe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>
          <a:xfrm>
            <a:off x="5318369" y="4653136"/>
            <a:ext cx="45719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e Legende 18"/>
          <p:cNvSpPr/>
          <p:nvPr/>
        </p:nvSpPr>
        <p:spPr>
          <a:xfrm>
            <a:off x="328322" y="938286"/>
            <a:ext cx="2912876" cy="1061169"/>
          </a:xfrm>
          <a:prstGeom prst="wedgeEllipseCallout">
            <a:avLst>
              <a:gd name="adj1" fmla="val -23241"/>
              <a:gd name="adj2" fmla="val 246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Der Zenit hat eine Höhe von 90°.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2" grpId="1" animBg="1"/>
      <p:bldP spid="13" grpId="0" animBg="1"/>
      <p:bldP spid="14" grpId="0" animBg="1" autoUpdateAnimBg="0"/>
      <p:bldP spid="14" grpId="1" animBg="1"/>
      <p:bldP spid="15" grpId="0" animBg="1"/>
      <p:bldP spid="16" grpId="0" animBg="1"/>
      <p:bldP spid="17" grpId="0" animBg="1" autoUpdateAnimBg="0"/>
      <p:bldP spid="17" grpId="1" animBg="1"/>
      <p:bldP spid="18" grpId="0" animBg="1"/>
      <p:bldP spid="19" grpId="0" animBg="1" autoUpdateAnimBg="0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412776"/>
            <a:ext cx="66198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1907704" y="3068960"/>
            <a:ext cx="5256584" cy="122413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420144" y="2429272"/>
            <a:ext cx="4240088" cy="78370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4" descr="http://www.sn.schule.de/~ms16l/virtuelle_schule/Paul/pauls_webseite/paul_lies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" y="204092"/>
            <a:ext cx="1862534" cy="9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pic>
        <p:nvPicPr>
          <p:cNvPr id="6149" name="Picture 15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453336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Legende 8"/>
          <p:cNvSpPr/>
          <p:nvPr/>
        </p:nvSpPr>
        <p:spPr>
          <a:xfrm>
            <a:off x="1673920" y="1219371"/>
            <a:ext cx="2912876" cy="1061169"/>
          </a:xfrm>
          <a:prstGeom prst="wedgeEllipseCallout">
            <a:avLst>
              <a:gd name="adj1" fmla="val -40903"/>
              <a:gd name="adj2" fmla="val -77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Kommen wir nun zum Azimut…</a:t>
            </a:r>
            <a:endParaRPr lang="de-DE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sp>
        <p:nvSpPr>
          <p:cNvPr id="2" name="Ellipse 1"/>
          <p:cNvSpPr/>
          <p:nvPr/>
        </p:nvSpPr>
        <p:spPr>
          <a:xfrm>
            <a:off x="1763688" y="3789040"/>
            <a:ext cx="5543028" cy="155520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e Legende 13"/>
          <p:cNvSpPr/>
          <p:nvPr/>
        </p:nvSpPr>
        <p:spPr>
          <a:xfrm>
            <a:off x="1008818" y="1681917"/>
            <a:ext cx="2912876" cy="1061169"/>
          </a:xfrm>
          <a:prstGeom prst="wedgeEllipseCallout">
            <a:avLst>
              <a:gd name="adj1" fmla="val -18045"/>
              <a:gd name="adj2" fmla="val -120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Genau im Süden hat </a:t>
            </a:r>
            <a:r>
              <a:rPr lang="de-DE" dirty="0" smtClean="0"/>
              <a:t>das Azimut den Wert</a:t>
            </a:r>
            <a:r>
              <a:rPr lang="de-DE" dirty="0" smtClean="0"/>
              <a:t> 0°.</a:t>
            </a:r>
            <a:endParaRPr lang="de-DE" dirty="0"/>
          </a:p>
        </p:txBody>
      </p:sp>
      <p:sp>
        <p:nvSpPr>
          <p:cNvPr id="16" name="Ovale Legende 15"/>
          <p:cNvSpPr/>
          <p:nvPr/>
        </p:nvSpPr>
        <p:spPr>
          <a:xfrm>
            <a:off x="755576" y="1982391"/>
            <a:ext cx="2912876" cy="1061169"/>
          </a:xfrm>
          <a:prstGeom prst="wedgeEllipseCallout">
            <a:avLst>
              <a:gd name="adj1" fmla="val -10931"/>
              <a:gd name="adj2" fmla="val -146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Im Westen haben wir 90° Azimut.</a:t>
            </a:r>
            <a:endParaRPr lang="de-DE" dirty="0"/>
          </a:p>
        </p:txBody>
      </p:sp>
      <p:sp>
        <p:nvSpPr>
          <p:cNvPr id="18" name="Ovale Legende 17"/>
          <p:cNvSpPr/>
          <p:nvPr/>
        </p:nvSpPr>
        <p:spPr>
          <a:xfrm>
            <a:off x="307250" y="1681916"/>
            <a:ext cx="2912876" cy="1061169"/>
          </a:xfrm>
          <a:prstGeom prst="wedgeEllipseCallout">
            <a:avLst>
              <a:gd name="adj1" fmla="val 2735"/>
              <a:gd name="adj2" fmla="val -11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Im Norden sind es 180°.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>
            <a:off x="4444060" y="1749956"/>
            <a:ext cx="182284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e Legende 19"/>
          <p:cNvSpPr/>
          <p:nvPr/>
        </p:nvSpPr>
        <p:spPr>
          <a:xfrm>
            <a:off x="-33397" y="1382004"/>
            <a:ext cx="2912876" cy="1061169"/>
          </a:xfrm>
          <a:prstGeom prst="wedgeEllipseCallout">
            <a:avLst>
              <a:gd name="adj1" fmla="val 13435"/>
              <a:gd name="adj2" fmla="val -85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Im Osten sind es dann 270°.</a:t>
            </a:r>
            <a:endParaRPr lang="de-DE" dirty="0"/>
          </a:p>
        </p:txBody>
      </p:sp>
      <p:cxnSp>
        <p:nvCxnSpPr>
          <p:cNvPr id="4" name="Gerade Verbindung 3"/>
          <p:cNvCxnSpPr>
            <a:endCxn id="2" idx="6"/>
          </p:cNvCxnSpPr>
          <p:nvPr/>
        </p:nvCxnSpPr>
        <p:spPr>
          <a:xfrm>
            <a:off x="4535202" y="4566642"/>
            <a:ext cx="2771514" cy="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7308304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20"/>
          <p:cNvCxnSpPr>
            <a:endCxn id="2" idx="4"/>
          </p:cNvCxnSpPr>
          <p:nvPr/>
        </p:nvCxnSpPr>
        <p:spPr>
          <a:xfrm>
            <a:off x="4535202" y="4517504"/>
            <a:ext cx="0" cy="82674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572000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90°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23"/>
          <p:cNvCxnSpPr>
            <a:endCxn id="2" idx="2"/>
          </p:cNvCxnSpPr>
          <p:nvPr/>
        </p:nvCxnSpPr>
        <p:spPr>
          <a:xfrm flipH="1">
            <a:off x="1763688" y="4566642"/>
            <a:ext cx="2771514" cy="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187624" y="47576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180°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9" name="Gerade Verbindung 28"/>
          <p:cNvCxnSpPr>
            <a:endCxn id="2" idx="0"/>
          </p:cNvCxnSpPr>
          <p:nvPr/>
        </p:nvCxnSpPr>
        <p:spPr>
          <a:xfrm flipH="1" flipV="1">
            <a:off x="4535202" y="3789040"/>
            <a:ext cx="4986" cy="728464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633358" y="349636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270°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3" name="Ovale Legende 32"/>
          <p:cNvSpPr/>
          <p:nvPr/>
        </p:nvSpPr>
        <p:spPr>
          <a:xfrm>
            <a:off x="451266" y="1327305"/>
            <a:ext cx="2912876" cy="1061169"/>
          </a:xfrm>
          <a:prstGeom prst="wedgeEllipseCallout">
            <a:avLst>
              <a:gd name="adj1" fmla="val -4242"/>
              <a:gd name="adj2" fmla="val -82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Und zurück zum Süden geht das Azimut bis 360°.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4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9" grpId="1" animBg="1"/>
      <p:bldP spid="14" grpId="0" animBg="1" autoUpdateAnimBg="0"/>
      <p:bldP spid="14" grpId="1" animBg="1"/>
      <p:bldP spid="16" grpId="0" animBg="1" autoUpdateAnimBg="0"/>
      <p:bldP spid="16" grpId="1" animBg="1"/>
      <p:bldP spid="18" grpId="0" animBg="1" autoUpdateAnimBg="0"/>
      <p:bldP spid="18" grpId="1" animBg="1"/>
      <p:bldP spid="20" grpId="0" animBg="1" autoUpdateAnimBg="0"/>
      <p:bldP spid="20" grpId="1" animBg="1"/>
      <p:bldP spid="5" grpId="0"/>
      <p:bldP spid="22" grpId="0"/>
      <p:bldP spid="25" grpId="0"/>
      <p:bldP spid="30" grpId="0"/>
      <p:bldP spid="33" grpId="0" animBg="1" autoUpdateAnimBg="0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  <a:endParaRPr lang="de-DE" sz="3200" dirty="0"/>
          </a:p>
        </p:txBody>
      </p:sp>
      <p:pic>
        <p:nvPicPr>
          <p:cNvPr id="1027" name="Picture 3" descr="C:\Users\tiburskije\Desktop\FlippedClassroom Physik\04_Astronomie\05_Orientierung_Sternenkarte\karte_transparent_gro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0731"/>
            <a:ext cx="615923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e Legende 11"/>
          <p:cNvSpPr/>
          <p:nvPr/>
        </p:nvSpPr>
        <p:spPr>
          <a:xfrm>
            <a:off x="539552" y="2677677"/>
            <a:ext cx="2912876" cy="1061169"/>
          </a:xfrm>
          <a:prstGeom prst="wedgeEllipseCallout">
            <a:avLst>
              <a:gd name="adj1" fmla="val -30936"/>
              <a:gd name="adj2" fmla="val 86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Azimut hat im Süden 0°.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3275855" y="2780929"/>
            <a:ext cx="4104457" cy="378745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e Legende 13"/>
          <p:cNvSpPr/>
          <p:nvPr/>
        </p:nvSpPr>
        <p:spPr>
          <a:xfrm>
            <a:off x="1115616" y="2382239"/>
            <a:ext cx="2912876" cy="1061169"/>
          </a:xfrm>
          <a:prstGeom prst="wedgeEllipseCallout">
            <a:avLst>
              <a:gd name="adj1" fmla="val -50055"/>
              <a:gd name="adj2" fmla="val 113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Im Westen sind es 90°.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3923928" y="3443408"/>
            <a:ext cx="2808312" cy="250587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644009" y="4077072"/>
            <a:ext cx="1368152" cy="122413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e Legende 16"/>
          <p:cNvSpPr/>
          <p:nvPr/>
        </p:nvSpPr>
        <p:spPr>
          <a:xfrm>
            <a:off x="362979" y="1777760"/>
            <a:ext cx="2912876" cy="1061169"/>
          </a:xfrm>
          <a:prstGeom prst="wedgeEllipseCallout">
            <a:avLst>
              <a:gd name="adj1" fmla="val -24628"/>
              <a:gd name="adj2" fmla="val 170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Genau im Norden sind es 180°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>
          <a:xfrm>
            <a:off x="5318369" y="4653136"/>
            <a:ext cx="45719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e Legende 18"/>
          <p:cNvSpPr/>
          <p:nvPr/>
        </p:nvSpPr>
        <p:spPr>
          <a:xfrm>
            <a:off x="658308" y="2123866"/>
            <a:ext cx="3049596" cy="1319542"/>
          </a:xfrm>
          <a:prstGeom prst="wedgeEllipseCallout">
            <a:avLst>
              <a:gd name="adj1" fmla="val -35177"/>
              <a:gd name="adj2" fmla="val 100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Und im Osten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sind es 270°. </a:t>
            </a:r>
            <a:endParaRPr lang="de-DE" dirty="0"/>
          </a:p>
        </p:txBody>
      </p:sp>
      <p:cxnSp>
        <p:nvCxnSpPr>
          <p:cNvPr id="20" name="Gerade Verbindung 19"/>
          <p:cNvCxnSpPr>
            <a:stCxn id="18" idx="7"/>
          </p:cNvCxnSpPr>
          <p:nvPr/>
        </p:nvCxnSpPr>
        <p:spPr>
          <a:xfrm>
            <a:off x="5357393" y="4659831"/>
            <a:ext cx="6695" cy="190855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364088" y="62184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48264" y="41353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90°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23"/>
          <p:cNvCxnSpPr>
            <a:endCxn id="13" idx="0"/>
          </p:cNvCxnSpPr>
          <p:nvPr/>
        </p:nvCxnSpPr>
        <p:spPr>
          <a:xfrm flipH="1" flipV="1">
            <a:off x="5328084" y="2780929"/>
            <a:ext cx="13144" cy="1902853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5364088" y="283892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180°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563888" y="36465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270°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6" name="Freihandform 35"/>
          <p:cNvSpPr/>
          <p:nvPr/>
        </p:nvSpPr>
        <p:spPr>
          <a:xfrm>
            <a:off x="5386812" y="3938257"/>
            <a:ext cx="1846907" cy="760492"/>
          </a:xfrm>
          <a:custGeom>
            <a:avLst/>
            <a:gdLst>
              <a:gd name="connsiteX0" fmla="*/ 0 w 1846907"/>
              <a:gd name="connsiteY0" fmla="*/ 760492 h 760492"/>
              <a:gd name="connsiteX1" fmla="*/ 380245 w 1846907"/>
              <a:gd name="connsiteY1" fmla="*/ 742385 h 760492"/>
              <a:gd name="connsiteX2" fmla="*/ 760491 w 1846907"/>
              <a:gd name="connsiteY2" fmla="*/ 669957 h 760492"/>
              <a:gd name="connsiteX3" fmla="*/ 1050202 w 1846907"/>
              <a:gd name="connsiteY3" fmla="*/ 570369 h 760492"/>
              <a:gd name="connsiteX4" fmla="*/ 1376127 w 1846907"/>
              <a:gd name="connsiteY4" fmla="*/ 389299 h 760492"/>
              <a:gd name="connsiteX5" fmla="*/ 1683944 w 1846907"/>
              <a:gd name="connsiteY5" fmla="*/ 144856 h 760492"/>
              <a:gd name="connsiteX6" fmla="*/ 1846907 w 1846907"/>
              <a:gd name="connsiteY6" fmla="*/ 0 h 7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907" h="760492">
                <a:moveTo>
                  <a:pt x="0" y="760492"/>
                </a:moveTo>
                <a:cubicBezTo>
                  <a:pt x="126748" y="758983"/>
                  <a:pt x="253497" y="757474"/>
                  <a:pt x="380245" y="742385"/>
                </a:cubicBezTo>
                <a:cubicBezTo>
                  <a:pt x="506993" y="727296"/>
                  <a:pt x="648832" y="698626"/>
                  <a:pt x="760491" y="669957"/>
                </a:cubicBezTo>
                <a:cubicBezTo>
                  <a:pt x="872150" y="641288"/>
                  <a:pt x="947596" y="617145"/>
                  <a:pt x="1050202" y="570369"/>
                </a:cubicBezTo>
                <a:cubicBezTo>
                  <a:pt x="1152808" y="523593"/>
                  <a:pt x="1270503" y="460218"/>
                  <a:pt x="1376127" y="389299"/>
                </a:cubicBezTo>
                <a:cubicBezTo>
                  <a:pt x="1481751" y="318380"/>
                  <a:pt x="1605481" y="209739"/>
                  <a:pt x="1683944" y="144856"/>
                </a:cubicBezTo>
                <a:cubicBezTo>
                  <a:pt x="1762407" y="79973"/>
                  <a:pt x="1804657" y="39986"/>
                  <a:pt x="184690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/>
        </p:nvSpPr>
        <p:spPr>
          <a:xfrm flipH="1">
            <a:off x="3452428" y="3938256"/>
            <a:ext cx="1927526" cy="755291"/>
          </a:xfrm>
          <a:custGeom>
            <a:avLst/>
            <a:gdLst>
              <a:gd name="connsiteX0" fmla="*/ 0 w 1846907"/>
              <a:gd name="connsiteY0" fmla="*/ 760492 h 760492"/>
              <a:gd name="connsiteX1" fmla="*/ 380245 w 1846907"/>
              <a:gd name="connsiteY1" fmla="*/ 742385 h 760492"/>
              <a:gd name="connsiteX2" fmla="*/ 760491 w 1846907"/>
              <a:gd name="connsiteY2" fmla="*/ 669957 h 760492"/>
              <a:gd name="connsiteX3" fmla="*/ 1050202 w 1846907"/>
              <a:gd name="connsiteY3" fmla="*/ 570369 h 760492"/>
              <a:gd name="connsiteX4" fmla="*/ 1376127 w 1846907"/>
              <a:gd name="connsiteY4" fmla="*/ 389299 h 760492"/>
              <a:gd name="connsiteX5" fmla="*/ 1683944 w 1846907"/>
              <a:gd name="connsiteY5" fmla="*/ 144856 h 760492"/>
              <a:gd name="connsiteX6" fmla="*/ 1846907 w 1846907"/>
              <a:gd name="connsiteY6" fmla="*/ 0 h 7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907" h="760492">
                <a:moveTo>
                  <a:pt x="0" y="760492"/>
                </a:moveTo>
                <a:cubicBezTo>
                  <a:pt x="126748" y="758983"/>
                  <a:pt x="253497" y="757474"/>
                  <a:pt x="380245" y="742385"/>
                </a:cubicBezTo>
                <a:cubicBezTo>
                  <a:pt x="506993" y="727296"/>
                  <a:pt x="648832" y="698626"/>
                  <a:pt x="760491" y="669957"/>
                </a:cubicBezTo>
                <a:cubicBezTo>
                  <a:pt x="872150" y="641288"/>
                  <a:pt x="947596" y="617145"/>
                  <a:pt x="1050202" y="570369"/>
                </a:cubicBezTo>
                <a:cubicBezTo>
                  <a:pt x="1152808" y="523593"/>
                  <a:pt x="1270503" y="460218"/>
                  <a:pt x="1376127" y="389299"/>
                </a:cubicBezTo>
                <a:cubicBezTo>
                  <a:pt x="1481751" y="318380"/>
                  <a:pt x="1605481" y="209739"/>
                  <a:pt x="1683944" y="144856"/>
                </a:cubicBezTo>
                <a:cubicBezTo>
                  <a:pt x="1762407" y="79973"/>
                  <a:pt x="1804657" y="39986"/>
                  <a:pt x="184690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e Legende 41"/>
          <p:cNvSpPr/>
          <p:nvPr/>
        </p:nvSpPr>
        <p:spPr>
          <a:xfrm>
            <a:off x="742946" y="2546060"/>
            <a:ext cx="3049596" cy="1319542"/>
          </a:xfrm>
          <a:prstGeom prst="wedgeEllipseCallout">
            <a:avLst>
              <a:gd name="adj1" fmla="val -38961"/>
              <a:gd name="adj2" fmla="val 69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Azimut endet im Süden wieder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mit 360°!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9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2" grpId="1" animBg="1"/>
      <p:bldP spid="14" grpId="0" animBg="1" autoUpdateAnimBg="0"/>
      <p:bldP spid="14" grpId="1" animBg="1"/>
      <p:bldP spid="17" grpId="0" animBg="1" autoUpdateAnimBg="0"/>
      <p:bldP spid="17" grpId="1" animBg="1"/>
      <p:bldP spid="19" grpId="0" animBg="1" autoUpdateAnimBg="0"/>
      <p:bldP spid="19" grpId="1" animBg="1"/>
      <p:bldP spid="21" grpId="0"/>
      <p:bldP spid="23" grpId="0"/>
      <p:bldP spid="25" grpId="0"/>
      <p:bldP spid="27" grpId="0"/>
      <p:bldP spid="36" grpId="0" animBg="1"/>
      <p:bldP spid="41" grpId="0" animBg="1"/>
      <p:bldP spid="42" grpId="0" animBg="1" autoUpdateAnimBg="0"/>
      <p:bldP spid="42" grpId="1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Bildschirmpräsentation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tiburskije</dc:creator>
  <cp:lastModifiedBy>tiburskije</cp:lastModifiedBy>
  <cp:revision>137</cp:revision>
  <dcterms:created xsi:type="dcterms:W3CDTF">2015-12-04T09:42:00Z</dcterms:created>
  <dcterms:modified xsi:type="dcterms:W3CDTF">2016-03-18T13:30:40Z</dcterms:modified>
</cp:coreProperties>
</file>