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sldIdLst>
    <p:sldId id="256" r:id="rId2"/>
    <p:sldId id="280" r:id="rId3"/>
    <p:sldId id="287" r:id="rId4"/>
    <p:sldId id="283" r:id="rId5"/>
    <p:sldId id="284" r:id="rId6"/>
    <p:sldId id="286" r:id="rId7"/>
    <p:sldId id="288" r:id="rId8"/>
    <p:sldId id="289" r:id="rId9"/>
  </p:sldIdLst>
  <p:sldSz cx="10080625" cy="7559675"/>
  <p:notesSz cx="7559675" cy="10691813"/>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SimSun" pitchFamily="2" charset="-122"/>
        <a:cs typeface="+mn-cs"/>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SimSun" pitchFamily="2" charset="-122"/>
        <a:cs typeface="+mn-cs"/>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SimSun" pitchFamily="2" charset="-122"/>
        <a:cs typeface="+mn-cs"/>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SimSun" pitchFamily="2" charset="-122"/>
        <a:cs typeface="+mn-cs"/>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tx1"/>
        </a:solidFill>
        <a:latin typeface="Arial" charset="0"/>
        <a:ea typeface="SimSun" pitchFamily="2" charset="-122"/>
        <a:cs typeface="+mn-cs"/>
      </a:defRPr>
    </a:lvl5pPr>
    <a:lvl6pPr marL="2286000" algn="l" defTabSz="914400" rtl="0" eaLnBrk="1" latinLnBrk="0" hangingPunct="1">
      <a:defRPr kern="1200">
        <a:solidFill>
          <a:schemeClr val="tx1"/>
        </a:solidFill>
        <a:latin typeface="Arial" charset="0"/>
        <a:ea typeface="SimSun" pitchFamily="2" charset="-122"/>
        <a:cs typeface="+mn-cs"/>
      </a:defRPr>
    </a:lvl6pPr>
    <a:lvl7pPr marL="2743200" algn="l" defTabSz="914400" rtl="0" eaLnBrk="1" latinLnBrk="0" hangingPunct="1">
      <a:defRPr kern="1200">
        <a:solidFill>
          <a:schemeClr val="tx1"/>
        </a:solidFill>
        <a:latin typeface="Arial" charset="0"/>
        <a:ea typeface="SimSun" pitchFamily="2" charset="-122"/>
        <a:cs typeface="+mn-cs"/>
      </a:defRPr>
    </a:lvl7pPr>
    <a:lvl8pPr marL="3200400" algn="l" defTabSz="914400" rtl="0" eaLnBrk="1" latinLnBrk="0" hangingPunct="1">
      <a:defRPr kern="1200">
        <a:solidFill>
          <a:schemeClr val="tx1"/>
        </a:solidFill>
        <a:latin typeface="Arial" charset="0"/>
        <a:ea typeface="SimSun" pitchFamily="2" charset="-122"/>
        <a:cs typeface="+mn-cs"/>
      </a:defRPr>
    </a:lvl8pPr>
    <a:lvl9pPr marL="3657600" algn="l" defTabSz="914400" rtl="0" eaLnBrk="1" latinLnBrk="0" hangingPunct="1">
      <a:defRPr kern="1200">
        <a:solidFill>
          <a:schemeClr val="tx1"/>
        </a:solidFill>
        <a:latin typeface="Arial"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7" d="100"/>
          <a:sy n="97" d="100"/>
        </p:scale>
        <p:origin x="-1062" y="-96"/>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1"/>
          <p:cNvSpPr>
            <a:spLocks noGrp="1" noRot="1" noChangeAspect="1" noChangeArrowheads="1"/>
          </p:cNvSpPr>
          <p:nvPr>
            <p:ph type="sldImg"/>
          </p:nvPr>
        </p:nvSpPr>
        <p:spPr bwMode="auto">
          <a:xfrm>
            <a:off x="1106488" y="812800"/>
            <a:ext cx="5343525" cy="4006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755650" y="5078413"/>
            <a:ext cx="6046788" cy="4810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de-DE" noProof="0" smtClean="0"/>
          </a:p>
        </p:txBody>
      </p:sp>
      <p:sp>
        <p:nvSpPr>
          <p:cNvPr id="2051" name="Rectangle 3"/>
          <p:cNvSpPr>
            <a:spLocks noGrp="1" noChangeArrowheads="1"/>
          </p:cNvSpPr>
          <p:nvPr>
            <p:ph type="hdr"/>
          </p:nvPr>
        </p:nvSpPr>
        <p:spPr bwMode="auto">
          <a:xfrm>
            <a:off x="0"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SimSun" charset="-122"/>
              </a:defRPr>
            </a:lvl1pPr>
          </a:lstStyle>
          <a:p>
            <a:pPr>
              <a:defRPr/>
            </a:pPr>
            <a:endParaRPr lang="de-DE"/>
          </a:p>
        </p:txBody>
      </p:sp>
      <p:sp>
        <p:nvSpPr>
          <p:cNvPr id="2052" name="Rectangle 4"/>
          <p:cNvSpPr>
            <a:spLocks noGrp="1" noChangeArrowheads="1"/>
          </p:cNvSpPr>
          <p:nvPr>
            <p:ph type="dt"/>
          </p:nvPr>
        </p:nvSpPr>
        <p:spPr bwMode="auto">
          <a:xfrm>
            <a:off x="4278313" y="0"/>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SimSun" charset="-122"/>
              </a:defRPr>
            </a:lvl1pPr>
          </a:lstStyle>
          <a:p>
            <a:pPr>
              <a:defRPr/>
            </a:pPr>
            <a:endParaRPr lang="de-DE"/>
          </a:p>
        </p:txBody>
      </p:sp>
      <p:sp>
        <p:nvSpPr>
          <p:cNvPr id="2053" name="Rectangle 5"/>
          <p:cNvSpPr>
            <a:spLocks noGrp="1" noChangeArrowheads="1"/>
          </p:cNvSpPr>
          <p:nvPr>
            <p:ph type="ftr"/>
          </p:nvPr>
        </p:nvSpPr>
        <p:spPr bwMode="auto">
          <a:xfrm>
            <a:off x="0"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nSpc>
                <a:spcPct val="95000"/>
              </a:lnSpc>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SimSun" charset="-122"/>
              </a:defRPr>
            </a:lvl1pPr>
          </a:lstStyle>
          <a:p>
            <a:pPr>
              <a:defRPr/>
            </a:pPr>
            <a:endParaRPr lang="de-DE"/>
          </a:p>
        </p:txBody>
      </p:sp>
      <p:sp>
        <p:nvSpPr>
          <p:cNvPr id="2054" name="Rectangle 6"/>
          <p:cNvSpPr>
            <a:spLocks noGrp="1" noChangeArrowheads="1"/>
          </p:cNvSpPr>
          <p:nvPr>
            <p:ph type="sldNum"/>
          </p:nvPr>
        </p:nvSpPr>
        <p:spPr bwMode="auto">
          <a:xfrm>
            <a:off x="4278313" y="10156825"/>
            <a:ext cx="3279775" cy="533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a:lnSpc>
                <a:spcPct val="95000"/>
              </a:lnSpc>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SimSun" charset="-122"/>
              </a:defRPr>
            </a:lvl1pPr>
          </a:lstStyle>
          <a:p>
            <a:pPr>
              <a:defRPr/>
            </a:pPr>
            <a:fld id="{BF88E677-B009-41E1-8AB8-386EF96FFCE9}" type="slidenum">
              <a:rPr lang="de-DE"/>
              <a:pPr>
                <a:defRPr/>
              </a:pPr>
              <a:t>‹Nr.›</a:t>
            </a:fld>
            <a:endParaRPr lang="de-DE"/>
          </a:p>
        </p:txBody>
      </p:sp>
    </p:spTree>
    <p:extLst>
      <p:ext uri="{BB962C8B-B14F-4D97-AF65-F5344CB8AC3E}">
        <p14:creationId xmlns:p14="http://schemas.microsoft.com/office/powerpoint/2010/main" val="2639889003"/>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6"/>
          <p:cNvSpPr>
            <a:spLocks noGrp="1" noChangeArrowheads="1"/>
          </p:cNvSpPr>
          <p:nvPr>
            <p:ph type="sldNum" sz="quarter"/>
          </p:nvPr>
        </p:nvSpPr>
        <p:spPr>
          <a:noFill/>
        </p:spPr>
        <p:txBody>
          <a:bodyPr/>
          <a:lstStyle>
            <a:lvl1pPr eaLnBrk="0">
              <a:tabLst>
                <a:tab pos="723900" algn="l"/>
                <a:tab pos="1447800" algn="l"/>
                <a:tab pos="2171700" algn="l"/>
                <a:tab pos="2895600" algn="l"/>
              </a:tabLst>
              <a:defRPr>
                <a:solidFill>
                  <a:schemeClr val="tx1"/>
                </a:solidFill>
                <a:latin typeface="Arial" charset="0"/>
                <a:ea typeface="SimSun" pitchFamily="2" charset="-122"/>
              </a:defRPr>
            </a:lvl1pPr>
            <a:lvl2pPr eaLnBrk="0">
              <a:tabLst>
                <a:tab pos="723900" algn="l"/>
                <a:tab pos="1447800" algn="l"/>
                <a:tab pos="2171700" algn="l"/>
                <a:tab pos="2895600" algn="l"/>
              </a:tabLst>
              <a:defRPr>
                <a:solidFill>
                  <a:schemeClr val="tx1"/>
                </a:solidFill>
                <a:latin typeface="Arial" charset="0"/>
                <a:ea typeface="SimSun" pitchFamily="2" charset="-122"/>
              </a:defRPr>
            </a:lvl2pPr>
            <a:lvl3pPr eaLnBrk="0">
              <a:tabLst>
                <a:tab pos="723900" algn="l"/>
                <a:tab pos="1447800" algn="l"/>
                <a:tab pos="2171700" algn="l"/>
                <a:tab pos="2895600" algn="l"/>
              </a:tabLst>
              <a:defRPr>
                <a:solidFill>
                  <a:schemeClr val="tx1"/>
                </a:solidFill>
                <a:latin typeface="Arial" charset="0"/>
                <a:ea typeface="SimSun" pitchFamily="2" charset="-122"/>
              </a:defRPr>
            </a:lvl3pPr>
            <a:lvl4pPr eaLnBrk="0">
              <a:tabLst>
                <a:tab pos="723900" algn="l"/>
                <a:tab pos="1447800" algn="l"/>
                <a:tab pos="2171700" algn="l"/>
                <a:tab pos="2895600" algn="l"/>
              </a:tabLst>
              <a:defRPr>
                <a:solidFill>
                  <a:schemeClr val="tx1"/>
                </a:solidFill>
                <a:latin typeface="Arial" charset="0"/>
                <a:ea typeface="SimSun" pitchFamily="2" charset="-122"/>
              </a:defRPr>
            </a:lvl4pPr>
            <a:lvl5pPr eaLnBrk="0">
              <a:tabLst>
                <a:tab pos="723900" algn="l"/>
                <a:tab pos="1447800" algn="l"/>
                <a:tab pos="2171700" algn="l"/>
                <a:tab pos="2895600" algn="l"/>
              </a:tabLst>
              <a:defRPr>
                <a:solidFill>
                  <a:schemeClr val="tx1"/>
                </a:solidFill>
                <a:latin typeface="Arial" charset="0"/>
                <a:ea typeface="SimSun"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9pPr>
          </a:lstStyle>
          <a:p>
            <a:pPr eaLnBrk="1">
              <a:buFont typeface="Times New Roman" pitchFamily="18" charset="0"/>
              <a:buNone/>
            </a:pPr>
            <a:fld id="{F86DCA7F-D681-4751-AE45-69741BAA42E6}" type="slidenum">
              <a:rPr lang="de-DE" smtClean="0">
                <a:solidFill>
                  <a:srgbClr val="000000"/>
                </a:solidFill>
                <a:latin typeface="Times New Roman" pitchFamily="18" charset="0"/>
              </a:rPr>
              <a:pPr eaLnBrk="1">
                <a:buFont typeface="Times New Roman" pitchFamily="18" charset="0"/>
                <a:buNone/>
              </a:pPr>
              <a:t>1</a:t>
            </a:fld>
            <a:endParaRPr lang="de-DE" smtClean="0">
              <a:solidFill>
                <a:srgbClr val="000000"/>
              </a:solidFill>
              <a:latin typeface="Times New Roman" pitchFamily="18" charset="0"/>
            </a:endParaRPr>
          </a:p>
        </p:txBody>
      </p:sp>
      <p:sp>
        <p:nvSpPr>
          <p:cNvPr id="13315"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3316" name="Rectangle 2"/>
          <p:cNvSpPr>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p:spPr>
        <p:txBody>
          <a:bodyPr/>
          <a:lstStyle>
            <a:lvl1pPr eaLnBrk="0">
              <a:tabLst>
                <a:tab pos="723900" algn="l"/>
                <a:tab pos="1447800" algn="l"/>
                <a:tab pos="2171700" algn="l"/>
                <a:tab pos="2895600" algn="l"/>
              </a:tabLst>
              <a:defRPr>
                <a:solidFill>
                  <a:schemeClr val="tx1"/>
                </a:solidFill>
                <a:latin typeface="Arial" charset="0"/>
                <a:ea typeface="SimSun" pitchFamily="2" charset="-122"/>
              </a:defRPr>
            </a:lvl1pPr>
            <a:lvl2pPr eaLnBrk="0">
              <a:tabLst>
                <a:tab pos="723900" algn="l"/>
                <a:tab pos="1447800" algn="l"/>
                <a:tab pos="2171700" algn="l"/>
                <a:tab pos="2895600" algn="l"/>
              </a:tabLst>
              <a:defRPr>
                <a:solidFill>
                  <a:schemeClr val="tx1"/>
                </a:solidFill>
                <a:latin typeface="Arial" charset="0"/>
                <a:ea typeface="SimSun" pitchFamily="2" charset="-122"/>
              </a:defRPr>
            </a:lvl2pPr>
            <a:lvl3pPr eaLnBrk="0">
              <a:tabLst>
                <a:tab pos="723900" algn="l"/>
                <a:tab pos="1447800" algn="l"/>
                <a:tab pos="2171700" algn="l"/>
                <a:tab pos="2895600" algn="l"/>
              </a:tabLst>
              <a:defRPr>
                <a:solidFill>
                  <a:schemeClr val="tx1"/>
                </a:solidFill>
                <a:latin typeface="Arial" charset="0"/>
                <a:ea typeface="SimSun" pitchFamily="2" charset="-122"/>
              </a:defRPr>
            </a:lvl3pPr>
            <a:lvl4pPr eaLnBrk="0">
              <a:tabLst>
                <a:tab pos="723900" algn="l"/>
                <a:tab pos="1447800" algn="l"/>
                <a:tab pos="2171700" algn="l"/>
                <a:tab pos="2895600" algn="l"/>
              </a:tabLst>
              <a:defRPr>
                <a:solidFill>
                  <a:schemeClr val="tx1"/>
                </a:solidFill>
                <a:latin typeface="Arial" charset="0"/>
                <a:ea typeface="SimSun" pitchFamily="2" charset="-122"/>
              </a:defRPr>
            </a:lvl4pPr>
            <a:lvl5pPr eaLnBrk="0">
              <a:tabLst>
                <a:tab pos="723900" algn="l"/>
                <a:tab pos="1447800" algn="l"/>
                <a:tab pos="2171700" algn="l"/>
                <a:tab pos="2895600" algn="l"/>
              </a:tabLst>
              <a:defRPr>
                <a:solidFill>
                  <a:schemeClr val="tx1"/>
                </a:solidFill>
                <a:latin typeface="Arial" charset="0"/>
                <a:ea typeface="SimSun"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9pPr>
          </a:lstStyle>
          <a:p>
            <a:pPr eaLnBrk="1">
              <a:buFont typeface="Times New Roman" pitchFamily="18" charset="0"/>
              <a:buNone/>
            </a:pPr>
            <a:fld id="{2CE3809A-7441-4EFE-BEEE-1202C35F2A8D}" type="slidenum">
              <a:rPr lang="de-DE" smtClean="0">
                <a:solidFill>
                  <a:srgbClr val="000000"/>
                </a:solidFill>
                <a:latin typeface="Times New Roman" pitchFamily="18" charset="0"/>
              </a:rPr>
              <a:pPr eaLnBrk="1">
                <a:buFont typeface="Times New Roman" pitchFamily="18" charset="0"/>
                <a:buNone/>
              </a:pPr>
              <a:t>2</a:t>
            </a:fld>
            <a:endParaRPr lang="de-DE" smtClean="0">
              <a:solidFill>
                <a:srgbClr val="000000"/>
              </a:solidFill>
              <a:latin typeface="Times New Roman" pitchFamily="18" charset="0"/>
            </a:endParaRPr>
          </a:p>
        </p:txBody>
      </p:sp>
      <p:sp>
        <p:nvSpPr>
          <p:cNvPr id="2048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p:cNvSpPr>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p:spPr>
        <p:txBody>
          <a:bodyPr/>
          <a:lstStyle>
            <a:lvl1pPr eaLnBrk="0">
              <a:tabLst>
                <a:tab pos="723900" algn="l"/>
                <a:tab pos="1447800" algn="l"/>
                <a:tab pos="2171700" algn="l"/>
                <a:tab pos="2895600" algn="l"/>
              </a:tabLst>
              <a:defRPr>
                <a:solidFill>
                  <a:schemeClr val="tx1"/>
                </a:solidFill>
                <a:latin typeface="Arial" charset="0"/>
                <a:ea typeface="SimSun" pitchFamily="2" charset="-122"/>
              </a:defRPr>
            </a:lvl1pPr>
            <a:lvl2pPr eaLnBrk="0">
              <a:tabLst>
                <a:tab pos="723900" algn="l"/>
                <a:tab pos="1447800" algn="l"/>
                <a:tab pos="2171700" algn="l"/>
                <a:tab pos="2895600" algn="l"/>
              </a:tabLst>
              <a:defRPr>
                <a:solidFill>
                  <a:schemeClr val="tx1"/>
                </a:solidFill>
                <a:latin typeface="Arial" charset="0"/>
                <a:ea typeface="SimSun" pitchFamily="2" charset="-122"/>
              </a:defRPr>
            </a:lvl2pPr>
            <a:lvl3pPr eaLnBrk="0">
              <a:tabLst>
                <a:tab pos="723900" algn="l"/>
                <a:tab pos="1447800" algn="l"/>
                <a:tab pos="2171700" algn="l"/>
                <a:tab pos="2895600" algn="l"/>
              </a:tabLst>
              <a:defRPr>
                <a:solidFill>
                  <a:schemeClr val="tx1"/>
                </a:solidFill>
                <a:latin typeface="Arial" charset="0"/>
                <a:ea typeface="SimSun" pitchFamily="2" charset="-122"/>
              </a:defRPr>
            </a:lvl3pPr>
            <a:lvl4pPr eaLnBrk="0">
              <a:tabLst>
                <a:tab pos="723900" algn="l"/>
                <a:tab pos="1447800" algn="l"/>
                <a:tab pos="2171700" algn="l"/>
                <a:tab pos="2895600" algn="l"/>
              </a:tabLst>
              <a:defRPr>
                <a:solidFill>
                  <a:schemeClr val="tx1"/>
                </a:solidFill>
                <a:latin typeface="Arial" charset="0"/>
                <a:ea typeface="SimSun" pitchFamily="2" charset="-122"/>
              </a:defRPr>
            </a:lvl4pPr>
            <a:lvl5pPr eaLnBrk="0">
              <a:tabLst>
                <a:tab pos="723900" algn="l"/>
                <a:tab pos="1447800" algn="l"/>
                <a:tab pos="2171700" algn="l"/>
                <a:tab pos="2895600" algn="l"/>
              </a:tabLst>
              <a:defRPr>
                <a:solidFill>
                  <a:schemeClr val="tx1"/>
                </a:solidFill>
                <a:latin typeface="Arial" charset="0"/>
                <a:ea typeface="SimSun"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9pPr>
          </a:lstStyle>
          <a:p>
            <a:pPr eaLnBrk="1">
              <a:buFont typeface="Times New Roman" pitchFamily="18" charset="0"/>
              <a:buNone/>
            </a:pPr>
            <a:fld id="{2CE3809A-7441-4EFE-BEEE-1202C35F2A8D}" type="slidenum">
              <a:rPr lang="de-DE" smtClean="0">
                <a:solidFill>
                  <a:srgbClr val="000000"/>
                </a:solidFill>
                <a:latin typeface="Times New Roman" pitchFamily="18" charset="0"/>
              </a:rPr>
              <a:pPr eaLnBrk="1">
                <a:buFont typeface="Times New Roman" pitchFamily="18" charset="0"/>
                <a:buNone/>
              </a:pPr>
              <a:t>3</a:t>
            </a:fld>
            <a:endParaRPr lang="de-DE" smtClean="0">
              <a:solidFill>
                <a:srgbClr val="000000"/>
              </a:solidFill>
              <a:latin typeface="Times New Roman" pitchFamily="18" charset="0"/>
            </a:endParaRPr>
          </a:p>
        </p:txBody>
      </p:sp>
      <p:sp>
        <p:nvSpPr>
          <p:cNvPr id="2048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p:cNvSpPr>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p:spPr>
        <p:txBody>
          <a:bodyPr/>
          <a:lstStyle>
            <a:lvl1pPr eaLnBrk="0">
              <a:tabLst>
                <a:tab pos="723900" algn="l"/>
                <a:tab pos="1447800" algn="l"/>
                <a:tab pos="2171700" algn="l"/>
                <a:tab pos="2895600" algn="l"/>
              </a:tabLst>
              <a:defRPr>
                <a:solidFill>
                  <a:schemeClr val="tx1"/>
                </a:solidFill>
                <a:latin typeface="Arial" charset="0"/>
                <a:ea typeface="SimSun" pitchFamily="2" charset="-122"/>
              </a:defRPr>
            </a:lvl1pPr>
            <a:lvl2pPr eaLnBrk="0">
              <a:tabLst>
                <a:tab pos="723900" algn="l"/>
                <a:tab pos="1447800" algn="l"/>
                <a:tab pos="2171700" algn="l"/>
                <a:tab pos="2895600" algn="l"/>
              </a:tabLst>
              <a:defRPr>
                <a:solidFill>
                  <a:schemeClr val="tx1"/>
                </a:solidFill>
                <a:latin typeface="Arial" charset="0"/>
                <a:ea typeface="SimSun" pitchFamily="2" charset="-122"/>
              </a:defRPr>
            </a:lvl2pPr>
            <a:lvl3pPr eaLnBrk="0">
              <a:tabLst>
                <a:tab pos="723900" algn="l"/>
                <a:tab pos="1447800" algn="l"/>
                <a:tab pos="2171700" algn="l"/>
                <a:tab pos="2895600" algn="l"/>
              </a:tabLst>
              <a:defRPr>
                <a:solidFill>
                  <a:schemeClr val="tx1"/>
                </a:solidFill>
                <a:latin typeface="Arial" charset="0"/>
                <a:ea typeface="SimSun" pitchFamily="2" charset="-122"/>
              </a:defRPr>
            </a:lvl3pPr>
            <a:lvl4pPr eaLnBrk="0">
              <a:tabLst>
                <a:tab pos="723900" algn="l"/>
                <a:tab pos="1447800" algn="l"/>
                <a:tab pos="2171700" algn="l"/>
                <a:tab pos="2895600" algn="l"/>
              </a:tabLst>
              <a:defRPr>
                <a:solidFill>
                  <a:schemeClr val="tx1"/>
                </a:solidFill>
                <a:latin typeface="Arial" charset="0"/>
                <a:ea typeface="SimSun" pitchFamily="2" charset="-122"/>
              </a:defRPr>
            </a:lvl4pPr>
            <a:lvl5pPr eaLnBrk="0">
              <a:tabLst>
                <a:tab pos="723900" algn="l"/>
                <a:tab pos="1447800" algn="l"/>
                <a:tab pos="2171700" algn="l"/>
                <a:tab pos="2895600" algn="l"/>
              </a:tabLst>
              <a:defRPr>
                <a:solidFill>
                  <a:schemeClr val="tx1"/>
                </a:solidFill>
                <a:latin typeface="Arial" charset="0"/>
                <a:ea typeface="SimSun"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9pPr>
          </a:lstStyle>
          <a:p>
            <a:pPr eaLnBrk="1">
              <a:buFont typeface="Times New Roman" pitchFamily="18" charset="0"/>
              <a:buNone/>
            </a:pPr>
            <a:fld id="{2CE3809A-7441-4EFE-BEEE-1202C35F2A8D}" type="slidenum">
              <a:rPr lang="de-DE" smtClean="0">
                <a:solidFill>
                  <a:srgbClr val="000000"/>
                </a:solidFill>
                <a:latin typeface="Times New Roman" pitchFamily="18" charset="0"/>
              </a:rPr>
              <a:pPr eaLnBrk="1">
                <a:buFont typeface="Times New Roman" pitchFamily="18" charset="0"/>
                <a:buNone/>
              </a:pPr>
              <a:t>6</a:t>
            </a:fld>
            <a:endParaRPr lang="de-DE" smtClean="0">
              <a:solidFill>
                <a:srgbClr val="000000"/>
              </a:solidFill>
              <a:latin typeface="Times New Roman" pitchFamily="18" charset="0"/>
            </a:endParaRPr>
          </a:p>
        </p:txBody>
      </p:sp>
      <p:sp>
        <p:nvSpPr>
          <p:cNvPr id="2048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p:cNvSpPr>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p:spPr>
        <p:txBody>
          <a:bodyPr/>
          <a:lstStyle>
            <a:lvl1pPr eaLnBrk="0">
              <a:tabLst>
                <a:tab pos="723900" algn="l"/>
                <a:tab pos="1447800" algn="l"/>
                <a:tab pos="2171700" algn="l"/>
                <a:tab pos="2895600" algn="l"/>
              </a:tabLst>
              <a:defRPr>
                <a:solidFill>
                  <a:schemeClr val="tx1"/>
                </a:solidFill>
                <a:latin typeface="Arial" charset="0"/>
                <a:ea typeface="SimSun" pitchFamily="2" charset="-122"/>
              </a:defRPr>
            </a:lvl1pPr>
            <a:lvl2pPr eaLnBrk="0">
              <a:tabLst>
                <a:tab pos="723900" algn="l"/>
                <a:tab pos="1447800" algn="l"/>
                <a:tab pos="2171700" algn="l"/>
                <a:tab pos="2895600" algn="l"/>
              </a:tabLst>
              <a:defRPr>
                <a:solidFill>
                  <a:schemeClr val="tx1"/>
                </a:solidFill>
                <a:latin typeface="Arial" charset="0"/>
                <a:ea typeface="SimSun" pitchFamily="2" charset="-122"/>
              </a:defRPr>
            </a:lvl2pPr>
            <a:lvl3pPr eaLnBrk="0">
              <a:tabLst>
                <a:tab pos="723900" algn="l"/>
                <a:tab pos="1447800" algn="l"/>
                <a:tab pos="2171700" algn="l"/>
                <a:tab pos="2895600" algn="l"/>
              </a:tabLst>
              <a:defRPr>
                <a:solidFill>
                  <a:schemeClr val="tx1"/>
                </a:solidFill>
                <a:latin typeface="Arial" charset="0"/>
                <a:ea typeface="SimSun" pitchFamily="2" charset="-122"/>
              </a:defRPr>
            </a:lvl3pPr>
            <a:lvl4pPr eaLnBrk="0">
              <a:tabLst>
                <a:tab pos="723900" algn="l"/>
                <a:tab pos="1447800" algn="l"/>
                <a:tab pos="2171700" algn="l"/>
                <a:tab pos="2895600" algn="l"/>
              </a:tabLst>
              <a:defRPr>
                <a:solidFill>
                  <a:schemeClr val="tx1"/>
                </a:solidFill>
                <a:latin typeface="Arial" charset="0"/>
                <a:ea typeface="SimSun" pitchFamily="2" charset="-122"/>
              </a:defRPr>
            </a:lvl4pPr>
            <a:lvl5pPr eaLnBrk="0">
              <a:tabLst>
                <a:tab pos="723900" algn="l"/>
                <a:tab pos="1447800" algn="l"/>
                <a:tab pos="2171700" algn="l"/>
                <a:tab pos="2895600" algn="l"/>
              </a:tabLst>
              <a:defRPr>
                <a:solidFill>
                  <a:schemeClr val="tx1"/>
                </a:solidFill>
                <a:latin typeface="Arial" charset="0"/>
                <a:ea typeface="SimSun"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9pPr>
          </a:lstStyle>
          <a:p>
            <a:pPr eaLnBrk="1">
              <a:buFont typeface="Times New Roman" pitchFamily="18" charset="0"/>
              <a:buNone/>
            </a:pPr>
            <a:fld id="{2CE3809A-7441-4EFE-BEEE-1202C35F2A8D}" type="slidenum">
              <a:rPr lang="de-DE" smtClean="0">
                <a:solidFill>
                  <a:srgbClr val="000000"/>
                </a:solidFill>
                <a:latin typeface="Times New Roman" pitchFamily="18" charset="0"/>
              </a:rPr>
              <a:pPr eaLnBrk="1">
                <a:buFont typeface="Times New Roman" pitchFamily="18" charset="0"/>
                <a:buNone/>
              </a:pPr>
              <a:t>7</a:t>
            </a:fld>
            <a:endParaRPr lang="de-DE" smtClean="0">
              <a:solidFill>
                <a:srgbClr val="000000"/>
              </a:solidFill>
              <a:latin typeface="Times New Roman" pitchFamily="18" charset="0"/>
            </a:endParaRPr>
          </a:p>
        </p:txBody>
      </p:sp>
      <p:sp>
        <p:nvSpPr>
          <p:cNvPr id="2048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p:cNvSpPr>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82" name="Rectangle 6"/>
          <p:cNvSpPr>
            <a:spLocks noGrp="1" noChangeArrowheads="1"/>
          </p:cNvSpPr>
          <p:nvPr>
            <p:ph type="sldNum" sz="quarter"/>
          </p:nvPr>
        </p:nvSpPr>
        <p:spPr>
          <a:noFill/>
        </p:spPr>
        <p:txBody>
          <a:bodyPr/>
          <a:lstStyle>
            <a:lvl1pPr eaLnBrk="0">
              <a:tabLst>
                <a:tab pos="723900" algn="l"/>
                <a:tab pos="1447800" algn="l"/>
                <a:tab pos="2171700" algn="l"/>
                <a:tab pos="2895600" algn="l"/>
              </a:tabLst>
              <a:defRPr>
                <a:solidFill>
                  <a:schemeClr val="tx1"/>
                </a:solidFill>
                <a:latin typeface="Arial" charset="0"/>
                <a:ea typeface="SimSun" pitchFamily="2" charset="-122"/>
              </a:defRPr>
            </a:lvl1pPr>
            <a:lvl2pPr eaLnBrk="0">
              <a:tabLst>
                <a:tab pos="723900" algn="l"/>
                <a:tab pos="1447800" algn="l"/>
                <a:tab pos="2171700" algn="l"/>
                <a:tab pos="2895600" algn="l"/>
              </a:tabLst>
              <a:defRPr>
                <a:solidFill>
                  <a:schemeClr val="tx1"/>
                </a:solidFill>
                <a:latin typeface="Arial" charset="0"/>
                <a:ea typeface="SimSun" pitchFamily="2" charset="-122"/>
              </a:defRPr>
            </a:lvl2pPr>
            <a:lvl3pPr eaLnBrk="0">
              <a:tabLst>
                <a:tab pos="723900" algn="l"/>
                <a:tab pos="1447800" algn="l"/>
                <a:tab pos="2171700" algn="l"/>
                <a:tab pos="2895600" algn="l"/>
              </a:tabLst>
              <a:defRPr>
                <a:solidFill>
                  <a:schemeClr val="tx1"/>
                </a:solidFill>
                <a:latin typeface="Arial" charset="0"/>
                <a:ea typeface="SimSun" pitchFamily="2" charset="-122"/>
              </a:defRPr>
            </a:lvl3pPr>
            <a:lvl4pPr eaLnBrk="0">
              <a:tabLst>
                <a:tab pos="723900" algn="l"/>
                <a:tab pos="1447800" algn="l"/>
                <a:tab pos="2171700" algn="l"/>
                <a:tab pos="2895600" algn="l"/>
              </a:tabLst>
              <a:defRPr>
                <a:solidFill>
                  <a:schemeClr val="tx1"/>
                </a:solidFill>
                <a:latin typeface="Arial" charset="0"/>
                <a:ea typeface="SimSun" pitchFamily="2" charset="-122"/>
              </a:defRPr>
            </a:lvl4pPr>
            <a:lvl5pPr eaLnBrk="0">
              <a:tabLst>
                <a:tab pos="723900" algn="l"/>
                <a:tab pos="1447800" algn="l"/>
                <a:tab pos="2171700" algn="l"/>
                <a:tab pos="2895600" algn="l"/>
              </a:tabLst>
              <a:defRPr>
                <a:solidFill>
                  <a:schemeClr val="tx1"/>
                </a:solidFill>
                <a:latin typeface="Arial" charset="0"/>
                <a:ea typeface="SimSun"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Lst>
              <a:defRPr>
                <a:solidFill>
                  <a:schemeClr val="tx1"/>
                </a:solidFill>
                <a:latin typeface="Arial" charset="0"/>
                <a:ea typeface="SimSun" pitchFamily="2" charset="-122"/>
              </a:defRPr>
            </a:lvl9pPr>
          </a:lstStyle>
          <a:p>
            <a:pPr eaLnBrk="1">
              <a:buFont typeface="Times New Roman" pitchFamily="18" charset="0"/>
              <a:buNone/>
            </a:pPr>
            <a:fld id="{2CE3809A-7441-4EFE-BEEE-1202C35F2A8D}" type="slidenum">
              <a:rPr lang="de-DE" smtClean="0">
                <a:solidFill>
                  <a:srgbClr val="000000"/>
                </a:solidFill>
                <a:latin typeface="Times New Roman" pitchFamily="18" charset="0"/>
              </a:rPr>
              <a:pPr eaLnBrk="1">
                <a:buFont typeface="Times New Roman" pitchFamily="18" charset="0"/>
                <a:buNone/>
              </a:pPr>
              <a:t>8</a:t>
            </a:fld>
            <a:endParaRPr lang="de-DE" smtClean="0">
              <a:solidFill>
                <a:srgbClr val="000000"/>
              </a:solidFill>
              <a:latin typeface="Times New Roman" pitchFamily="18" charset="0"/>
            </a:endParaRPr>
          </a:p>
        </p:txBody>
      </p:sp>
      <p:sp>
        <p:nvSpPr>
          <p:cNvPr id="20483" name="Rectangle 1"/>
          <p:cNvSpPr>
            <a:spLocks noGrp="1" noRot="1" noChangeAspect="1" noChangeArrowheads="1" noTextEdit="1"/>
          </p:cNvSpPr>
          <p:nvPr>
            <p:ph type="sldImg"/>
          </p:nvPr>
        </p:nvSpPr>
        <p:spPr>
          <a:xfrm>
            <a:off x="1106488" y="812800"/>
            <a:ext cx="5345112" cy="4008438"/>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0484" name="Rectangle 2"/>
          <p:cNvSpPr>
            <a:spLocks noGrp="1" noChangeArrowheads="1"/>
          </p:cNvSpPr>
          <p:nvPr>
            <p:ph type="body" idx="1"/>
          </p:nvPr>
        </p:nvSpPr>
        <p:spPr>
          <a:xfrm>
            <a:off x="755650" y="5078413"/>
            <a:ext cx="6048375" cy="4811712"/>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de-DE"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755650" y="2347913"/>
            <a:ext cx="8569325" cy="1620837"/>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512888" y="4283075"/>
            <a:ext cx="7056437" cy="1931988"/>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3"/>
          <p:cNvSpPr>
            <a:spLocks noGrp="1" noChangeArrowheads="1"/>
          </p:cNvSpPr>
          <p:nvPr>
            <p:ph type="dt" idx="10"/>
          </p:nvPr>
        </p:nvSpPr>
        <p:spPr>
          <a:ln/>
        </p:spPr>
        <p:txBody>
          <a:bodyPr/>
          <a:lstStyle>
            <a:lvl1pPr>
              <a:defRPr/>
            </a:lvl1pPr>
          </a:lstStyle>
          <a:p>
            <a:pPr>
              <a:defRPr/>
            </a:pPr>
            <a:endParaRPr lang="de-DE"/>
          </a:p>
        </p:txBody>
      </p:sp>
      <p:sp>
        <p:nvSpPr>
          <p:cNvPr id="5" name="Rectangle 4"/>
          <p:cNvSpPr>
            <a:spLocks noGrp="1" noChangeArrowheads="1"/>
          </p:cNvSpPr>
          <p:nvPr>
            <p:ph type="ftr" idx="11"/>
          </p:nvPr>
        </p:nvSpPr>
        <p:spPr>
          <a:ln/>
        </p:spPr>
        <p:txBody>
          <a:bodyPr/>
          <a:lstStyle>
            <a:lvl1pPr>
              <a:defRPr/>
            </a:lvl1pPr>
          </a:lstStyle>
          <a:p>
            <a:pPr>
              <a:defRPr/>
            </a:pPr>
            <a:endParaRPr lang="de-DE"/>
          </a:p>
        </p:txBody>
      </p:sp>
      <p:sp>
        <p:nvSpPr>
          <p:cNvPr id="6" name="Rectangle 5"/>
          <p:cNvSpPr>
            <a:spLocks noGrp="1" noChangeArrowheads="1"/>
          </p:cNvSpPr>
          <p:nvPr>
            <p:ph type="sldNum" idx="12"/>
          </p:nvPr>
        </p:nvSpPr>
        <p:spPr>
          <a:ln/>
        </p:spPr>
        <p:txBody>
          <a:bodyPr/>
          <a:lstStyle>
            <a:lvl1pPr>
              <a:defRPr/>
            </a:lvl1pPr>
          </a:lstStyle>
          <a:p>
            <a:pPr>
              <a:defRPr/>
            </a:pPr>
            <a:fld id="{EA5C9267-6F28-4D81-8664-D3FF8A68373F}" type="slidenum">
              <a:rPr lang="de-DE"/>
              <a:pPr>
                <a:defRPr/>
              </a:pPr>
              <a:t>‹Nr.›</a:t>
            </a:fld>
            <a:endParaRPr lang="de-DE"/>
          </a:p>
        </p:txBody>
      </p:sp>
    </p:spTree>
    <p:extLst>
      <p:ext uri="{BB962C8B-B14F-4D97-AF65-F5344CB8AC3E}">
        <p14:creationId xmlns:p14="http://schemas.microsoft.com/office/powerpoint/2010/main" val="17145724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idx="10"/>
          </p:nvPr>
        </p:nvSpPr>
        <p:spPr>
          <a:ln/>
        </p:spPr>
        <p:txBody>
          <a:bodyPr/>
          <a:lstStyle>
            <a:lvl1pPr>
              <a:defRPr/>
            </a:lvl1pPr>
          </a:lstStyle>
          <a:p>
            <a:pPr>
              <a:defRPr/>
            </a:pPr>
            <a:endParaRPr lang="de-DE"/>
          </a:p>
        </p:txBody>
      </p:sp>
      <p:sp>
        <p:nvSpPr>
          <p:cNvPr id="5" name="Rectangle 4"/>
          <p:cNvSpPr>
            <a:spLocks noGrp="1" noChangeArrowheads="1"/>
          </p:cNvSpPr>
          <p:nvPr>
            <p:ph type="ftr" idx="11"/>
          </p:nvPr>
        </p:nvSpPr>
        <p:spPr>
          <a:ln/>
        </p:spPr>
        <p:txBody>
          <a:bodyPr/>
          <a:lstStyle>
            <a:lvl1pPr>
              <a:defRPr/>
            </a:lvl1pPr>
          </a:lstStyle>
          <a:p>
            <a:pPr>
              <a:defRPr/>
            </a:pPr>
            <a:endParaRPr lang="de-DE"/>
          </a:p>
        </p:txBody>
      </p:sp>
      <p:sp>
        <p:nvSpPr>
          <p:cNvPr id="6" name="Rectangle 5"/>
          <p:cNvSpPr>
            <a:spLocks noGrp="1" noChangeArrowheads="1"/>
          </p:cNvSpPr>
          <p:nvPr>
            <p:ph type="sldNum" idx="12"/>
          </p:nvPr>
        </p:nvSpPr>
        <p:spPr>
          <a:ln/>
        </p:spPr>
        <p:txBody>
          <a:bodyPr/>
          <a:lstStyle>
            <a:lvl1pPr>
              <a:defRPr/>
            </a:lvl1pPr>
          </a:lstStyle>
          <a:p>
            <a:pPr>
              <a:defRPr/>
            </a:pPr>
            <a:fld id="{13CC7591-BC18-4DFB-8175-F2DBF8FF17A2}" type="slidenum">
              <a:rPr lang="de-DE"/>
              <a:pPr>
                <a:defRPr/>
              </a:pPr>
              <a:t>‹Nr.›</a:t>
            </a:fld>
            <a:endParaRPr lang="de-DE"/>
          </a:p>
        </p:txBody>
      </p:sp>
    </p:spTree>
    <p:extLst>
      <p:ext uri="{BB962C8B-B14F-4D97-AF65-F5344CB8AC3E}">
        <p14:creationId xmlns:p14="http://schemas.microsoft.com/office/powerpoint/2010/main" val="3320909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7305675" y="301625"/>
            <a:ext cx="2266950" cy="645477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503238" y="301625"/>
            <a:ext cx="6650037" cy="645477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idx="10"/>
          </p:nvPr>
        </p:nvSpPr>
        <p:spPr>
          <a:ln/>
        </p:spPr>
        <p:txBody>
          <a:bodyPr/>
          <a:lstStyle>
            <a:lvl1pPr>
              <a:defRPr/>
            </a:lvl1pPr>
          </a:lstStyle>
          <a:p>
            <a:pPr>
              <a:defRPr/>
            </a:pPr>
            <a:endParaRPr lang="de-DE"/>
          </a:p>
        </p:txBody>
      </p:sp>
      <p:sp>
        <p:nvSpPr>
          <p:cNvPr id="5" name="Rectangle 4"/>
          <p:cNvSpPr>
            <a:spLocks noGrp="1" noChangeArrowheads="1"/>
          </p:cNvSpPr>
          <p:nvPr>
            <p:ph type="ftr" idx="11"/>
          </p:nvPr>
        </p:nvSpPr>
        <p:spPr>
          <a:ln/>
        </p:spPr>
        <p:txBody>
          <a:bodyPr/>
          <a:lstStyle>
            <a:lvl1pPr>
              <a:defRPr/>
            </a:lvl1pPr>
          </a:lstStyle>
          <a:p>
            <a:pPr>
              <a:defRPr/>
            </a:pPr>
            <a:endParaRPr lang="de-DE"/>
          </a:p>
        </p:txBody>
      </p:sp>
      <p:sp>
        <p:nvSpPr>
          <p:cNvPr id="6" name="Rectangle 5"/>
          <p:cNvSpPr>
            <a:spLocks noGrp="1" noChangeArrowheads="1"/>
          </p:cNvSpPr>
          <p:nvPr>
            <p:ph type="sldNum" idx="12"/>
          </p:nvPr>
        </p:nvSpPr>
        <p:spPr>
          <a:ln/>
        </p:spPr>
        <p:txBody>
          <a:bodyPr/>
          <a:lstStyle>
            <a:lvl1pPr>
              <a:defRPr/>
            </a:lvl1pPr>
          </a:lstStyle>
          <a:p>
            <a:pPr>
              <a:defRPr/>
            </a:pPr>
            <a:fld id="{F8B290A7-9361-42DD-A2D3-75F1C8ADE3FA}" type="slidenum">
              <a:rPr lang="de-DE"/>
              <a:pPr>
                <a:defRPr/>
              </a:pPr>
              <a:t>‹Nr.›</a:t>
            </a:fld>
            <a:endParaRPr lang="de-DE"/>
          </a:p>
        </p:txBody>
      </p:sp>
    </p:spTree>
    <p:extLst>
      <p:ext uri="{BB962C8B-B14F-4D97-AF65-F5344CB8AC3E}">
        <p14:creationId xmlns:p14="http://schemas.microsoft.com/office/powerpoint/2010/main" val="4600580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503238" y="301625"/>
            <a:ext cx="9069387" cy="1260475"/>
          </a:xfrm>
        </p:spPr>
        <p:txBody>
          <a:bodyPr/>
          <a:lstStyle/>
          <a:p>
            <a:r>
              <a:rPr lang="de-DE" smtClean="0"/>
              <a:t>Titelmasterformat durch Klicken bearbeiten</a:t>
            </a:r>
            <a:endParaRPr lang="de-DE"/>
          </a:p>
        </p:txBody>
      </p:sp>
      <p:sp>
        <p:nvSpPr>
          <p:cNvPr id="3" name="Rectangle 3"/>
          <p:cNvSpPr>
            <a:spLocks noGrp="1" noChangeArrowheads="1"/>
          </p:cNvSpPr>
          <p:nvPr>
            <p:ph type="dt" idx="10"/>
          </p:nvPr>
        </p:nvSpPr>
        <p:spPr>
          <a:ln/>
        </p:spPr>
        <p:txBody>
          <a:bodyPr/>
          <a:lstStyle>
            <a:lvl1pPr>
              <a:defRPr/>
            </a:lvl1pPr>
          </a:lstStyle>
          <a:p>
            <a:pPr>
              <a:defRPr/>
            </a:pPr>
            <a:endParaRPr lang="de-DE"/>
          </a:p>
        </p:txBody>
      </p:sp>
      <p:sp>
        <p:nvSpPr>
          <p:cNvPr id="4" name="Rectangle 4"/>
          <p:cNvSpPr>
            <a:spLocks noGrp="1" noChangeArrowheads="1"/>
          </p:cNvSpPr>
          <p:nvPr>
            <p:ph type="ftr" idx="11"/>
          </p:nvPr>
        </p:nvSpPr>
        <p:spPr>
          <a:ln/>
        </p:spPr>
        <p:txBody>
          <a:bodyPr/>
          <a:lstStyle>
            <a:lvl1pPr>
              <a:defRPr/>
            </a:lvl1pPr>
          </a:lstStyle>
          <a:p>
            <a:pPr>
              <a:defRPr/>
            </a:pPr>
            <a:endParaRPr lang="de-DE"/>
          </a:p>
        </p:txBody>
      </p:sp>
      <p:sp>
        <p:nvSpPr>
          <p:cNvPr id="5" name="Rectangle 5"/>
          <p:cNvSpPr>
            <a:spLocks noGrp="1" noChangeArrowheads="1"/>
          </p:cNvSpPr>
          <p:nvPr>
            <p:ph type="sldNum" idx="12"/>
          </p:nvPr>
        </p:nvSpPr>
        <p:spPr>
          <a:ln/>
        </p:spPr>
        <p:txBody>
          <a:bodyPr/>
          <a:lstStyle>
            <a:lvl1pPr>
              <a:defRPr/>
            </a:lvl1pPr>
          </a:lstStyle>
          <a:p>
            <a:pPr>
              <a:defRPr/>
            </a:pPr>
            <a:fld id="{08DB562E-631F-435B-987F-5A9451B524A4}" type="slidenum">
              <a:rPr lang="de-DE"/>
              <a:pPr>
                <a:defRPr/>
              </a:pPr>
              <a:t>‹Nr.›</a:t>
            </a:fld>
            <a:endParaRPr lang="de-DE"/>
          </a:p>
        </p:txBody>
      </p:sp>
    </p:spTree>
    <p:extLst>
      <p:ext uri="{BB962C8B-B14F-4D97-AF65-F5344CB8AC3E}">
        <p14:creationId xmlns:p14="http://schemas.microsoft.com/office/powerpoint/2010/main" val="2169240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3"/>
          <p:cNvSpPr>
            <a:spLocks noGrp="1" noChangeArrowheads="1"/>
          </p:cNvSpPr>
          <p:nvPr>
            <p:ph type="dt" idx="10"/>
          </p:nvPr>
        </p:nvSpPr>
        <p:spPr>
          <a:ln/>
        </p:spPr>
        <p:txBody>
          <a:bodyPr/>
          <a:lstStyle>
            <a:lvl1pPr>
              <a:defRPr/>
            </a:lvl1pPr>
          </a:lstStyle>
          <a:p>
            <a:pPr>
              <a:defRPr/>
            </a:pPr>
            <a:endParaRPr lang="de-DE"/>
          </a:p>
        </p:txBody>
      </p:sp>
      <p:sp>
        <p:nvSpPr>
          <p:cNvPr id="5" name="Rectangle 4"/>
          <p:cNvSpPr>
            <a:spLocks noGrp="1" noChangeArrowheads="1"/>
          </p:cNvSpPr>
          <p:nvPr>
            <p:ph type="ftr" idx="11"/>
          </p:nvPr>
        </p:nvSpPr>
        <p:spPr>
          <a:ln/>
        </p:spPr>
        <p:txBody>
          <a:bodyPr/>
          <a:lstStyle>
            <a:lvl1pPr>
              <a:defRPr/>
            </a:lvl1pPr>
          </a:lstStyle>
          <a:p>
            <a:pPr>
              <a:defRPr/>
            </a:pPr>
            <a:endParaRPr lang="de-DE"/>
          </a:p>
        </p:txBody>
      </p:sp>
      <p:sp>
        <p:nvSpPr>
          <p:cNvPr id="6" name="Rectangle 5"/>
          <p:cNvSpPr>
            <a:spLocks noGrp="1" noChangeArrowheads="1"/>
          </p:cNvSpPr>
          <p:nvPr>
            <p:ph type="sldNum" idx="12"/>
          </p:nvPr>
        </p:nvSpPr>
        <p:spPr>
          <a:ln/>
        </p:spPr>
        <p:txBody>
          <a:bodyPr/>
          <a:lstStyle>
            <a:lvl1pPr>
              <a:defRPr/>
            </a:lvl1pPr>
          </a:lstStyle>
          <a:p>
            <a:pPr>
              <a:defRPr/>
            </a:pPr>
            <a:fld id="{3010DB20-9384-46B4-94D0-AE59F4BA5AA1}" type="slidenum">
              <a:rPr lang="de-DE"/>
              <a:pPr>
                <a:defRPr/>
              </a:pPr>
              <a:t>‹Nr.›</a:t>
            </a:fld>
            <a:endParaRPr lang="de-DE"/>
          </a:p>
        </p:txBody>
      </p:sp>
    </p:spTree>
    <p:extLst>
      <p:ext uri="{BB962C8B-B14F-4D97-AF65-F5344CB8AC3E}">
        <p14:creationId xmlns:p14="http://schemas.microsoft.com/office/powerpoint/2010/main" val="31423588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96925" y="4857750"/>
            <a:ext cx="8567738" cy="15017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96925" y="3203575"/>
            <a:ext cx="8567738" cy="16541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3"/>
          <p:cNvSpPr>
            <a:spLocks noGrp="1" noChangeArrowheads="1"/>
          </p:cNvSpPr>
          <p:nvPr>
            <p:ph type="dt" idx="10"/>
          </p:nvPr>
        </p:nvSpPr>
        <p:spPr>
          <a:ln/>
        </p:spPr>
        <p:txBody>
          <a:bodyPr/>
          <a:lstStyle>
            <a:lvl1pPr>
              <a:defRPr/>
            </a:lvl1pPr>
          </a:lstStyle>
          <a:p>
            <a:pPr>
              <a:defRPr/>
            </a:pPr>
            <a:endParaRPr lang="de-DE"/>
          </a:p>
        </p:txBody>
      </p:sp>
      <p:sp>
        <p:nvSpPr>
          <p:cNvPr id="5" name="Rectangle 4"/>
          <p:cNvSpPr>
            <a:spLocks noGrp="1" noChangeArrowheads="1"/>
          </p:cNvSpPr>
          <p:nvPr>
            <p:ph type="ftr" idx="11"/>
          </p:nvPr>
        </p:nvSpPr>
        <p:spPr>
          <a:ln/>
        </p:spPr>
        <p:txBody>
          <a:bodyPr/>
          <a:lstStyle>
            <a:lvl1pPr>
              <a:defRPr/>
            </a:lvl1pPr>
          </a:lstStyle>
          <a:p>
            <a:pPr>
              <a:defRPr/>
            </a:pPr>
            <a:endParaRPr lang="de-DE"/>
          </a:p>
        </p:txBody>
      </p:sp>
      <p:sp>
        <p:nvSpPr>
          <p:cNvPr id="6" name="Rectangle 5"/>
          <p:cNvSpPr>
            <a:spLocks noGrp="1" noChangeArrowheads="1"/>
          </p:cNvSpPr>
          <p:nvPr>
            <p:ph type="sldNum" idx="12"/>
          </p:nvPr>
        </p:nvSpPr>
        <p:spPr>
          <a:ln/>
        </p:spPr>
        <p:txBody>
          <a:bodyPr/>
          <a:lstStyle>
            <a:lvl1pPr>
              <a:defRPr/>
            </a:lvl1pPr>
          </a:lstStyle>
          <a:p>
            <a:pPr>
              <a:defRPr/>
            </a:pPr>
            <a:fld id="{14A9098B-54D0-48CE-AC8C-5D0873E1FEBA}" type="slidenum">
              <a:rPr lang="de-DE"/>
              <a:pPr>
                <a:defRPr/>
              </a:pPr>
              <a:t>‹Nr.›</a:t>
            </a:fld>
            <a:endParaRPr lang="de-DE"/>
          </a:p>
        </p:txBody>
      </p:sp>
    </p:spTree>
    <p:extLst>
      <p:ext uri="{BB962C8B-B14F-4D97-AF65-F5344CB8AC3E}">
        <p14:creationId xmlns:p14="http://schemas.microsoft.com/office/powerpoint/2010/main" val="2712615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503238" y="1768475"/>
            <a:ext cx="4457700"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5113338" y="1768475"/>
            <a:ext cx="4459287" cy="4987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3"/>
          <p:cNvSpPr>
            <a:spLocks noGrp="1" noChangeArrowheads="1"/>
          </p:cNvSpPr>
          <p:nvPr>
            <p:ph type="dt" idx="10"/>
          </p:nvPr>
        </p:nvSpPr>
        <p:spPr>
          <a:ln/>
        </p:spPr>
        <p:txBody>
          <a:bodyPr/>
          <a:lstStyle>
            <a:lvl1pPr>
              <a:defRPr/>
            </a:lvl1pPr>
          </a:lstStyle>
          <a:p>
            <a:pPr>
              <a:defRPr/>
            </a:pPr>
            <a:endParaRPr lang="de-DE"/>
          </a:p>
        </p:txBody>
      </p:sp>
      <p:sp>
        <p:nvSpPr>
          <p:cNvPr id="6" name="Rectangle 4"/>
          <p:cNvSpPr>
            <a:spLocks noGrp="1" noChangeArrowheads="1"/>
          </p:cNvSpPr>
          <p:nvPr>
            <p:ph type="ftr" idx="11"/>
          </p:nvPr>
        </p:nvSpPr>
        <p:spPr>
          <a:ln/>
        </p:spPr>
        <p:txBody>
          <a:bodyPr/>
          <a:lstStyle>
            <a:lvl1pPr>
              <a:defRPr/>
            </a:lvl1pPr>
          </a:lstStyle>
          <a:p>
            <a:pPr>
              <a:defRPr/>
            </a:pPr>
            <a:endParaRPr lang="de-DE"/>
          </a:p>
        </p:txBody>
      </p:sp>
      <p:sp>
        <p:nvSpPr>
          <p:cNvPr id="7" name="Rectangle 5"/>
          <p:cNvSpPr>
            <a:spLocks noGrp="1" noChangeArrowheads="1"/>
          </p:cNvSpPr>
          <p:nvPr>
            <p:ph type="sldNum" idx="12"/>
          </p:nvPr>
        </p:nvSpPr>
        <p:spPr>
          <a:ln/>
        </p:spPr>
        <p:txBody>
          <a:bodyPr/>
          <a:lstStyle>
            <a:lvl1pPr>
              <a:defRPr/>
            </a:lvl1pPr>
          </a:lstStyle>
          <a:p>
            <a:pPr>
              <a:defRPr/>
            </a:pPr>
            <a:fld id="{020C094A-C158-4C3C-B221-C2FA9CE8BFE9}" type="slidenum">
              <a:rPr lang="de-DE"/>
              <a:pPr>
                <a:defRPr/>
              </a:pPr>
              <a:t>‹Nr.›</a:t>
            </a:fld>
            <a:endParaRPr lang="de-DE"/>
          </a:p>
        </p:txBody>
      </p:sp>
    </p:spTree>
    <p:extLst>
      <p:ext uri="{BB962C8B-B14F-4D97-AF65-F5344CB8AC3E}">
        <p14:creationId xmlns:p14="http://schemas.microsoft.com/office/powerpoint/2010/main" val="7724256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504825" y="303213"/>
            <a:ext cx="9072563" cy="1258887"/>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504825" y="1692275"/>
            <a:ext cx="4452938"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504825" y="2397125"/>
            <a:ext cx="4452938"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5121275" y="1692275"/>
            <a:ext cx="4456113" cy="7048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5121275" y="2397125"/>
            <a:ext cx="4456113" cy="43561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3"/>
          <p:cNvSpPr>
            <a:spLocks noGrp="1" noChangeArrowheads="1"/>
          </p:cNvSpPr>
          <p:nvPr>
            <p:ph type="dt" idx="10"/>
          </p:nvPr>
        </p:nvSpPr>
        <p:spPr>
          <a:ln/>
        </p:spPr>
        <p:txBody>
          <a:bodyPr/>
          <a:lstStyle>
            <a:lvl1pPr>
              <a:defRPr/>
            </a:lvl1pPr>
          </a:lstStyle>
          <a:p>
            <a:pPr>
              <a:defRPr/>
            </a:pPr>
            <a:endParaRPr lang="de-DE"/>
          </a:p>
        </p:txBody>
      </p:sp>
      <p:sp>
        <p:nvSpPr>
          <p:cNvPr id="8" name="Rectangle 4"/>
          <p:cNvSpPr>
            <a:spLocks noGrp="1" noChangeArrowheads="1"/>
          </p:cNvSpPr>
          <p:nvPr>
            <p:ph type="ftr" idx="11"/>
          </p:nvPr>
        </p:nvSpPr>
        <p:spPr>
          <a:ln/>
        </p:spPr>
        <p:txBody>
          <a:bodyPr/>
          <a:lstStyle>
            <a:lvl1pPr>
              <a:defRPr/>
            </a:lvl1pPr>
          </a:lstStyle>
          <a:p>
            <a:pPr>
              <a:defRPr/>
            </a:pPr>
            <a:endParaRPr lang="de-DE"/>
          </a:p>
        </p:txBody>
      </p:sp>
      <p:sp>
        <p:nvSpPr>
          <p:cNvPr id="9" name="Rectangle 5"/>
          <p:cNvSpPr>
            <a:spLocks noGrp="1" noChangeArrowheads="1"/>
          </p:cNvSpPr>
          <p:nvPr>
            <p:ph type="sldNum" idx="12"/>
          </p:nvPr>
        </p:nvSpPr>
        <p:spPr>
          <a:ln/>
        </p:spPr>
        <p:txBody>
          <a:bodyPr/>
          <a:lstStyle>
            <a:lvl1pPr>
              <a:defRPr/>
            </a:lvl1pPr>
          </a:lstStyle>
          <a:p>
            <a:pPr>
              <a:defRPr/>
            </a:pPr>
            <a:fld id="{F558B08F-1336-47AF-B5F5-9E2844DB7D7C}" type="slidenum">
              <a:rPr lang="de-DE"/>
              <a:pPr>
                <a:defRPr/>
              </a:pPr>
              <a:t>‹Nr.›</a:t>
            </a:fld>
            <a:endParaRPr lang="de-DE"/>
          </a:p>
        </p:txBody>
      </p:sp>
    </p:spTree>
    <p:extLst>
      <p:ext uri="{BB962C8B-B14F-4D97-AF65-F5344CB8AC3E}">
        <p14:creationId xmlns:p14="http://schemas.microsoft.com/office/powerpoint/2010/main" val="2301816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3"/>
          <p:cNvSpPr>
            <a:spLocks noGrp="1" noChangeArrowheads="1"/>
          </p:cNvSpPr>
          <p:nvPr>
            <p:ph type="dt" idx="10"/>
          </p:nvPr>
        </p:nvSpPr>
        <p:spPr>
          <a:ln/>
        </p:spPr>
        <p:txBody>
          <a:bodyPr/>
          <a:lstStyle>
            <a:lvl1pPr>
              <a:defRPr/>
            </a:lvl1pPr>
          </a:lstStyle>
          <a:p>
            <a:pPr>
              <a:defRPr/>
            </a:pPr>
            <a:endParaRPr lang="de-DE"/>
          </a:p>
        </p:txBody>
      </p:sp>
      <p:sp>
        <p:nvSpPr>
          <p:cNvPr id="4" name="Rectangle 4"/>
          <p:cNvSpPr>
            <a:spLocks noGrp="1" noChangeArrowheads="1"/>
          </p:cNvSpPr>
          <p:nvPr>
            <p:ph type="ftr" idx="11"/>
          </p:nvPr>
        </p:nvSpPr>
        <p:spPr>
          <a:ln/>
        </p:spPr>
        <p:txBody>
          <a:bodyPr/>
          <a:lstStyle>
            <a:lvl1pPr>
              <a:defRPr/>
            </a:lvl1pPr>
          </a:lstStyle>
          <a:p>
            <a:pPr>
              <a:defRPr/>
            </a:pPr>
            <a:endParaRPr lang="de-DE"/>
          </a:p>
        </p:txBody>
      </p:sp>
      <p:sp>
        <p:nvSpPr>
          <p:cNvPr id="5" name="Rectangle 5"/>
          <p:cNvSpPr>
            <a:spLocks noGrp="1" noChangeArrowheads="1"/>
          </p:cNvSpPr>
          <p:nvPr>
            <p:ph type="sldNum" idx="12"/>
          </p:nvPr>
        </p:nvSpPr>
        <p:spPr>
          <a:ln/>
        </p:spPr>
        <p:txBody>
          <a:bodyPr/>
          <a:lstStyle>
            <a:lvl1pPr>
              <a:defRPr/>
            </a:lvl1pPr>
          </a:lstStyle>
          <a:p>
            <a:pPr>
              <a:defRPr/>
            </a:pPr>
            <a:fld id="{8191411E-1840-451C-A39A-C64D8433EF30}" type="slidenum">
              <a:rPr lang="de-DE"/>
              <a:pPr>
                <a:defRPr/>
              </a:pPr>
              <a:t>‹Nr.›</a:t>
            </a:fld>
            <a:endParaRPr lang="de-DE"/>
          </a:p>
        </p:txBody>
      </p:sp>
    </p:spTree>
    <p:extLst>
      <p:ext uri="{BB962C8B-B14F-4D97-AF65-F5344CB8AC3E}">
        <p14:creationId xmlns:p14="http://schemas.microsoft.com/office/powerpoint/2010/main" val="2813157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de-DE"/>
          </a:p>
        </p:txBody>
      </p:sp>
      <p:sp>
        <p:nvSpPr>
          <p:cNvPr id="3" name="Rectangle 4"/>
          <p:cNvSpPr>
            <a:spLocks noGrp="1" noChangeArrowheads="1"/>
          </p:cNvSpPr>
          <p:nvPr>
            <p:ph type="ftr" idx="11"/>
          </p:nvPr>
        </p:nvSpPr>
        <p:spPr>
          <a:ln/>
        </p:spPr>
        <p:txBody>
          <a:bodyPr/>
          <a:lstStyle>
            <a:lvl1pPr>
              <a:defRPr/>
            </a:lvl1pPr>
          </a:lstStyle>
          <a:p>
            <a:pPr>
              <a:defRPr/>
            </a:pPr>
            <a:endParaRPr lang="de-DE"/>
          </a:p>
        </p:txBody>
      </p:sp>
      <p:sp>
        <p:nvSpPr>
          <p:cNvPr id="4" name="Rectangle 5"/>
          <p:cNvSpPr>
            <a:spLocks noGrp="1" noChangeArrowheads="1"/>
          </p:cNvSpPr>
          <p:nvPr>
            <p:ph type="sldNum" idx="12"/>
          </p:nvPr>
        </p:nvSpPr>
        <p:spPr>
          <a:ln/>
        </p:spPr>
        <p:txBody>
          <a:bodyPr/>
          <a:lstStyle>
            <a:lvl1pPr>
              <a:defRPr/>
            </a:lvl1pPr>
          </a:lstStyle>
          <a:p>
            <a:pPr>
              <a:defRPr/>
            </a:pPr>
            <a:fld id="{31F6512A-5388-408A-8E58-A85B09185AAA}" type="slidenum">
              <a:rPr lang="de-DE"/>
              <a:pPr>
                <a:defRPr/>
              </a:pPr>
              <a:t>‹Nr.›</a:t>
            </a:fld>
            <a:endParaRPr lang="de-DE"/>
          </a:p>
        </p:txBody>
      </p:sp>
    </p:spTree>
    <p:extLst>
      <p:ext uri="{BB962C8B-B14F-4D97-AF65-F5344CB8AC3E}">
        <p14:creationId xmlns:p14="http://schemas.microsoft.com/office/powerpoint/2010/main" val="3065568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504825" y="301625"/>
            <a:ext cx="3316288" cy="1279525"/>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941763" y="301625"/>
            <a:ext cx="5635625" cy="6451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504825" y="1581150"/>
            <a:ext cx="3316288" cy="51720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3"/>
          <p:cNvSpPr>
            <a:spLocks noGrp="1" noChangeArrowheads="1"/>
          </p:cNvSpPr>
          <p:nvPr>
            <p:ph type="dt" idx="10"/>
          </p:nvPr>
        </p:nvSpPr>
        <p:spPr>
          <a:ln/>
        </p:spPr>
        <p:txBody>
          <a:bodyPr/>
          <a:lstStyle>
            <a:lvl1pPr>
              <a:defRPr/>
            </a:lvl1pPr>
          </a:lstStyle>
          <a:p>
            <a:pPr>
              <a:defRPr/>
            </a:pPr>
            <a:endParaRPr lang="de-DE"/>
          </a:p>
        </p:txBody>
      </p:sp>
      <p:sp>
        <p:nvSpPr>
          <p:cNvPr id="6" name="Rectangle 4"/>
          <p:cNvSpPr>
            <a:spLocks noGrp="1" noChangeArrowheads="1"/>
          </p:cNvSpPr>
          <p:nvPr>
            <p:ph type="ftr" idx="11"/>
          </p:nvPr>
        </p:nvSpPr>
        <p:spPr>
          <a:ln/>
        </p:spPr>
        <p:txBody>
          <a:bodyPr/>
          <a:lstStyle>
            <a:lvl1pPr>
              <a:defRPr/>
            </a:lvl1pPr>
          </a:lstStyle>
          <a:p>
            <a:pPr>
              <a:defRPr/>
            </a:pPr>
            <a:endParaRPr lang="de-DE"/>
          </a:p>
        </p:txBody>
      </p:sp>
      <p:sp>
        <p:nvSpPr>
          <p:cNvPr id="7" name="Rectangle 5"/>
          <p:cNvSpPr>
            <a:spLocks noGrp="1" noChangeArrowheads="1"/>
          </p:cNvSpPr>
          <p:nvPr>
            <p:ph type="sldNum" idx="12"/>
          </p:nvPr>
        </p:nvSpPr>
        <p:spPr>
          <a:ln/>
        </p:spPr>
        <p:txBody>
          <a:bodyPr/>
          <a:lstStyle>
            <a:lvl1pPr>
              <a:defRPr/>
            </a:lvl1pPr>
          </a:lstStyle>
          <a:p>
            <a:pPr>
              <a:defRPr/>
            </a:pPr>
            <a:fld id="{B405F9E1-1928-4DEA-A0B1-96CB9EDD2BBB}" type="slidenum">
              <a:rPr lang="de-DE"/>
              <a:pPr>
                <a:defRPr/>
              </a:pPr>
              <a:t>‹Nr.›</a:t>
            </a:fld>
            <a:endParaRPr lang="de-DE"/>
          </a:p>
        </p:txBody>
      </p:sp>
    </p:spTree>
    <p:extLst>
      <p:ext uri="{BB962C8B-B14F-4D97-AF65-F5344CB8AC3E}">
        <p14:creationId xmlns:p14="http://schemas.microsoft.com/office/powerpoint/2010/main" val="2564474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976438" y="5291138"/>
            <a:ext cx="6048375" cy="625475"/>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976438" y="674688"/>
            <a:ext cx="6048375" cy="4537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976438" y="5916613"/>
            <a:ext cx="6048375" cy="887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3"/>
          <p:cNvSpPr>
            <a:spLocks noGrp="1" noChangeArrowheads="1"/>
          </p:cNvSpPr>
          <p:nvPr>
            <p:ph type="dt" idx="10"/>
          </p:nvPr>
        </p:nvSpPr>
        <p:spPr>
          <a:ln/>
        </p:spPr>
        <p:txBody>
          <a:bodyPr/>
          <a:lstStyle>
            <a:lvl1pPr>
              <a:defRPr/>
            </a:lvl1pPr>
          </a:lstStyle>
          <a:p>
            <a:pPr>
              <a:defRPr/>
            </a:pPr>
            <a:endParaRPr lang="de-DE"/>
          </a:p>
        </p:txBody>
      </p:sp>
      <p:sp>
        <p:nvSpPr>
          <p:cNvPr id="6" name="Rectangle 4"/>
          <p:cNvSpPr>
            <a:spLocks noGrp="1" noChangeArrowheads="1"/>
          </p:cNvSpPr>
          <p:nvPr>
            <p:ph type="ftr" idx="11"/>
          </p:nvPr>
        </p:nvSpPr>
        <p:spPr>
          <a:ln/>
        </p:spPr>
        <p:txBody>
          <a:bodyPr/>
          <a:lstStyle>
            <a:lvl1pPr>
              <a:defRPr/>
            </a:lvl1pPr>
          </a:lstStyle>
          <a:p>
            <a:pPr>
              <a:defRPr/>
            </a:pPr>
            <a:endParaRPr lang="de-DE"/>
          </a:p>
        </p:txBody>
      </p:sp>
      <p:sp>
        <p:nvSpPr>
          <p:cNvPr id="7" name="Rectangle 5"/>
          <p:cNvSpPr>
            <a:spLocks noGrp="1" noChangeArrowheads="1"/>
          </p:cNvSpPr>
          <p:nvPr>
            <p:ph type="sldNum" idx="12"/>
          </p:nvPr>
        </p:nvSpPr>
        <p:spPr>
          <a:ln/>
        </p:spPr>
        <p:txBody>
          <a:bodyPr/>
          <a:lstStyle>
            <a:lvl1pPr>
              <a:defRPr/>
            </a:lvl1pPr>
          </a:lstStyle>
          <a:p>
            <a:pPr>
              <a:defRPr/>
            </a:pPr>
            <a:fld id="{75795BC3-81A1-4E53-8EDC-BD443EC88D63}" type="slidenum">
              <a:rPr lang="de-DE"/>
              <a:pPr>
                <a:defRPr/>
              </a:pPr>
              <a:t>‹Nr.›</a:t>
            </a:fld>
            <a:endParaRPr lang="de-DE"/>
          </a:p>
        </p:txBody>
      </p:sp>
    </p:spTree>
    <p:extLst>
      <p:ext uri="{BB962C8B-B14F-4D97-AF65-F5344CB8AC3E}">
        <p14:creationId xmlns:p14="http://schemas.microsoft.com/office/powerpoint/2010/main" val="13451638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503238" y="301625"/>
            <a:ext cx="9069387" cy="1260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p>
            <a:pPr lvl="0"/>
            <a:r>
              <a:rPr lang="en-GB" smtClean="0"/>
              <a:t>Klicken Sie, um das Format des Titeltextes zu bearbeiten</a:t>
            </a:r>
          </a:p>
        </p:txBody>
      </p:sp>
      <p:sp>
        <p:nvSpPr>
          <p:cNvPr id="1027" name="Rectangle 2"/>
          <p:cNvSpPr>
            <a:spLocks noGrp="1" noChangeArrowheads="1"/>
          </p:cNvSpPr>
          <p:nvPr>
            <p:ph type="body" idx="1"/>
          </p:nvPr>
        </p:nvSpPr>
        <p:spPr bwMode="auto">
          <a:xfrm>
            <a:off x="503238" y="1768475"/>
            <a:ext cx="9069387" cy="4987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28224" rIns="0" bIns="0" numCol="1" anchor="t" anchorCtr="0" compatLnSpc="1">
            <a:prstTxWarp prst="textNoShape">
              <a:avLst/>
            </a:prstTxWarp>
          </a:bodyPr>
          <a:lstStyle/>
          <a:p>
            <a:pPr lvl="0"/>
            <a:r>
              <a:rPr lang="en-GB" smtClean="0"/>
              <a:t>Klicken Sie, um die Formate des Gliederungstextes zu bearbeiten</a:t>
            </a:r>
          </a:p>
          <a:p>
            <a:pPr lvl="1"/>
            <a:r>
              <a:rPr lang="en-GB" smtClean="0"/>
              <a:t>Zweite Gliederungsebene</a:t>
            </a:r>
          </a:p>
          <a:p>
            <a:pPr lvl="2"/>
            <a:r>
              <a:rPr lang="en-GB" smtClean="0"/>
              <a:t>Dritte Gliederungsebene</a:t>
            </a:r>
          </a:p>
          <a:p>
            <a:pPr lvl="3"/>
            <a:r>
              <a:rPr lang="en-GB" smtClean="0"/>
              <a:t>Vierte Gliederungsebene</a:t>
            </a:r>
          </a:p>
          <a:p>
            <a:pPr lvl="4"/>
            <a:r>
              <a:rPr lang="en-GB" smtClean="0"/>
              <a:t>Fünfte Gliederungsebene</a:t>
            </a:r>
          </a:p>
          <a:p>
            <a:pPr lvl="4"/>
            <a:r>
              <a:rPr lang="en-GB" smtClean="0"/>
              <a:t>Sechste Gliederungsebene</a:t>
            </a:r>
          </a:p>
          <a:p>
            <a:pPr lvl="4"/>
            <a:r>
              <a:rPr lang="en-GB" smtClean="0"/>
              <a:t>Siebente Gliederungsebene</a:t>
            </a:r>
          </a:p>
          <a:p>
            <a:pPr lvl="4"/>
            <a:r>
              <a:rPr lang="en-GB" smtClean="0"/>
              <a:t>Achte Gliederungsebene</a:t>
            </a:r>
          </a:p>
          <a:p>
            <a:pPr lvl="4"/>
            <a:r>
              <a:rPr lang="en-GB" smtClean="0"/>
              <a:t>Neunte Gliederungsebene</a:t>
            </a:r>
          </a:p>
        </p:txBody>
      </p:sp>
      <p:sp>
        <p:nvSpPr>
          <p:cNvPr id="2" name="Rectangle 3"/>
          <p:cNvSpPr>
            <a:spLocks noGrp="1" noChangeArrowheads="1"/>
          </p:cNvSpPr>
          <p:nvPr>
            <p:ph type="dt"/>
          </p:nvPr>
        </p:nvSpPr>
        <p:spPr bwMode="auto">
          <a:xfrm>
            <a:off x="50323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95000"/>
              </a:lnSpc>
              <a:buFont typeface="Times New Roman" pitchFamily="16" charset="0"/>
              <a:buNone/>
              <a:tabLst>
                <a:tab pos="723900" algn="l"/>
                <a:tab pos="1447800" algn="l"/>
                <a:tab pos="2171700" algn="l"/>
              </a:tabLst>
              <a:defRPr sz="1400">
                <a:solidFill>
                  <a:srgbClr val="000000"/>
                </a:solidFill>
                <a:latin typeface="Times New Roman" pitchFamily="16" charset="0"/>
                <a:ea typeface="SimSun" charset="-122"/>
              </a:defRPr>
            </a:lvl1pPr>
          </a:lstStyle>
          <a:p>
            <a:pPr>
              <a:defRPr/>
            </a:pPr>
            <a:endParaRPr lang="de-DE"/>
          </a:p>
        </p:txBody>
      </p:sp>
      <p:sp>
        <p:nvSpPr>
          <p:cNvPr id="1028" name="Rectangle 4"/>
          <p:cNvSpPr>
            <a:spLocks noGrp="1" noChangeArrowheads="1"/>
          </p:cNvSpPr>
          <p:nvPr>
            <p:ph type="ftr"/>
          </p:nvPr>
        </p:nvSpPr>
        <p:spPr bwMode="auto">
          <a:xfrm>
            <a:off x="3448050" y="6886575"/>
            <a:ext cx="3194050"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ctr">
              <a:lnSpc>
                <a:spcPct val="95000"/>
              </a:lnSpc>
              <a:buFont typeface="Times New Roman" pitchFamily="16" charset="0"/>
              <a:buNone/>
              <a:tabLst>
                <a:tab pos="723900" algn="l"/>
                <a:tab pos="1447800" algn="l"/>
                <a:tab pos="2171700" algn="l"/>
                <a:tab pos="2895600" algn="l"/>
              </a:tabLst>
              <a:defRPr sz="1400">
                <a:solidFill>
                  <a:srgbClr val="000000"/>
                </a:solidFill>
                <a:latin typeface="Times New Roman" pitchFamily="16" charset="0"/>
                <a:ea typeface="SimSun" charset="-122"/>
              </a:defRPr>
            </a:lvl1pPr>
          </a:lstStyle>
          <a:p>
            <a:pPr>
              <a:defRPr/>
            </a:pPr>
            <a:endParaRPr lang="de-DE"/>
          </a:p>
        </p:txBody>
      </p:sp>
      <p:sp>
        <p:nvSpPr>
          <p:cNvPr id="1029" name="Rectangle 5"/>
          <p:cNvSpPr>
            <a:spLocks noGrp="1" noChangeArrowheads="1"/>
          </p:cNvSpPr>
          <p:nvPr>
            <p:ph type="sldNum"/>
          </p:nvPr>
        </p:nvSpPr>
        <p:spPr bwMode="auto">
          <a:xfrm>
            <a:off x="7227888" y="6886575"/>
            <a:ext cx="2346325" cy="5191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a:lnSpc>
                <a:spcPct val="95000"/>
              </a:lnSpc>
              <a:buFont typeface="Times New Roman" pitchFamily="16" charset="0"/>
              <a:buNone/>
              <a:tabLst>
                <a:tab pos="723900" algn="l"/>
                <a:tab pos="1447800" algn="l"/>
                <a:tab pos="2171700" algn="l"/>
              </a:tabLst>
              <a:defRPr sz="1400">
                <a:solidFill>
                  <a:srgbClr val="000000"/>
                </a:solidFill>
                <a:latin typeface="Times New Roman" pitchFamily="16" charset="0"/>
                <a:ea typeface="SimSun" charset="-122"/>
              </a:defRPr>
            </a:lvl1pPr>
          </a:lstStyle>
          <a:p>
            <a:pPr>
              <a:defRPr/>
            </a:pPr>
            <a:fld id="{7D9F73F9-86DA-4928-9F82-844B7367E21A}"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SimSun" charset="-122"/>
        </a:defRPr>
      </a:lvl2pPr>
      <a:lvl3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SimSun" charset="-122"/>
        </a:defRPr>
      </a:lvl3pPr>
      <a:lvl4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SimSun" charset="-122"/>
        </a:defRPr>
      </a:lvl4pPr>
      <a:lvl5pPr algn="ctr" defTabSz="449263" rtl="0" eaLnBrk="0" fontAlgn="base" hangingPunct="0">
        <a:lnSpc>
          <a:spcPct val="93000"/>
        </a:lnSpc>
        <a:spcBef>
          <a:spcPct val="0"/>
        </a:spcBef>
        <a:spcAft>
          <a:spcPct val="0"/>
        </a:spcAft>
        <a:buClr>
          <a:srgbClr val="000000"/>
        </a:buClr>
        <a:buSzPct val="100000"/>
        <a:buFont typeface="Times New Roman" pitchFamily="18" charset="0"/>
        <a:defRPr sz="4400">
          <a:solidFill>
            <a:srgbClr val="000000"/>
          </a:solidFill>
          <a:latin typeface="Arial" charset="0"/>
          <a:ea typeface="SimSun" charset="-122"/>
        </a:defRPr>
      </a:lvl5pPr>
      <a:lvl6pPr marL="25146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SimSun" charset="-122"/>
        </a:defRPr>
      </a:lvl6pPr>
      <a:lvl7pPr marL="29718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SimSun" charset="-122"/>
        </a:defRPr>
      </a:lvl7pPr>
      <a:lvl8pPr marL="34290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SimSun" charset="-122"/>
        </a:defRPr>
      </a:lvl8pPr>
      <a:lvl9pPr marL="3886200" indent="-228600" algn="ctr" defTabSz="449263" rtl="0" fontAlgn="base" hangingPunct="0">
        <a:lnSpc>
          <a:spcPct val="93000"/>
        </a:lnSpc>
        <a:spcBef>
          <a:spcPct val="0"/>
        </a:spcBef>
        <a:spcAft>
          <a:spcPct val="0"/>
        </a:spcAft>
        <a:buClr>
          <a:srgbClr val="000000"/>
        </a:buClr>
        <a:buSzPct val="100000"/>
        <a:buFont typeface="Times New Roman" pitchFamily="16" charset="0"/>
        <a:defRPr sz="4400">
          <a:solidFill>
            <a:srgbClr val="000000"/>
          </a:solidFill>
          <a:latin typeface="Arial" charset="0"/>
          <a:ea typeface="SimSun" charset="-122"/>
        </a:defRPr>
      </a:lvl9pPr>
    </p:titleStyle>
    <p:bodyStyle>
      <a:lvl1pPr marL="342900" indent="-342900" algn="l" defTabSz="449263" rtl="0" eaLnBrk="0" fontAlgn="base" hangingPunct="0">
        <a:lnSpc>
          <a:spcPct val="93000"/>
        </a:lnSpc>
        <a:spcBef>
          <a:spcPct val="0"/>
        </a:spcBef>
        <a:spcAft>
          <a:spcPts val="1425"/>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lnSpc>
          <a:spcPct val="93000"/>
        </a:lnSpc>
        <a:spcBef>
          <a:spcPct val="0"/>
        </a:spcBef>
        <a:spcAft>
          <a:spcPts val="1138"/>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lnSpc>
          <a:spcPct val="93000"/>
        </a:lnSpc>
        <a:spcBef>
          <a:spcPct val="0"/>
        </a:spcBef>
        <a:spcAft>
          <a:spcPts val="85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lnSpc>
          <a:spcPct val="93000"/>
        </a:lnSpc>
        <a:spcBef>
          <a:spcPct val="0"/>
        </a:spcBef>
        <a:spcAft>
          <a:spcPts val="575"/>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lnSpc>
          <a:spcPct val="93000"/>
        </a:lnSpc>
        <a:spcBef>
          <a:spcPct val="0"/>
        </a:spcBef>
        <a:spcAft>
          <a:spcPts val="288"/>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6pPr>
      <a:lvl7pPr marL="29718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7pPr>
      <a:lvl8pPr marL="34290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8pPr>
      <a:lvl9pPr marL="3886200" indent="-228600" algn="l" defTabSz="449263" rtl="0" fontAlgn="base" hangingPunct="0">
        <a:lnSpc>
          <a:spcPct val="93000"/>
        </a:lnSpc>
        <a:spcBef>
          <a:spcPct val="0"/>
        </a:spcBef>
        <a:spcAft>
          <a:spcPts val="288"/>
        </a:spcAft>
        <a:buClr>
          <a:srgbClr val="000000"/>
        </a:buClr>
        <a:buSzPct val="100000"/>
        <a:buFont typeface="Times New Roman" pitchFamily="16" charset="0"/>
        <a:defRPr sz="2000">
          <a:solidFill>
            <a:srgbClr val="000000"/>
          </a:solidFill>
          <a:latin typeface="+mn-lt"/>
          <a:ea typeface="+mn-ea"/>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image" Target="../media/image3.jpeg"/><Relationship Id="rId5" Type="http://schemas.openxmlformats.org/officeDocument/2006/relationships/image" Target="../media/image7.jpeg"/><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4.xml.rels><?xml version="1.0" encoding="UTF-8" standalone="yes"?>
<Relationships xmlns="http://schemas.openxmlformats.org/package/2006/relationships"><Relationship Id="rId7" Type="http://schemas.openxmlformats.org/officeDocument/2006/relationships/image" Target="../media/image7.jpe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3.pn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image" Target="../media/image21.png"/><Relationship Id="rId5" Type="http://schemas.openxmlformats.org/officeDocument/2006/relationships/image" Target="../media/image20.png"/><Relationship Id="rId4" Type="http://schemas.openxmlformats.org/officeDocument/2006/relationships/image" Target="../media/image19.pn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2.xml"/><Relationship Id="rId5" Type="http://schemas.openxmlformats.org/officeDocument/2006/relationships/image" Target="../media/image22.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2.xml"/><Relationship Id="rId6" Type="http://schemas.openxmlformats.org/officeDocument/2006/relationships/image" Target="../media/image25.jpeg"/><Relationship Id="rId5" Type="http://schemas.openxmlformats.org/officeDocument/2006/relationships/image" Target="../media/image24.gif"/><Relationship Id="rId4" Type="http://schemas.openxmlformats.org/officeDocument/2006/relationships/image" Target="../media/image2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44568" y="696431"/>
            <a:ext cx="2304256" cy="555325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3781" y="4787949"/>
            <a:ext cx="1548383" cy="1964830"/>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1" name="Rectangle 1"/>
          <p:cNvSpPr>
            <a:spLocks noGrp="1" noChangeArrowheads="1"/>
          </p:cNvSpPr>
          <p:nvPr>
            <p:ph type="title"/>
          </p:nvPr>
        </p:nvSpPr>
        <p:spPr>
          <a:xfrm>
            <a:off x="503238" y="-14288"/>
            <a:ext cx="9070975" cy="1171576"/>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smtClean="0"/>
              <a:t>Mechanik</a:t>
            </a:r>
          </a:p>
        </p:txBody>
      </p:sp>
      <p:sp>
        <p:nvSpPr>
          <p:cNvPr id="2052" name="Rectangle 2"/>
          <p:cNvSpPr>
            <a:spLocks noGrp="1" noChangeArrowheads="1"/>
          </p:cNvSpPr>
          <p:nvPr>
            <p:ph type="subTitle" idx="4294967295"/>
          </p:nvPr>
        </p:nvSpPr>
        <p:spPr>
          <a:xfrm>
            <a:off x="539750" y="733425"/>
            <a:ext cx="9070975" cy="706438"/>
          </a:xfrm>
        </p:spPr>
        <p:txBody>
          <a:bodyPr anchor="ctr"/>
          <a:lstStyle/>
          <a:p>
            <a:pPr marL="0" indent="0" algn="ctr" eaLnBrk="1">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smtClean="0"/>
              <a:t>Der freie Fall</a:t>
            </a:r>
            <a:endParaRPr lang="de-DE" dirty="0" smtClean="0"/>
          </a:p>
        </p:txBody>
      </p:sp>
      <p:sp>
        <p:nvSpPr>
          <p:cNvPr id="3079" name="AutoShape 7"/>
          <p:cNvSpPr>
            <a:spLocks noChangeArrowheads="1"/>
          </p:cNvSpPr>
          <p:nvPr/>
        </p:nvSpPr>
        <p:spPr bwMode="auto">
          <a:xfrm>
            <a:off x="3096096" y="2303322"/>
            <a:ext cx="2880320" cy="1728788"/>
          </a:xfrm>
          <a:prstGeom prst="wedgeEllipseCallout">
            <a:avLst>
              <a:gd name="adj1" fmla="val -88909"/>
              <a:gd name="adj2" fmla="val 97099"/>
            </a:avLst>
          </a:prstGeom>
          <a:solidFill>
            <a:srgbClr val="99CC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60876" rIns="90000" bIns="45000" anchor="ctr"/>
          <a:lstStyle/>
          <a:p>
            <a:pPr algn="ctr">
              <a:tabLst>
                <a:tab pos="723900" algn="l"/>
                <a:tab pos="1447800" algn="l"/>
              </a:tabLst>
            </a:pPr>
            <a:r>
              <a:rPr lang="de-DE" dirty="0">
                <a:solidFill>
                  <a:srgbClr val="000000"/>
                </a:solidFill>
              </a:rPr>
              <a:t>Hallo – </a:t>
            </a:r>
            <a:r>
              <a:rPr lang="de-DE" dirty="0" smtClean="0">
                <a:solidFill>
                  <a:srgbClr val="000000"/>
                </a:solidFill>
              </a:rPr>
              <a:t>noch mehr </a:t>
            </a:r>
          </a:p>
          <a:p>
            <a:pPr algn="ctr">
              <a:tabLst>
                <a:tab pos="723900" algn="l"/>
                <a:tab pos="1447800" algn="l"/>
              </a:tabLst>
            </a:pPr>
            <a:r>
              <a:rPr lang="de-DE" b="1" dirty="0" smtClean="0">
                <a:solidFill>
                  <a:srgbClr val="000000"/>
                </a:solidFill>
              </a:rPr>
              <a:t>Beschleunigung</a:t>
            </a:r>
          </a:p>
          <a:p>
            <a:pPr algn="ctr">
              <a:tabLst>
                <a:tab pos="723900" algn="l"/>
                <a:tab pos="1447800" algn="l"/>
              </a:tabLst>
            </a:pPr>
            <a:r>
              <a:rPr lang="de-DE" dirty="0" smtClean="0">
                <a:solidFill>
                  <a:srgbClr val="000000"/>
                </a:solidFill>
              </a:rPr>
              <a:t>kommt jetzt … </a:t>
            </a:r>
            <a:r>
              <a:rPr lang="de-DE" dirty="0" smtClean="0">
                <a:solidFill>
                  <a:srgbClr val="000000"/>
                </a:solidFill>
              </a:rPr>
              <a:t>!</a:t>
            </a:r>
            <a:endParaRPr lang="de-DE" dirty="0">
              <a:solidFill>
                <a:srgbClr val="000000"/>
              </a:solidFill>
            </a:endParaRPr>
          </a:p>
        </p:txBody>
      </p:sp>
      <p:pic>
        <p:nvPicPr>
          <p:cNvPr id="8" name="Picture 2" descr="C:\Users\tiburskije\Desktop\pisa_freierfall_ver.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172" y="526008"/>
            <a:ext cx="2133600" cy="35560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9"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76958" y="4747448"/>
            <a:ext cx="4567610" cy="238647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wipe(left)">
                                      <p:cBhvr>
                                        <p:cTn id="7" dur="500"/>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additive="repl">
                                        <p:cTn id="11" dur="1" fill="hold">
                                          <p:stCondLst>
                                            <p:cond delay="0"/>
                                          </p:stCondLst>
                                        </p:cTn>
                                        <p:tgtEl>
                                          <p:spTgt spid="3079"/>
                                        </p:tgtEl>
                                        <p:attrNameLst>
                                          <p:attrName>style.visibility</p:attrName>
                                        </p:attrNameLst>
                                      </p:cBhvr>
                                      <p:to>
                                        <p:strVal val="visible"/>
                                      </p:to>
                                    </p:set>
                                    <p:animEffect transition="in" filter="wipe(down)">
                                      <p:cBhvr additive="repl">
                                        <p:cTn id="12" dur="500"/>
                                        <p:tgtEl>
                                          <p:spTgt spid="307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503238" y="-14288"/>
            <a:ext cx="9070975" cy="1171576"/>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smtClean="0"/>
              <a:t>Mechanik</a:t>
            </a:r>
          </a:p>
        </p:txBody>
      </p:sp>
      <p:sp>
        <p:nvSpPr>
          <p:cNvPr id="11267" name="Rectangle 2"/>
          <p:cNvSpPr>
            <a:spLocks noGrp="1" noChangeArrowheads="1"/>
          </p:cNvSpPr>
          <p:nvPr>
            <p:ph type="subTitle" idx="4294967295"/>
          </p:nvPr>
        </p:nvSpPr>
        <p:spPr>
          <a:xfrm>
            <a:off x="539750" y="733425"/>
            <a:ext cx="9070975" cy="706438"/>
          </a:xfrm>
        </p:spPr>
        <p:txBody>
          <a:bodyPr anchor="ctr"/>
          <a:lstStyle/>
          <a:p>
            <a:pPr marL="0" indent="0" algn="ctr" eaLnBrk="1">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a:t>Der freie Fall</a:t>
            </a:r>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99791" y="5147989"/>
            <a:ext cx="1262755" cy="2368501"/>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Rechteck 1"/>
          <p:cNvSpPr/>
          <p:nvPr/>
        </p:nvSpPr>
        <p:spPr>
          <a:xfrm>
            <a:off x="2592040" y="1403573"/>
            <a:ext cx="4536504" cy="3699218"/>
          </a:xfrm>
          <a:prstGeom prst="rect">
            <a:avLst/>
          </a:prstGeom>
        </p:spPr>
        <p:txBody>
          <a:bodyPr wrap="square">
            <a:spAutoFit/>
          </a:bodyPr>
          <a:lstStyle/>
          <a:p>
            <a:pPr algn="just"/>
            <a:r>
              <a:rPr lang="de-DE" dirty="0" smtClean="0"/>
              <a:t>Die berühmten „</a:t>
            </a:r>
            <a:r>
              <a:rPr lang="de-DE" dirty="0" err="1" smtClean="0"/>
              <a:t>Galileischen</a:t>
            </a:r>
            <a:r>
              <a:rPr lang="de-DE" dirty="0" smtClean="0"/>
              <a:t> </a:t>
            </a:r>
            <a:r>
              <a:rPr lang="de-DE" dirty="0"/>
              <a:t>Fallgesetze“ </a:t>
            </a:r>
            <a:r>
              <a:rPr lang="de-DE" dirty="0" smtClean="0"/>
              <a:t>werden meistens mit dem „Schiefen Turm von Pisa“ in Zusammenhang gebracht. Jedoch waren selbst die für damalige Zeiten großen Höhen des Turmes zu Pisa für exakte Messungen zu niedrig. Dies liegt ganz einfach an den fehlenden Möglichkeiten exakter </a:t>
            </a:r>
            <a:r>
              <a:rPr lang="de-DE" dirty="0"/>
              <a:t>Z</a:t>
            </a:r>
            <a:r>
              <a:rPr lang="de-DE" dirty="0" smtClean="0"/>
              <a:t>eitmessungen. Da Galileo Galilei die Zeit mit seinem Puls, und später mit einer Wasseruhr messen musste, machte er seine genauesten Messungen beim „verzögertem freien Fall“, also beim Herabrollen von Kugeln auf einer geneigten Ebene …</a:t>
            </a:r>
          </a:p>
        </p:txBody>
      </p:sp>
      <p:pic>
        <p:nvPicPr>
          <p:cNvPr id="1026" name="Picture 2" descr="C:\Users\tiburskije\Desktop\FlippedClassroom Physik\01_Mechanik\Bewegung\02_beschleunigte_Bewegung\Portrait_Galilei.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44568" y="1454424"/>
            <a:ext cx="2378788" cy="2973485"/>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27" name="Picture 3" descr="C:\Users\tiburskije\Desktop\FlippedClassroom Physik\01_Mechanik\Bewegung\02_beschleunigte_Bewegung\versuch01_beschleunbeweg_aus.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36056" y="5147989"/>
            <a:ext cx="4326105" cy="230316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1028" name="Picture 4" descr="C:\Users\tiburskije\Desktop\FlippedClassroom Physik\01_Mechanik\Bewegung\02_beschleunigte_Bewegung\pisa_freierfall_ver.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416" y="1526033"/>
            <a:ext cx="2133600" cy="35560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3079" name="AutoShape 7"/>
          <p:cNvSpPr>
            <a:spLocks noChangeArrowheads="1"/>
          </p:cNvSpPr>
          <p:nvPr/>
        </p:nvSpPr>
        <p:spPr bwMode="auto">
          <a:xfrm>
            <a:off x="6624488" y="4715941"/>
            <a:ext cx="2306780" cy="1152749"/>
          </a:xfrm>
          <a:prstGeom prst="wedgeEllipseCallout">
            <a:avLst>
              <a:gd name="adj1" fmla="val 57639"/>
              <a:gd name="adj2" fmla="val 28314"/>
            </a:avLst>
          </a:prstGeom>
          <a:solidFill>
            <a:srgbClr val="99CC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60876" rIns="90000" bIns="45000" anchor="ctr"/>
          <a:lstStyle/>
          <a:p>
            <a:pPr algn="ctr">
              <a:tabLst>
                <a:tab pos="723900" algn="l"/>
                <a:tab pos="1447800" algn="l"/>
              </a:tabLst>
            </a:pPr>
            <a:r>
              <a:rPr lang="de-DE" dirty="0" smtClean="0">
                <a:solidFill>
                  <a:srgbClr val="000000"/>
                </a:solidFill>
              </a:rPr>
              <a:t>Macht nix!</a:t>
            </a:r>
          </a:p>
          <a:p>
            <a:pPr algn="ctr">
              <a:tabLst>
                <a:tab pos="723900" algn="l"/>
                <a:tab pos="1447800" algn="l"/>
              </a:tabLst>
            </a:pPr>
            <a:r>
              <a:rPr lang="de-DE" dirty="0" smtClean="0">
                <a:solidFill>
                  <a:srgbClr val="000000"/>
                </a:solidFill>
              </a:rPr>
              <a:t>Klingt trotzdem</a:t>
            </a:r>
          </a:p>
          <a:p>
            <a:pPr algn="ctr">
              <a:tabLst>
                <a:tab pos="723900" algn="l"/>
                <a:tab pos="1447800" algn="l"/>
              </a:tabLst>
            </a:pPr>
            <a:r>
              <a:rPr lang="de-DE" dirty="0" smtClean="0">
                <a:solidFill>
                  <a:srgbClr val="000000"/>
                </a:solidFill>
              </a:rPr>
              <a:t>super!</a:t>
            </a:r>
            <a:endParaRPr lang="de-DE" dirty="0">
              <a:solidFill>
                <a:srgbClr val="000000"/>
              </a:solidFill>
            </a:endParaRPr>
          </a:p>
        </p:txBody>
      </p:sp>
      <p:pic>
        <p:nvPicPr>
          <p:cNvPr id="1029" name="Picture 5" descr="C:\Users\tiburskije\Desktop\FlippedClassroom Physik\01_Mechanik\wikimedia-button.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007864" y="6184601"/>
            <a:ext cx="838200" cy="295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wipe(down)">
                                      <p:cBhvr>
                                        <p:cTn id="7" dur="500"/>
                                        <p:tgtEl>
                                          <p:spTgt spid="10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28"/>
                                        </p:tgtEl>
                                        <p:attrNameLst>
                                          <p:attrName>style.visibility</p:attrName>
                                        </p:attrNameLst>
                                      </p:cBhvr>
                                      <p:to>
                                        <p:strVal val="visible"/>
                                      </p:to>
                                    </p:set>
                                    <p:animEffect transition="in" filter="wipe(down)">
                                      <p:cBhvr>
                                        <p:cTn id="12" dur="500"/>
                                        <p:tgtEl>
                                          <p:spTgt spid="102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027"/>
                                        </p:tgtEl>
                                        <p:attrNameLst>
                                          <p:attrName>style.visibility</p:attrName>
                                        </p:attrNameLst>
                                      </p:cBhvr>
                                      <p:to>
                                        <p:strVal val="visible"/>
                                      </p:to>
                                    </p:set>
                                    <p:animEffect transition="in" filter="wipe(down)">
                                      <p:cBhvr>
                                        <p:cTn id="17" dur="500"/>
                                        <p:tgtEl>
                                          <p:spTgt spid="102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additive="repl">
                                        <p:cTn id="21" dur="1" fill="hold">
                                          <p:stCondLst>
                                            <p:cond delay="0"/>
                                          </p:stCondLst>
                                        </p:cTn>
                                        <p:tgtEl>
                                          <p:spTgt spid="3079"/>
                                        </p:tgtEl>
                                        <p:attrNameLst>
                                          <p:attrName>style.visibility</p:attrName>
                                        </p:attrNameLst>
                                      </p:cBhvr>
                                      <p:to>
                                        <p:strVal val="visible"/>
                                      </p:to>
                                    </p:set>
                                    <p:animEffect transition="in" filter="wipe(down)">
                                      <p:cBhvr additive="repl">
                                        <p:cTn id="22"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503238" y="-14288"/>
            <a:ext cx="9070975" cy="1171576"/>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smtClean="0"/>
              <a:t>Mechanik</a:t>
            </a:r>
          </a:p>
        </p:txBody>
      </p:sp>
      <p:sp>
        <p:nvSpPr>
          <p:cNvPr id="11267" name="Rectangle 2"/>
          <p:cNvSpPr>
            <a:spLocks noGrp="1" noChangeArrowheads="1"/>
          </p:cNvSpPr>
          <p:nvPr>
            <p:ph type="subTitle" idx="4294967295"/>
          </p:nvPr>
        </p:nvSpPr>
        <p:spPr>
          <a:xfrm>
            <a:off x="539750" y="733425"/>
            <a:ext cx="9070975" cy="706438"/>
          </a:xfrm>
        </p:spPr>
        <p:txBody>
          <a:bodyPr anchor="ctr"/>
          <a:lstStyle/>
          <a:p>
            <a:pPr marL="0" indent="0" algn="ctr" eaLnBrk="1">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a:t>Der freie Fall</a:t>
            </a:r>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71760" y="5580037"/>
            <a:ext cx="1080120" cy="18282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9" name="AutoShape 7"/>
          <p:cNvSpPr>
            <a:spLocks noChangeArrowheads="1"/>
          </p:cNvSpPr>
          <p:nvPr/>
        </p:nvSpPr>
        <p:spPr bwMode="auto">
          <a:xfrm>
            <a:off x="2087984" y="5388625"/>
            <a:ext cx="4104456" cy="1415548"/>
          </a:xfrm>
          <a:prstGeom prst="wedgeEllipseCallout">
            <a:avLst>
              <a:gd name="adj1" fmla="val -79167"/>
              <a:gd name="adj2" fmla="val -13581"/>
            </a:avLst>
          </a:prstGeom>
          <a:solidFill>
            <a:srgbClr val="99CC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60876" rIns="90000" bIns="45000" anchor="ctr"/>
          <a:lstStyle/>
          <a:p>
            <a:pPr algn="ctr">
              <a:tabLst>
                <a:tab pos="723900" algn="l"/>
                <a:tab pos="1447800" algn="l"/>
              </a:tabLst>
            </a:pPr>
            <a:r>
              <a:rPr lang="de-DE" dirty="0" smtClean="0">
                <a:solidFill>
                  <a:srgbClr val="000000"/>
                </a:solidFill>
              </a:rPr>
              <a:t>Da seht ihr den Zusammenhang</a:t>
            </a:r>
          </a:p>
          <a:p>
            <a:pPr algn="ctr">
              <a:tabLst>
                <a:tab pos="723900" algn="l"/>
                <a:tab pos="1447800" algn="l"/>
              </a:tabLst>
            </a:pPr>
            <a:r>
              <a:rPr lang="de-DE" dirty="0" smtClean="0">
                <a:solidFill>
                  <a:srgbClr val="000000"/>
                </a:solidFill>
              </a:rPr>
              <a:t>von Quadratzahlen und freiem Fall!</a:t>
            </a:r>
            <a:endParaRPr lang="de-DE" dirty="0">
              <a:solidFill>
                <a:srgbClr val="000000"/>
              </a:solidFill>
            </a:endParaRPr>
          </a:p>
        </p:txBody>
      </p:sp>
      <p:sp>
        <p:nvSpPr>
          <p:cNvPr id="2" name="Rechteck 1"/>
          <p:cNvSpPr/>
          <p:nvPr/>
        </p:nvSpPr>
        <p:spPr>
          <a:xfrm>
            <a:off x="503808" y="1475581"/>
            <a:ext cx="6480720" cy="3956852"/>
          </a:xfrm>
          <a:prstGeom prst="rect">
            <a:avLst/>
          </a:prstGeom>
        </p:spPr>
        <p:txBody>
          <a:bodyPr wrap="square">
            <a:spAutoFit/>
          </a:bodyPr>
          <a:lstStyle/>
          <a:p>
            <a:pPr algn="just"/>
            <a:r>
              <a:rPr lang="de-DE" dirty="0"/>
              <a:t>In seinen </a:t>
            </a:r>
            <a:r>
              <a:rPr lang="de-DE" b="1" i="1" dirty="0" err="1"/>
              <a:t>Discorsi</a:t>
            </a:r>
            <a:r>
              <a:rPr lang="de-DE" b="1" i="1" dirty="0"/>
              <a:t> e </a:t>
            </a:r>
            <a:r>
              <a:rPr lang="de-DE" b="1" i="1" dirty="0" err="1"/>
              <a:t>dimostrazioni</a:t>
            </a:r>
            <a:r>
              <a:rPr lang="de-DE" b="1" i="1" dirty="0"/>
              <a:t> </a:t>
            </a:r>
            <a:r>
              <a:rPr lang="de-DE" b="1" i="1" dirty="0" err="1"/>
              <a:t>matematiche</a:t>
            </a:r>
            <a:r>
              <a:rPr lang="de-DE" b="1" i="1" dirty="0"/>
              <a:t> </a:t>
            </a:r>
            <a:r>
              <a:rPr lang="de-DE" b="1" i="1" dirty="0" err="1"/>
              <a:t>intorno</a:t>
            </a:r>
            <a:r>
              <a:rPr lang="de-DE" b="1" i="1" dirty="0"/>
              <a:t> a due </a:t>
            </a:r>
            <a:r>
              <a:rPr lang="de-DE" b="1" i="1" dirty="0" err="1"/>
              <a:t>nuove</a:t>
            </a:r>
            <a:r>
              <a:rPr lang="de-DE" b="1" i="1" dirty="0"/>
              <a:t> </a:t>
            </a:r>
            <a:r>
              <a:rPr lang="de-DE" b="1" i="1" dirty="0" err="1"/>
              <a:t>scienze</a:t>
            </a:r>
            <a:r>
              <a:rPr lang="de-DE" b="1" i="1" dirty="0"/>
              <a:t> </a:t>
            </a:r>
            <a:r>
              <a:rPr lang="de-DE" dirty="0"/>
              <a:t>von 1638 </a:t>
            </a:r>
            <a:r>
              <a:rPr lang="de-DE" dirty="0" smtClean="0"/>
              <a:t>formulierte Galilei: </a:t>
            </a:r>
            <a:r>
              <a:rPr lang="de-DE" dirty="0"/>
              <a:t>„Angesichts dessen glaube ich, </a:t>
            </a:r>
            <a:r>
              <a:rPr lang="de-DE" dirty="0" err="1"/>
              <a:t>daß</a:t>
            </a:r>
            <a:r>
              <a:rPr lang="de-DE" dirty="0"/>
              <a:t>, wenn man den Widerstand der Luft ganz aufhöbe, alle Körper gleich schnell fallen würden</a:t>
            </a:r>
            <a:r>
              <a:rPr lang="de-DE" dirty="0" smtClean="0"/>
              <a:t>.“ </a:t>
            </a:r>
          </a:p>
          <a:p>
            <a:pPr algn="just"/>
            <a:endParaRPr lang="de-DE" dirty="0"/>
          </a:p>
          <a:p>
            <a:pPr algn="just"/>
            <a:r>
              <a:rPr lang="de-DE" dirty="0" smtClean="0"/>
              <a:t>Dieses </a:t>
            </a:r>
            <a:r>
              <a:rPr lang="de-DE" dirty="0"/>
              <a:t>Spätwerk Galileis wird auch deshalb als Beginn der klassischen Physik gewürdigt, weil hier die „</a:t>
            </a:r>
            <a:r>
              <a:rPr lang="de-DE" dirty="0" err="1"/>
              <a:t>Galileischen</a:t>
            </a:r>
            <a:r>
              <a:rPr lang="de-DE" dirty="0"/>
              <a:t> Fallgesetze“ dargestellt werden</a:t>
            </a:r>
            <a:r>
              <a:rPr lang="de-DE" dirty="0" smtClean="0"/>
              <a:t>:</a:t>
            </a:r>
          </a:p>
          <a:p>
            <a:r>
              <a:rPr lang="de-DE" dirty="0" smtClean="0"/>
              <a:t> </a:t>
            </a:r>
          </a:p>
          <a:p>
            <a:pPr marL="285750" indent="-285750">
              <a:buFont typeface="Arial" panose="020B0604020202020204" pitchFamily="34" charset="0"/>
              <a:buChar char="•"/>
            </a:pPr>
            <a:r>
              <a:rPr lang="de-DE" dirty="0" smtClean="0"/>
              <a:t>Im </a:t>
            </a:r>
            <a:r>
              <a:rPr lang="de-DE" dirty="0"/>
              <a:t>Vakuum fallen alle Körper gleich schnell, und ihre Bewegung ist gleichförmig beschleunigt</a:t>
            </a:r>
            <a:r>
              <a:rPr lang="de-DE" dirty="0" smtClean="0"/>
              <a:t>.</a:t>
            </a:r>
          </a:p>
          <a:p>
            <a:pPr marL="285750" indent="-285750">
              <a:buFont typeface="Arial" panose="020B0604020202020204" pitchFamily="34" charset="0"/>
              <a:buChar char="•"/>
            </a:pPr>
            <a:r>
              <a:rPr lang="de-DE" dirty="0" smtClean="0"/>
              <a:t>Ihre </a:t>
            </a:r>
            <a:r>
              <a:rPr lang="de-DE" dirty="0"/>
              <a:t>Fallgeschwindigkeit ist proportional zur Fallzeit, </a:t>
            </a:r>
            <a:endParaRPr lang="de-DE" dirty="0" smtClean="0"/>
          </a:p>
          <a:p>
            <a:pPr marL="285750" indent="-285750">
              <a:buFont typeface="Arial" panose="020B0604020202020204" pitchFamily="34" charset="0"/>
              <a:buChar char="•"/>
            </a:pPr>
            <a:r>
              <a:rPr lang="de-DE" dirty="0"/>
              <a:t>D</a:t>
            </a:r>
            <a:r>
              <a:rPr lang="de-DE" dirty="0" smtClean="0"/>
              <a:t>er </a:t>
            </a:r>
            <a:r>
              <a:rPr lang="de-DE" dirty="0"/>
              <a:t>Fallweg </a:t>
            </a:r>
            <a:r>
              <a:rPr lang="de-DE" dirty="0" smtClean="0"/>
              <a:t>ist proportional </a:t>
            </a:r>
            <a:r>
              <a:rPr lang="de-DE" dirty="0"/>
              <a:t>zum Quadrat der Fallzeit. </a:t>
            </a:r>
            <a:endParaRPr lang="de-DE" dirty="0" smtClean="0"/>
          </a:p>
          <a:p>
            <a:pPr marL="285750" indent="-285750">
              <a:buFont typeface="Arial" panose="020B0604020202020204" pitchFamily="34" charset="0"/>
              <a:buChar char="•"/>
            </a:pPr>
            <a:r>
              <a:rPr lang="de-DE" dirty="0" smtClean="0"/>
              <a:t>Die </a:t>
            </a:r>
            <a:r>
              <a:rPr lang="de-DE" dirty="0"/>
              <a:t>Beschleunigung ist </a:t>
            </a:r>
            <a:r>
              <a:rPr lang="de-DE" dirty="0" smtClean="0"/>
              <a:t>am </a:t>
            </a:r>
            <a:r>
              <a:rPr lang="de-DE" dirty="0"/>
              <a:t>selben Ort für alle Körper </a:t>
            </a:r>
            <a:r>
              <a:rPr lang="de-DE" dirty="0" smtClean="0"/>
              <a:t> gleich </a:t>
            </a:r>
            <a:r>
              <a:rPr lang="de-DE" dirty="0"/>
              <a:t>groß.</a:t>
            </a:r>
          </a:p>
        </p:txBody>
      </p:sp>
      <p:pic>
        <p:nvPicPr>
          <p:cNvPr id="7" name="Picture 2" descr="C:\Users\tiburskije\Desktop\FlippedClassroom Physik\01_Mechanik\Bewegung\02_beschleunigte_Bewegung\220px-Falling_ball.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88584" y="1547589"/>
            <a:ext cx="1671689" cy="5616624"/>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346954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additive="repl">
                                        <p:cTn id="6" dur="1" fill="hold">
                                          <p:stCondLst>
                                            <p:cond delay="0"/>
                                          </p:stCondLst>
                                        </p:cTn>
                                        <p:tgtEl>
                                          <p:spTgt spid="3079"/>
                                        </p:tgtEl>
                                        <p:attrNameLst>
                                          <p:attrName>style.visibility</p:attrName>
                                        </p:attrNameLst>
                                      </p:cBhvr>
                                      <p:to>
                                        <p:strVal val="visible"/>
                                      </p:to>
                                    </p:set>
                                    <p:animEffect transition="in" filter="wipe(down)">
                                      <p:cBhvr additive="repl">
                                        <p:cTn id="7"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7" name="Rectangle 1"/>
          <p:cNvSpPr txBox="1">
            <a:spLocks noChangeArrowheads="1"/>
          </p:cNvSpPr>
          <p:nvPr/>
        </p:nvSpPr>
        <p:spPr bwMode="auto">
          <a:xfrm>
            <a:off x="503238" y="-14288"/>
            <a:ext cx="9070975" cy="11715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8808" rIns="0" bIns="0" anchor="ct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9pPr>
          </a:lstStyle>
          <a:p>
            <a:pPr algn="ctr" eaLnBrk="1"/>
            <a:r>
              <a:rPr lang="de-DE" sz="4400" dirty="0" smtClean="0"/>
              <a:t>Mechanik</a:t>
            </a:r>
            <a:endParaRPr lang="de-DE" sz="4400" dirty="0">
              <a:solidFill>
                <a:srgbClr val="000000"/>
              </a:solidFill>
            </a:endParaRPr>
          </a:p>
        </p:txBody>
      </p:sp>
      <p:cxnSp>
        <p:nvCxnSpPr>
          <p:cNvPr id="11" name="Gerade Verbindung 10"/>
          <p:cNvCxnSpPr/>
          <p:nvPr/>
        </p:nvCxnSpPr>
        <p:spPr>
          <a:xfrm>
            <a:off x="1528145" y="2723507"/>
            <a:ext cx="7720630" cy="364861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Gleichschenkliges Dreieck 11"/>
          <p:cNvSpPr/>
          <p:nvPr/>
        </p:nvSpPr>
        <p:spPr>
          <a:xfrm rot="5400000">
            <a:off x="269329" y="2415940"/>
            <a:ext cx="635000" cy="554038"/>
          </a:xfrm>
          <a:prstGeom prst="triangle">
            <a:avLst/>
          </a:prstGeom>
          <a:solidFill>
            <a:srgbClr val="00B05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anchor="ctr"/>
          <a:lstStyle/>
          <a:p>
            <a:pPr algn="ctr" fontAlgn="auto">
              <a:spcBef>
                <a:spcPts val="0"/>
              </a:spcBef>
              <a:spcAft>
                <a:spcPts val="0"/>
              </a:spcAft>
              <a:defRPr/>
            </a:pPr>
            <a:endParaRPr lang="de-DE"/>
          </a:p>
        </p:txBody>
      </p:sp>
      <p:cxnSp>
        <p:nvCxnSpPr>
          <p:cNvPr id="16" name="Gerade Verbindung mit Pfeil 15"/>
          <p:cNvCxnSpPr/>
          <p:nvPr/>
        </p:nvCxnSpPr>
        <p:spPr>
          <a:xfrm flipV="1">
            <a:off x="1511300" y="2699717"/>
            <a:ext cx="0" cy="555625"/>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9" name="Gerade Verbindung mit Pfeil 18"/>
          <p:cNvCxnSpPr/>
          <p:nvPr/>
        </p:nvCxnSpPr>
        <p:spPr>
          <a:xfrm flipV="1">
            <a:off x="3294063" y="3547988"/>
            <a:ext cx="0" cy="555625"/>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Gerade Verbindung mit Pfeil 19"/>
          <p:cNvCxnSpPr/>
          <p:nvPr/>
        </p:nvCxnSpPr>
        <p:spPr>
          <a:xfrm flipV="1">
            <a:off x="7183438" y="5373587"/>
            <a:ext cx="0" cy="557213"/>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1" name="Gerade Verbindung mit Pfeil 20"/>
          <p:cNvCxnSpPr/>
          <p:nvPr/>
        </p:nvCxnSpPr>
        <p:spPr>
          <a:xfrm flipV="1">
            <a:off x="5199063" y="4427909"/>
            <a:ext cx="0" cy="555625"/>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flipV="1">
            <a:off x="9247188" y="6335092"/>
            <a:ext cx="0" cy="554037"/>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130" name="Textfeld 22"/>
          <p:cNvSpPr txBox="1">
            <a:spLocks noChangeArrowheads="1"/>
          </p:cNvSpPr>
          <p:nvPr/>
        </p:nvSpPr>
        <p:spPr bwMode="auto">
          <a:xfrm>
            <a:off x="1030288" y="3352179"/>
            <a:ext cx="1147762"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0m</a:t>
            </a:r>
            <a:endParaRPr lang="de-DE" dirty="0">
              <a:solidFill>
                <a:srgbClr val="C00000"/>
              </a:solidFill>
              <a:latin typeface="Calibri" pitchFamily="34" charset="0"/>
            </a:endParaRPr>
          </a:p>
        </p:txBody>
      </p:sp>
      <p:sp>
        <p:nvSpPr>
          <p:cNvPr id="24" name="Textfeld 23"/>
          <p:cNvSpPr txBox="1">
            <a:spLocks noChangeArrowheads="1"/>
          </p:cNvSpPr>
          <p:nvPr/>
        </p:nvSpPr>
        <p:spPr bwMode="auto">
          <a:xfrm>
            <a:off x="2738438" y="4213150"/>
            <a:ext cx="119062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1m</a:t>
            </a:r>
            <a:endParaRPr lang="de-DE" dirty="0">
              <a:solidFill>
                <a:srgbClr val="C00000"/>
              </a:solidFill>
              <a:latin typeface="Calibri" pitchFamily="34" charset="0"/>
            </a:endParaRPr>
          </a:p>
        </p:txBody>
      </p:sp>
      <p:sp>
        <p:nvSpPr>
          <p:cNvPr id="25" name="Textfeld 24"/>
          <p:cNvSpPr txBox="1">
            <a:spLocks noChangeArrowheads="1"/>
          </p:cNvSpPr>
          <p:nvPr/>
        </p:nvSpPr>
        <p:spPr bwMode="auto">
          <a:xfrm>
            <a:off x="4564063" y="5080371"/>
            <a:ext cx="1309687"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2m</a:t>
            </a:r>
            <a:endParaRPr lang="de-DE" dirty="0">
              <a:solidFill>
                <a:srgbClr val="C00000"/>
              </a:solidFill>
              <a:latin typeface="Calibri" pitchFamily="34" charset="0"/>
            </a:endParaRPr>
          </a:p>
        </p:txBody>
      </p:sp>
      <p:sp>
        <p:nvSpPr>
          <p:cNvPr id="26" name="Textfeld 25"/>
          <p:cNvSpPr txBox="1">
            <a:spLocks noChangeArrowheads="1"/>
          </p:cNvSpPr>
          <p:nvPr/>
        </p:nvSpPr>
        <p:spPr bwMode="auto">
          <a:xfrm>
            <a:off x="6589713" y="6011762"/>
            <a:ext cx="1268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3m</a:t>
            </a:r>
            <a:endParaRPr lang="de-DE" dirty="0">
              <a:solidFill>
                <a:srgbClr val="C00000"/>
              </a:solidFill>
              <a:latin typeface="Calibri" pitchFamily="34" charset="0"/>
            </a:endParaRPr>
          </a:p>
        </p:txBody>
      </p:sp>
      <p:sp>
        <p:nvSpPr>
          <p:cNvPr id="27" name="Textfeld 26"/>
          <p:cNvSpPr txBox="1">
            <a:spLocks noChangeArrowheads="1"/>
          </p:cNvSpPr>
          <p:nvPr/>
        </p:nvSpPr>
        <p:spPr bwMode="auto">
          <a:xfrm>
            <a:off x="8693150" y="6949454"/>
            <a:ext cx="11112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4m</a:t>
            </a:r>
            <a:endParaRPr lang="de-DE" dirty="0">
              <a:solidFill>
                <a:srgbClr val="C00000"/>
              </a:solidFill>
              <a:latin typeface="Calibri" pitchFamily="34" charset="0"/>
            </a:endParaRPr>
          </a:p>
        </p:txBody>
      </p:sp>
      <p:pic>
        <p:nvPicPr>
          <p:cNvPr id="51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0938" y="1555179"/>
            <a:ext cx="2222500"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Ellipse 28"/>
          <p:cNvSpPr/>
          <p:nvPr/>
        </p:nvSpPr>
        <p:spPr>
          <a:xfrm>
            <a:off x="8574088" y="1619597"/>
            <a:ext cx="76200" cy="79375"/>
          </a:xfrm>
          <a:prstGeom prst="ellips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anchor="ctr"/>
          <a:lstStyle/>
          <a:p>
            <a:pPr algn="ctr" fontAlgn="auto">
              <a:spcBef>
                <a:spcPts val="0"/>
              </a:spcBef>
              <a:spcAft>
                <a:spcPts val="0"/>
              </a:spcAft>
              <a:defRPr/>
            </a:pPr>
            <a:endParaRPr lang="de-DE"/>
          </a:p>
        </p:txBody>
      </p:sp>
      <p:sp>
        <p:nvSpPr>
          <p:cNvPr id="5138" name="Rectangle 2"/>
          <p:cNvSpPr>
            <a:spLocks noGrp="1" noChangeArrowheads="1"/>
          </p:cNvSpPr>
          <p:nvPr>
            <p:ph type="subTitle" idx="4294967295"/>
          </p:nvPr>
        </p:nvSpPr>
        <p:spPr>
          <a:xfrm>
            <a:off x="539750" y="733425"/>
            <a:ext cx="9070975" cy="706438"/>
          </a:xfrm>
        </p:spPr>
        <p:txBody>
          <a:bodyPr anchor="ctr"/>
          <a:lstStyle/>
          <a:p>
            <a:pPr marL="0" indent="0" algn="ctr" eaLnBrk="1">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a:t>Der freie Fall</a:t>
            </a:r>
          </a:p>
        </p:txBody>
      </p:sp>
      <p:sp>
        <p:nvSpPr>
          <p:cNvPr id="31" name="Ellipse 30"/>
          <p:cNvSpPr/>
          <p:nvPr/>
        </p:nvSpPr>
        <p:spPr bwMode="auto">
          <a:xfrm>
            <a:off x="1194770" y="2031730"/>
            <a:ext cx="666750" cy="619769"/>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de-DE" sz="1800" b="0" i="0" u="none" strike="noStrike" cap="none" normalizeH="0" baseline="0" smtClean="0">
              <a:ln>
                <a:noFill/>
              </a:ln>
              <a:effectLst/>
              <a:latin typeface="Arial" charset="0"/>
              <a:ea typeface="SimSun" charset="-122"/>
            </a:endParaRPr>
          </a:p>
        </p:txBody>
      </p:sp>
      <p:grpSp>
        <p:nvGrpSpPr>
          <p:cNvPr id="28" name="Gruppieren 27"/>
          <p:cNvGrpSpPr/>
          <p:nvPr/>
        </p:nvGrpSpPr>
        <p:grpSpPr>
          <a:xfrm rot="1350655">
            <a:off x="708260" y="2184040"/>
            <a:ext cx="1220889" cy="2405217"/>
            <a:chOff x="2235247" y="2979955"/>
            <a:chExt cx="1220889" cy="2405217"/>
          </a:xfrm>
        </p:grpSpPr>
        <p:cxnSp>
          <p:nvCxnSpPr>
            <p:cNvPr id="30" name="Gerade Verbindung mit Pfeil 29"/>
            <p:cNvCxnSpPr/>
            <p:nvPr/>
          </p:nvCxnSpPr>
          <p:spPr bwMode="auto">
            <a:xfrm>
              <a:off x="3456136" y="3124521"/>
              <a:ext cx="0" cy="2109020"/>
            </a:xfrm>
            <a:prstGeom prst="straightConnector1">
              <a:avLst/>
            </a:prstGeom>
            <a:solidFill>
              <a:srgbClr val="00B8FF"/>
            </a:solidFill>
            <a:ln w="25400" cap="flat" cmpd="sng" algn="ctr">
              <a:solidFill>
                <a:schemeClr val="accent2"/>
              </a:solidFill>
              <a:prstDash val="dash"/>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mit Pfeil 31"/>
            <p:cNvCxnSpPr/>
            <p:nvPr/>
          </p:nvCxnSpPr>
          <p:spPr bwMode="auto">
            <a:xfrm rot="20249345" flipH="1">
              <a:off x="3052810" y="3049744"/>
              <a:ext cx="31039" cy="2249649"/>
            </a:xfrm>
            <a:prstGeom prst="straightConnector1">
              <a:avLst/>
            </a:prstGeom>
            <a:solidFill>
              <a:srgbClr val="00B8FF"/>
            </a:solidFill>
            <a:ln w="508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mit Pfeil 32"/>
            <p:cNvCxnSpPr/>
            <p:nvPr/>
          </p:nvCxnSpPr>
          <p:spPr bwMode="auto">
            <a:xfrm rot="20249345" flipH="1">
              <a:off x="2235247" y="3230533"/>
              <a:ext cx="829722" cy="1929227"/>
            </a:xfrm>
            <a:prstGeom prst="straightConnector1">
              <a:avLst/>
            </a:prstGeom>
            <a:solidFill>
              <a:srgbClr val="00B8FF"/>
            </a:solidFill>
            <a:ln w="50800" cap="flat" cmpd="sng" algn="ctr">
              <a:solidFill>
                <a:schemeClr val="accent2"/>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mit Pfeil 33"/>
            <p:cNvCxnSpPr/>
            <p:nvPr/>
          </p:nvCxnSpPr>
          <p:spPr bwMode="auto">
            <a:xfrm rot="20249345">
              <a:off x="2694225" y="5081912"/>
              <a:ext cx="731735" cy="303260"/>
            </a:xfrm>
            <a:prstGeom prst="straightConnector1">
              <a:avLst/>
            </a:prstGeom>
            <a:solidFill>
              <a:srgbClr val="00B8FF"/>
            </a:solidFill>
            <a:ln w="25400" cap="flat" cmpd="sng" algn="ctr">
              <a:solidFill>
                <a:srgbClr val="00B050"/>
              </a:solidFill>
              <a:prstDash val="dash"/>
              <a:round/>
              <a:headEnd type="none"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rade Verbindung mit Pfeil 34"/>
            <p:cNvCxnSpPr/>
            <p:nvPr/>
          </p:nvCxnSpPr>
          <p:spPr bwMode="auto">
            <a:xfrm rot="20249345">
              <a:off x="2703469" y="2979955"/>
              <a:ext cx="732424" cy="351688"/>
            </a:xfrm>
            <a:prstGeom prst="straightConnector1">
              <a:avLst/>
            </a:prstGeom>
            <a:solidFill>
              <a:srgbClr val="00B8FF"/>
            </a:solidFill>
            <a:ln w="50800" cap="flat" cmpd="sng" algn="ctr">
              <a:solidFill>
                <a:srgbClr val="00B05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0" name="Ellipse 9"/>
          <p:cNvSpPr/>
          <p:nvPr/>
        </p:nvSpPr>
        <p:spPr bwMode="auto">
          <a:xfrm>
            <a:off x="503238" y="6372125"/>
            <a:ext cx="360610" cy="360040"/>
          </a:xfrm>
          <a:prstGeom prst="ellipse">
            <a:avLst/>
          </a:prstGeom>
          <a:pattFill prst="dkVert">
            <a:fgClr>
              <a:srgbClr val="00B05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de-DE" sz="1800" b="0" i="0" u="none" strike="noStrike" cap="none" normalizeH="0" baseline="0" smtClean="0">
              <a:ln>
                <a:noFill/>
              </a:ln>
              <a:effectLst/>
              <a:latin typeface="Arial" charset="0"/>
              <a:ea typeface="SimSun" charset="-122"/>
            </a:endParaRPr>
          </a:p>
        </p:txBody>
      </p:sp>
      <p:sp>
        <p:nvSpPr>
          <p:cNvPr id="14" name="Ellipse 13"/>
          <p:cNvSpPr/>
          <p:nvPr/>
        </p:nvSpPr>
        <p:spPr bwMode="auto">
          <a:xfrm>
            <a:off x="491307" y="6732165"/>
            <a:ext cx="372541" cy="360040"/>
          </a:xfrm>
          <a:prstGeom prst="ellipse">
            <a:avLst/>
          </a:prstGeom>
          <a:pattFill prst="ltHorz">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de-DE" sz="1800" b="0" i="0" u="none" strike="noStrike" cap="none" normalizeH="0" baseline="0" smtClean="0">
              <a:ln>
                <a:noFill/>
              </a:ln>
              <a:effectLst/>
              <a:latin typeface="Arial" charset="0"/>
              <a:ea typeface="SimSun" charset="-122"/>
            </a:endParaRPr>
          </a:p>
        </p:txBody>
      </p:sp>
      <p:sp>
        <p:nvSpPr>
          <p:cNvPr id="37" name="Textfeld 36"/>
          <p:cNvSpPr txBox="1"/>
          <p:nvPr/>
        </p:nvSpPr>
        <p:spPr>
          <a:xfrm>
            <a:off x="7704608" y="3707829"/>
            <a:ext cx="1869605" cy="349968"/>
          </a:xfrm>
          <a:prstGeom prst="rect">
            <a:avLst/>
          </a:prstGeom>
          <a:noFill/>
        </p:spPr>
        <p:txBody>
          <a:bodyPr wrap="square" rtlCol="0">
            <a:spAutoFit/>
          </a:bodyPr>
          <a:lstStyle/>
          <a:p>
            <a:pPr algn="ctr"/>
            <a:r>
              <a:rPr lang="de-DE" dirty="0" smtClean="0"/>
              <a:t>Stoppuhr</a:t>
            </a:r>
            <a:endParaRPr lang="de-DE" dirty="0"/>
          </a:p>
        </p:txBody>
      </p:sp>
      <p:sp>
        <p:nvSpPr>
          <p:cNvPr id="39" name="Textfeld 38"/>
          <p:cNvSpPr txBox="1"/>
          <p:nvPr/>
        </p:nvSpPr>
        <p:spPr>
          <a:xfrm>
            <a:off x="1295896" y="5471864"/>
            <a:ext cx="3386758" cy="865237"/>
          </a:xfrm>
          <a:prstGeom prst="rect">
            <a:avLst/>
          </a:prstGeom>
          <a:noFill/>
        </p:spPr>
        <p:txBody>
          <a:bodyPr wrap="square" rtlCol="0">
            <a:spAutoFit/>
          </a:bodyPr>
          <a:lstStyle/>
          <a:p>
            <a:r>
              <a:rPr lang="de-DE" dirty="0" smtClean="0"/>
              <a:t>Lösung:</a:t>
            </a:r>
          </a:p>
          <a:p>
            <a:r>
              <a:rPr lang="de-DE" dirty="0" smtClean="0"/>
              <a:t>Bei ca. </a:t>
            </a:r>
            <a:r>
              <a:rPr lang="de-DE" dirty="0" smtClean="0"/>
              <a:t>25 s </a:t>
            </a:r>
            <a:r>
              <a:rPr lang="de-DE" dirty="0" err="1" smtClean="0"/>
              <a:t>Rollzeit</a:t>
            </a:r>
            <a:r>
              <a:rPr lang="de-DE" dirty="0" smtClean="0"/>
              <a:t> für </a:t>
            </a:r>
            <a:r>
              <a:rPr lang="de-DE" dirty="0" smtClean="0"/>
              <a:t>4 m</a:t>
            </a:r>
            <a:endParaRPr lang="de-DE" dirty="0" smtClean="0"/>
          </a:p>
          <a:p>
            <a:r>
              <a:rPr lang="de-DE" dirty="0" smtClean="0"/>
              <a:t>ergibt sich folgende Rechnung: </a:t>
            </a:r>
            <a:endParaRPr lang="de-DE" dirty="0"/>
          </a:p>
        </p:txBody>
      </p:sp>
      <mc:AlternateContent xmlns:mc="http://schemas.openxmlformats.org/markup-compatibility/2006" xmlns:a14="http://schemas.microsoft.com/office/drawing/2010/main">
        <mc:Choice Requires="a14">
          <p:sp>
            <p:nvSpPr>
              <p:cNvPr id="40" name="Textfeld 39"/>
              <p:cNvSpPr txBox="1"/>
              <p:nvPr/>
            </p:nvSpPr>
            <p:spPr>
              <a:xfrm>
                <a:off x="1316136" y="6632401"/>
                <a:ext cx="1046312" cy="53181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a:rPr>
                        <m:t>𝑠</m:t>
                      </m:r>
                      <m:r>
                        <a:rPr lang="de-DE" b="0" i="1" smtClean="0">
                          <a:latin typeface="Cambria Math"/>
                        </a:rPr>
                        <m:t>=</m:t>
                      </m:r>
                      <m:f>
                        <m:fPr>
                          <m:ctrlPr>
                            <a:rPr lang="de-DE" b="0" i="1" smtClean="0">
                              <a:latin typeface="Cambria Math"/>
                            </a:rPr>
                          </m:ctrlPr>
                        </m:fPr>
                        <m:num>
                          <m:r>
                            <a:rPr lang="de-DE" b="0" i="1" smtClean="0">
                              <a:latin typeface="Cambria Math"/>
                            </a:rPr>
                            <m:t>𝑎</m:t>
                          </m:r>
                        </m:num>
                        <m:den>
                          <m:r>
                            <a:rPr lang="de-DE" b="0" i="1" smtClean="0">
                              <a:latin typeface="Cambria Math"/>
                            </a:rPr>
                            <m:t>2</m:t>
                          </m:r>
                        </m:den>
                      </m:f>
                      <m:sSup>
                        <m:sSupPr>
                          <m:ctrlPr>
                            <a:rPr lang="de-DE" b="0" i="1" smtClean="0">
                              <a:latin typeface="Cambria Math"/>
                            </a:rPr>
                          </m:ctrlPr>
                        </m:sSupPr>
                        <m:e>
                          <m:r>
                            <a:rPr lang="de-DE" b="0" i="1" smtClean="0">
                              <a:latin typeface="Cambria Math"/>
                            </a:rPr>
                            <m:t>𝑡</m:t>
                          </m:r>
                        </m:e>
                        <m:sup>
                          <m:r>
                            <a:rPr lang="de-DE" b="0" i="1" smtClean="0">
                              <a:latin typeface="Cambria Math"/>
                            </a:rPr>
                            <m:t>2</m:t>
                          </m:r>
                        </m:sup>
                      </m:sSup>
                    </m:oMath>
                  </m:oMathPara>
                </a14:m>
                <a:endParaRPr lang="de-DE" dirty="0"/>
              </a:p>
            </p:txBody>
          </p:sp>
        </mc:Choice>
        <mc:Fallback xmlns="">
          <p:sp>
            <p:nvSpPr>
              <p:cNvPr id="40" name="Textfeld 39"/>
              <p:cNvSpPr txBox="1">
                <a:spLocks noRot="1" noChangeAspect="1" noMove="1" noResize="1" noEditPoints="1" noAdjustHandles="1" noChangeArrowheads="1" noChangeShapeType="1" noTextEdit="1"/>
              </p:cNvSpPr>
              <p:nvPr/>
            </p:nvSpPr>
            <p:spPr>
              <a:xfrm>
                <a:off x="1316136" y="6632401"/>
                <a:ext cx="1046312" cy="531812"/>
              </a:xfrm>
              <a:prstGeom prst="rect">
                <a:avLst/>
              </a:prstGeom>
              <a:blipFill rotWithShape="1">
                <a:blip r:embed="rId4"/>
                <a:stretch>
                  <a:fillRect b="-8046"/>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41" name="Textfeld 40"/>
              <p:cNvSpPr txBox="1"/>
              <p:nvPr/>
            </p:nvSpPr>
            <p:spPr>
              <a:xfrm>
                <a:off x="2629235" y="6627737"/>
                <a:ext cx="1717008" cy="53181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a:rPr>
                        <m:t>4</m:t>
                      </m:r>
                      <m:r>
                        <a:rPr lang="de-DE" b="0" i="1" smtClean="0">
                          <a:latin typeface="Cambria Math"/>
                        </a:rPr>
                        <m:t>𝑚</m:t>
                      </m:r>
                      <m:r>
                        <a:rPr lang="de-DE" b="0" i="1" smtClean="0">
                          <a:latin typeface="Cambria Math"/>
                        </a:rPr>
                        <m:t>=</m:t>
                      </m:r>
                      <m:f>
                        <m:fPr>
                          <m:ctrlPr>
                            <a:rPr lang="de-DE" b="0" i="1" smtClean="0">
                              <a:latin typeface="Cambria Math"/>
                            </a:rPr>
                          </m:ctrlPr>
                        </m:fPr>
                        <m:num>
                          <m:r>
                            <a:rPr lang="de-DE" b="0" i="1" smtClean="0">
                              <a:latin typeface="Cambria Math"/>
                            </a:rPr>
                            <m:t>𝑎</m:t>
                          </m:r>
                        </m:num>
                        <m:den>
                          <m:r>
                            <a:rPr lang="de-DE" b="0" i="1" smtClean="0">
                              <a:latin typeface="Cambria Math"/>
                            </a:rPr>
                            <m:t>2</m:t>
                          </m:r>
                        </m:den>
                      </m:f>
                      <m:sSup>
                        <m:sSupPr>
                          <m:ctrlPr>
                            <a:rPr lang="de-DE" b="0" i="1" smtClean="0">
                              <a:latin typeface="Cambria Math"/>
                            </a:rPr>
                          </m:ctrlPr>
                        </m:sSupPr>
                        <m:e>
                          <m:r>
                            <a:rPr lang="de-DE" b="0" i="1" smtClean="0">
                              <a:latin typeface="Cambria Math"/>
                            </a:rPr>
                            <m:t>(</m:t>
                          </m:r>
                          <m:r>
                            <a:rPr lang="de-DE" b="0" i="1" smtClean="0">
                              <a:latin typeface="Cambria Math"/>
                            </a:rPr>
                            <m:t>2</m:t>
                          </m:r>
                          <m:r>
                            <a:rPr lang="de-DE" b="0" i="1" smtClean="0">
                              <a:latin typeface="Cambria Math"/>
                            </a:rPr>
                            <m:t>5</m:t>
                          </m:r>
                          <m:r>
                            <a:rPr lang="de-DE" b="0" i="1" smtClean="0">
                              <a:latin typeface="Cambria Math"/>
                            </a:rPr>
                            <m:t>𝑠</m:t>
                          </m:r>
                          <m:r>
                            <a:rPr lang="de-DE" b="0" i="1" smtClean="0">
                              <a:latin typeface="Cambria Math"/>
                            </a:rPr>
                            <m:t>)</m:t>
                          </m:r>
                        </m:e>
                        <m:sup>
                          <m:r>
                            <a:rPr lang="de-DE" b="0" i="1" smtClean="0">
                              <a:latin typeface="Cambria Math"/>
                            </a:rPr>
                            <m:t>2</m:t>
                          </m:r>
                        </m:sup>
                      </m:sSup>
                    </m:oMath>
                  </m:oMathPara>
                </a14:m>
                <a:endParaRPr lang="de-DE" dirty="0"/>
              </a:p>
            </p:txBody>
          </p:sp>
        </mc:Choice>
        <mc:Fallback>
          <p:sp>
            <p:nvSpPr>
              <p:cNvPr id="41" name="Textfeld 40"/>
              <p:cNvSpPr txBox="1">
                <a:spLocks noRot="1" noChangeAspect="1" noMove="1" noResize="1" noEditPoints="1" noAdjustHandles="1" noChangeArrowheads="1" noChangeShapeType="1" noTextEdit="1"/>
              </p:cNvSpPr>
              <p:nvPr/>
            </p:nvSpPr>
            <p:spPr>
              <a:xfrm>
                <a:off x="2629235" y="6627737"/>
                <a:ext cx="1717008" cy="531812"/>
              </a:xfrm>
              <a:prstGeom prst="rect">
                <a:avLst/>
              </a:prstGeom>
              <a:blipFill rotWithShape="1">
                <a:blip r:embed="rId5"/>
                <a:stretch>
                  <a:fillRect b="-8046"/>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42" name="Textfeld 41"/>
              <p:cNvSpPr txBox="1"/>
              <p:nvPr/>
            </p:nvSpPr>
            <p:spPr>
              <a:xfrm>
                <a:off x="4797651" y="6551984"/>
                <a:ext cx="2553584" cy="57637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a:rPr>
                        <m:t>𝑎</m:t>
                      </m:r>
                      <m:r>
                        <a:rPr lang="de-DE" b="0" i="1" smtClean="0">
                          <a:latin typeface="Cambria Math"/>
                        </a:rPr>
                        <m:t>=</m:t>
                      </m:r>
                      <m:f>
                        <m:fPr>
                          <m:ctrlPr>
                            <a:rPr lang="de-DE" b="0" i="1" smtClean="0">
                              <a:latin typeface="Cambria Math"/>
                            </a:rPr>
                          </m:ctrlPr>
                        </m:fPr>
                        <m:num>
                          <m:r>
                            <a:rPr lang="de-DE" b="0" i="1" smtClean="0">
                              <a:latin typeface="Cambria Math"/>
                            </a:rPr>
                            <m:t>2</m:t>
                          </m:r>
                          <m:r>
                            <a:rPr lang="de-DE" b="0" i="1" smtClean="0">
                              <a:latin typeface="Cambria Math"/>
                              <a:ea typeface="Cambria Math"/>
                            </a:rPr>
                            <m:t>∙4</m:t>
                          </m:r>
                          <m:r>
                            <a:rPr lang="de-DE" b="0" i="1" smtClean="0">
                              <a:latin typeface="Cambria Math"/>
                              <a:ea typeface="Cambria Math"/>
                            </a:rPr>
                            <m:t>𝑚</m:t>
                          </m:r>
                        </m:num>
                        <m:den>
                          <m:r>
                            <a:rPr lang="de-DE" b="0" i="1" smtClean="0">
                              <a:latin typeface="Cambria Math"/>
                              <a:ea typeface="Cambria Math"/>
                            </a:rPr>
                            <m:t>6</m:t>
                          </m:r>
                          <m:r>
                            <a:rPr lang="de-DE" b="0" i="1" smtClean="0">
                              <a:latin typeface="Cambria Math"/>
                            </a:rPr>
                            <m:t>25</m:t>
                          </m:r>
                          <m:sSup>
                            <m:sSupPr>
                              <m:ctrlPr>
                                <a:rPr lang="de-DE" b="0" i="1" smtClean="0">
                                  <a:latin typeface="Cambria Math"/>
                                </a:rPr>
                              </m:ctrlPr>
                            </m:sSupPr>
                            <m:e>
                              <m:r>
                                <a:rPr lang="de-DE" b="0" i="1" smtClean="0">
                                  <a:latin typeface="Cambria Math"/>
                                </a:rPr>
                                <m:t>𝑠</m:t>
                              </m:r>
                            </m:e>
                            <m:sup>
                              <m:r>
                                <a:rPr lang="de-DE" b="0" i="1" smtClean="0">
                                  <a:latin typeface="Cambria Math"/>
                                </a:rPr>
                                <m:t>2</m:t>
                              </m:r>
                            </m:sup>
                          </m:sSup>
                        </m:den>
                      </m:f>
                      <m:r>
                        <a:rPr lang="de-DE" b="0" i="1" smtClean="0">
                          <a:latin typeface="Cambria Math"/>
                        </a:rPr>
                        <m:t>=0,0</m:t>
                      </m:r>
                      <m:r>
                        <a:rPr lang="de-DE" b="0" i="1" smtClean="0">
                          <a:latin typeface="Cambria Math"/>
                        </a:rPr>
                        <m:t>128</m:t>
                      </m:r>
                      <m:f>
                        <m:fPr>
                          <m:ctrlPr>
                            <a:rPr lang="de-DE" b="0" i="1" smtClean="0">
                              <a:latin typeface="Cambria Math"/>
                            </a:rPr>
                          </m:ctrlPr>
                        </m:fPr>
                        <m:num>
                          <m:r>
                            <a:rPr lang="de-DE" b="0" i="1" smtClean="0">
                              <a:latin typeface="Cambria Math"/>
                            </a:rPr>
                            <m:t>𝑚</m:t>
                          </m:r>
                        </m:num>
                        <m:den>
                          <m:sSup>
                            <m:sSupPr>
                              <m:ctrlPr>
                                <a:rPr lang="de-DE" b="0" i="1" smtClean="0">
                                  <a:latin typeface="Cambria Math"/>
                                </a:rPr>
                              </m:ctrlPr>
                            </m:sSupPr>
                            <m:e>
                              <m:r>
                                <a:rPr lang="de-DE" b="0" i="1" smtClean="0">
                                  <a:latin typeface="Cambria Math"/>
                                </a:rPr>
                                <m:t>𝑠</m:t>
                              </m:r>
                            </m:e>
                            <m:sup>
                              <m:r>
                                <a:rPr lang="de-DE" b="0" i="1" smtClean="0">
                                  <a:latin typeface="Cambria Math"/>
                                </a:rPr>
                                <m:t>2</m:t>
                              </m:r>
                            </m:sup>
                          </m:sSup>
                        </m:den>
                      </m:f>
                    </m:oMath>
                  </m:oMathPara>
                </a14:m>
                <a:endParaRPr lang="de-DE" dirty="0"/>
              </a:p>
            </p:txBody>
          </p:sp>
        </mc:Choice>
        <mc:Fallback>
          <p:sp>
            <p:nvSpPr>
              <p:cNvPr id="42" name="Textfeld 41"/>
              <p:cNvSpPr txBox="1">
                <a:spLocks noRot="1" noChangeAspect="1" noMove="1" noResize="1" noEditPoints="1" noAdjustHandles="1" noChangeArrowheads="1" noChangeShapeType="1" noTextEdit="1"/>
              </p:cNvSpPr>
              <p:nvPr/>
            </p:nvSpPr>
            <p:spPr>
              <a:xfrm>
                <a:off x="4797651" y="6551984"/>
                <a:ext cx="2553584" cy="576376"/>
              </a:xfrm>
              <a:prstGeom prst="rect">
                <a:avLst/>
              </a:prstGeom>
              <a:blipFill rotWithShape="1">
                <a:blip r:embed="rId6"/>
                <a:stretch>
                  <a:fillRect/>
                </a:stretch>
              </a:blipFill>
            </p:spPr>
            <p:txBody>
              <a:bodyPr/>
              <a:lstStyle/>
              <a:p>
                <a:r>
                  <a:rPr lang="de-DE">
                    <a:noFill/>
                  </a:rPr>
                  <a:t> </a:t>
                </a:r>
              </a:p>
            </p:txBody>
          </p:sp>
        </mc:Fallback>
      </mc:AlternateContent>
      <p:sp>
        <p:nvSpPr>
          <p:cNvPr id="43" name="Textfeld 42"/>
          <p:cNvSpPr txBox="1"/>
          <p:nvPr/>
        </p:nvSpPr>
        <p:spPr>
          <a:xfrm>
            <a:off x="3511784" y="1619597"/>
            <a:ext cx="4807422" cy="1122871"/>
          </a:xfrm>
          <a:prstGeom prst="rect">
            <a:avLst/>
          </a:prstGeom>
          <a:noFill/>
        </p:spPr>
        <p:txBody>
          <a:bodyPr wrap="square" rtlCol="0">
            <a:spAutoFit/>
          </a:bodyPr>
          <a:lstStyle/>
          <a:p>
            <a:r>
              <a:rPr lang="de-DE" dirty="0" smtClean="0"/>
              <a:t>Beispiel </a:t>
            </a:r>
            <a:r>
              <a:rPr lang="de-DE" dirty="0" smtClean="0"/>
              <a:t>„</a:t>
            </a:r>
            <a:r>
              <a:rPr lang="de-DE" b="1" dirty="0" smtClean="0"/>
              <a:t>verzögerter </a:t>
            </a:r>
            <a:r>
              <a:rPr lang="de-DE" b="1" dirty="0"/>
              <a:t>f</a:t>
            </a:r>
            <a:r>
              <a:rPr lang="de-DE" b="1" dirty="0" smtClean="0"/>
              <a:t>reier Fall</a:t>
            </a:r>
            <a:r>
              <a:rPr lang="de-DE" dirty="0" smtClean="0"/>
              <a:t>“:</a:t>
            </a:r>
            <a:endParaRPr lang="de-DE" dirty="0" smtClean="0"/>
          </a:p>
          <a:p>
            <a:r>
              <a:rPr lang="de-DE" dirty="0" smtClean="0"/>
              <a:t>Die Kugel rollt auf einer viel stärker</a:t>
            </a:r>
          </a:p>
          <a:p>
            <a:r>
              <a:rPr lang="de-DE" dirty="0" smtClean="0"/>
              <a:t>geneigten Ebene hinab. Wie groß ist </a:t>
            </a:r>
          </a:p>
          <a:p>
            <a:r>
              <a:rPr lang="de-DE" dirty="0" smtClean="0"/>
              <a:t>die Beschleunigung nun?</a:t>
            </a:r>
            <a:endParaRPr lang="de-DE" dirty="0"/>
          </a:p>
        </p:txBody>
      </p:sp>
      <p:pic>
        <p:nvPicPr>
          <p:cNvPr id="36" name="Picture 3" descr="C:\Users\tiburskije\Desktop\FlippedClassroom Physik\01_Mechanik\Bewegung\02_beschleunigte_Bewegung\versuch01_beschleunbeweg_aus.jp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flipH="1">
            <a:off x="309810" y="303520"/>
            <a:ext cx="2857036" cy="1368152"/>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2917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down)">
                                      <p:cBhvr>
                                        <p:cTn id="7" dur="500"/>
                                        <p:tgtEl>
                                          <p:spTgt spid="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0"/>
                                        </p:tgtEl>
                                        <p:attrNameLst>
                                          <p:attrName>style.visibility</p:attrName>
                                        </p:attrNameLst>
                                      </p:cBhvr>
                                      <p:to>
                                        <p:strVal val="visible"/>
                                      </p:to>
                                    </p:set>
                                    <p:animEffect transition="in" filter="wipe(down)">
                                      <p:cBhvr>
                                        <p:cTn id="12" dur="500"/>
                                        <p:tgtEl>
                                          <p:spTgt spid="4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animEffect transition="in" filter="wipe(down)">
                                      <p:cBhvr>
                                        <p:cTn id="17" dur="500"/>
                                        <p:tgtEl>
                                          <p:spTgt spid="4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down)">
                                      <p:cBhvr>
                                        <p:cTn id="22"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nodeType="clickPar">
                      <p:stCondLst>
                        <p:cond delay="0"/>
                      </p:stCondLst>
                      <p:childTnLst>
                        <p:par>
                          <p:cTn id="25" fill="hold" nodeType="withGroup">
                            <p:stCondLst>
                              <p:cond delay="0"/>
                            </p:stCondLst>
                            <p:childTnLst>
                              <p:par>
                                <p:cTn id="26" presetID="1" presetClass="entr" presetSubtype="0" fill="hold" grpId="0" nodeType="withEffect">
                                  <p:stCondLst>
                                    <p:cond delay="3000"/>
                                  </p:stCondLst>
                                  <p:childTnLst>
                                    <p:set>
                                      <p:cBhvr>
                                        <p:cTn id="27" dur="1" fill="hold">
                                          <p:stCondLst>
                                            <p:cond delay="0"/>
                                          </p:stCondLst>
                                        </p:cTn>
                                        <p:tgtEl>
                                          <p:spTgt spid="24"/>
                                        </p:tgtEl>
                                        <p:attrNameLst>
                                          <p:attrName>style.visibility</p:attrName>
                                        </p:attrNameLst>
                                      </p:cBhvr>
                                      <p:to>
                                        <p:strVal val="visible"/>
                                      </p:to>
                                    </p:set>
                                  </p:childTnLst>
                                </p:cTn>
                              </p:par>
                              <p:par>
                                <p:cTn id="28" presetID="1" presetClass="entr" presetSubtype="0" fill="hold" grpId="0" nodeType="withEffect">
                                  <p:stCondLst>
                                    <p:cond delay="4000"/>
                                  </p:stCondLst>
                                  <p:childTnLst>
                                    <p:set>
                                      <p:cBhvr>
                                        <p:cTn id="29" dur="1" fill="hold">
                                          <p:stCondLst>
                                            <p:cond delay="0"/>
                                          </p:stCondLst>
                                        </p:cTn>
                                        <p:tgtEl>
                                          <p:spTgt spid="25"/>
                                        </p:tgtEl>
                                        <p:attrNameLst>
                                          <p:attrName>style.visibility</p:attrName>
                                        </p:attrNameLst>
                                      </p:cBhvr>
                                      <p:to>
                                        <p:strVal val="visible"/>
                                      </p:to>
                                    </p:set>
                                  </p:childTnLst>
                                </p:cTn>
                              </p:par>
                              <p:par>
                                <p:cTn id="30" presetID="1" presetClass="entr" presetSubtype="0" fill="hold" grpId="0" nodeType="withEffect">
                                  <p:stCondLst>
                                    <p:cond delay="4700"/>
                                  </p:stCondLst>
                                  <p:childTnLst>
                                    <p:set>
                                      <p:cBhvr>
                                        <p:cTn id="31" dur="1" fill="hold">
                                          <p:stCondLst>
                                            <p:cond delay="0"/>
                                          </p:stCondLst>
                                        </p:cTn>
                                        <p:tgtEl>
                                          <p:spTgt spid="26"/>
                                        </p:tgtEl>
                                        <p:attrNameLst>
                                          <p:attrName>style.visibility</p:attrName>
                                        </p:attrNameLst>
                                      </p:cBhvr>
                                      <p:to>
                                        <p:strVal val="visible"/>
                                      </p:to>
                                    </p:set>
                                  </p:childTnLst>
                                </p:cTn>
                              </p:par>
                              <p:par>
                                <p:cTn id="32" presetID="1" presetClass="entr" presetSubtype="0" fill="hold" grpId="0" nodeType="withEffect">
                                  <p:stCondLst>
                                    <p:cond delay="5400"/>
                                  </p:stCondLst>
                                  <p:childTnLst>
                                    <p:set>
                                      <p:cBhvr>
                                        <p:cTn id="33" dur="1" fill="hold">
                                          <p:stCondLst>
                                            <p:cond delay="0"/>
                                          </p:stCondLst>
                                        </p:cTn>
                                        <p:tgtEl>
                                          <p:spTgt spid="27"/>
                                        </p:tgtEl>
                                        <p:attrNameLst>
                                          <p:attrName>style.visibility</p:attrName>
                                        </p:attrNameLst>
                                      </p:cBhvr>
                                      <p:to>
                                        <p:strVal val="visible"/>
                                      </p:to>
                                    </p:set>
                                  </p:childTnLst>
                                </p:cTn>
                              </p:par>
                              <p:par>
                                <p:cTn id="34" presetID="1" presetClass="path" presetSubtype="0" fill="hold" grpId="0" nodeType="withEffect">
                                  <p:stCondLst>
                                    <p:cond delay="0"/>
                                  </p:stCondLst>
                                  <p:childTnLst>
                                    <p:animMotion origin="layout" path="M -0.00094 0.00105 C 0.05211 0.00105 0.09572 0.05672 0.09572 0.12584 C 0.09572 0.19538 0.05211 0.2521 -0.00094 0.2521 C -0.05415 0.2521 -0.09713 0.19538 -0.09713 0.12584 C -0.09713 0.05672 -0.05415 0.00105 -0.00094 0.00105 Z " pathEditMode="relative" rAng="0" ptsTypes="fffff">
                                      <p:cBhvr>
                                        <p:cTn id="35" dur="12000" fill="hold"/>
                                        <p:tgtEl>
                                          <p:spTgt spid="29"/>
                                        </p:tgtEl>
                                        <p:attrNameLst>
                                          <p:attrName>ppt_x</p:attrName>
                                          <p:attrName>ppt_y</p:attrName>
                                        </p:attrNameLst>
                                      </p:cBhvr>
                                      <p:rCtr x="16" y="12542"/>
                                    </p:animMotion>
                                  </p:childTnLst>
                                </p:cTn>
                              </p:par>
                              <p:par>
                                <p:cTn id="36" presetID="42" presetClass="path" presetSubtype="0" accel="100000" fill="hold" grpId="0" nodeType="withEffect">
                                  <p:stCondLst>
                                    <p:cond delay="0"/>
                                  </p:stCondLst>
                                  <p:childTnLst>
                                    <p:animMotion origin="layout" path="M 4.20655E-6 -3.94958E-6 L 0.94804 0.6 " pathEditMode="relative" rAng="0" ptsTypes="AA">
                                      <p:cBhvr>
                                        <p:cTn id="37" dur="6000" fill="hold"/>
                                        <p:tgtEl>
                                          <p:spTgt spid="31"/>
                                        </p:tgtEl>
                                        <p:attrNameLst>
                                          <p:attrName>ppt_x</p:attrName>
                                          <p:attrName>ppt_y</p:attrName>
                                        </p:attrNameLst>
                                      </p:cBhvr>
                                      <p:rCtr x="47402" y="30000"/>
                                    </p:animMotion>
                                  </p:childTnLst>
                                </p:cTn>
                              </p:par>
                            </p:childTnLst>
                          </p:cTn>
                        </p:par>
                      </p:childTnLst>
                    </p:cTn>
                  </p:par>
                </p:childTnLst>
              </p:cTn>
              <p:nextCondLst>
                <p:cond evt="onClick" delay="0">
                  <p:tgtEl>
                    <p:spTgt spid="12"/>
                  </p:tgtEl>
                </p:cond>
              </p:nextCondLst>
            </p:seq>
            <p:seq concurrent="1" nextAc="seek">
              <p:cTn id="38" restart="whenNotActive" fill="hold" evtFilter="cancelBubble" nodeType="interactiveSeq">
                <p:stCondLst>
                  <p:cond evt="onClick" delay="0">
                    <p:tgtEl>
                      <p:spTgt spid="10"/>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childTnLst>
              </p:cTn>
              <p:nextCondLst>
                <p:cond evt="onClick" delay="0">
                  <p:tgtEl>
                    <p:spTgt spid="10"/>
                  </p:tgtEl>
                </p:cond>
              </p:nextCondLst>
            </p:seq>
            <p:seq concurrent="1" nextAc="seek">
              <p:cTn id="43" restart="whenNotActive" fill="hold" evtFilter="cancelBubble" nodeType="interactiveSeq">
                <p:stCondLst>
                  <p:cond evt="onClick" delay="0">
                    <p:tgtEl>
                      <p:spTgt spid="14"/>
                    </p:tgtEl>
                  </p:cond>
                </p:stCondLst>
                <p:endSync evt="end" delay="0">
                  <p:rtn val="all"/>
                </p:endSync>
                <p:childTnLst>
                  <p:par>
                    <p:cTn id="44" fill="hold">
                      <p:stCondLst>
                        <p:cond delay="0"/>
                      </p:stCondLst>
                      <p:childTnLst>
                        <p:par>
                          <p:cTn id="45" fill="hold">
                            <p:stCondLst>
                              <p:cond delay="0"/>
                            </p:stCondLst>
                            <p:childTnLst>
                              <p:par>
                                <p:cTn id="46" presetID="1" presetClass="exit" presetSubtype="0" fill="hold" nodeType="clickEffect">
                                  <p:stCondLst>
                                    <p:cond delay="0"/>
                                  </p:stCondLst>
                                  <p:childTnLst>
                                    <p:set>
                                      <p:cBhvr>
                                        <p:cTn id="47" dur="1" fill="hold">
                                          <p:stCondLst>
                                            <p:cond delay="0"/>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14"/>
                  </p:tgtEl>
                </p:cond>
              </p:nextCondLst>
            </p:seq>
          </p:childTnLst>
        </p:cTn>
      </p:par>
    </p:tnLst>
    <p:bldLst>
      <p:bldP spid="24" grpId="0"/>
      <p:bldP spid="25" grpId="0"/>
      <p:bldP spid="26" grpId="0"/>
      <p:bldP spid="27" grpId="0"/>
      <p:bldP spid="29" grpId="0" animBg="1"/>
      <p:bldP spid="31" grpId="0" animBg="1"/>
      <p:bldP spid="39" grpId="0"/>
      <p:bldP spid="40" grpId="0"/>
      <p:bldP spid="41" grpId="0"/>
      <p:bldP spid="4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7" name="Rectangle 1"/>
          <p:cNvSpPr txBox="1">
            <a:spLocks noChangeArrowheads="1"/>
          </p:cNvSpPr>
          <p:nvPr/>
        </p:nvSpPr>
        <p:spPr bwMode="auto">
          <a:xfrm>
            <a:off x="503238" y="-14288"/>
            <a:ext cx="9070975" cy="117157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38808" rIns="0" bIns="0" anchor="ctr"/>
          <a:lstStyle>
            <a:lvl1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1pPr>
            <a:lvl2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2pPr>
            <a:lvl3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3pPr>
            <a:lvl4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4pPr>
            <a:lvl5pPr eaLnBrk="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defRPr>
                <a:solidFill>
                  <a:schemeClr val="tx1"/>
                </a:solidFill>
                <a:latin typeface="Arial" charset="0"/>
                <a:ea typeface="SimSun" pitchFamily="2" charset="-122"/>
              </a:defRPr>
            </a:lvl9pPr>
          </a:lstStyle>
          <a:p>
            <a:pPr algn="ctr" eaLnBrk="1"/>
            <a:r>
              <a:rPr lang="de-DE" sz="4400" dirty="0" smtClean="0"/>
              <a:t>Mechanik</a:t>
            </a:r>
            <a:endParaRPr lang="de-DE" sz="4400" dirty="0">
              <a:solidFill>
                <a:srgbClr val="000000"/>
              </a:solidFill>
            </a:endParaRPr>
          </a:p>
        </p:txBody>
      </p:sp>
      <p:sp>
        <p:nvSpPr>
          <p:cNvPr id="12" name="Gleichschenkliges Dreieck 11"/>
          <p:cNvSpPr/>
          <p:nvPr/>
        </p:nvSpPr>
        <p:spPr>
          <a:xfrm rot="5400000">
            <a:off x="377341" y="5500081"/>
            <a:ext cx="635000" cy="554038"/>
          </a:xfrm>
          <a:prstGeom prst="triangle">
            <a:avLst/>
          </a:prstGeom>
          <a:solidFill>
            <a:srgbClr val="00B050"/>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anchor="ctr"/>
          <a:lstStyle/>
          <a:p>
            <a:pPr algn="ctr" fontAlgn="auto">
              <a:spcBef>
                <a:spcPts val="0"/>
              </a:spcBef>
              <a:spcAft>
                <a:spcPts val="0"/>
              </a:spcAft>
              <a:defRPr/>
            </a:pPr>
            <a:endParaRPr lang="de-DE"/>
          </a:p>
        </p:txBody>
      </p:sp>
      <p:pic>
        <p:nvPicPr>
          <p:cNvPr id="513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00938" y="1555179"/>
            <a:ext cx="2222500" cy="2152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9" name="Ellipse 28"/>
          <p:cNvSpPr/>
          <p:nvPr/>
        </p:nvSpPr>
        <p:spPr>
          <a:xfrm>
            <a:off x="8574088" y="1612230"/>
            <a:ext cx="76200" cy="79375"/>
          </a:xfrm>
          <a:prstGeom prst="ellipse">
            <a:avLst/>
          </a:prstGeom>
          <a:solidFill>
            <a:srgbClr val="C0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100794" tIns="50397" rIns="100794" bIns="50397" anchor="ctr"/>
          <a:lstStyle/>
          <a:p>
            <a:pPr algn="ctr" fontAlgn="auto">
              <a:spcBef>
                <a:spcPts val="0"/>
              </a:spcBef>
              <a:spcAft>
                <a:spcPts val="0"/>
              </a:spcAft>
              <a:defRPr/>
            </a:pPr>
            <a:endParaRPr lang="de-DE"/>
          </a:p>
        </p:txBody>
      </p:sp>
      <p:sp>
        <p:nvSpPr>
          <p:cNvPr id="5138" name="Rectangle 2"/>
          <p:cNvSpPr>
            <a:spLocks noGrp="1" noChangeArrowheads="1"/>
          </p:cNvSpPr>
          <p:nvPr>
            <p:ph type="subTitle" idx="4294967295"/>
          </p:nvPr>
        </p:nvSpPr>
        <p:spPr>
          <a:xfrm>
            <a:off x="539750" y="733425"/>
            <a:ext cx="9070975" cy="706438"/>
          </a:xfrm>
        </p:spPr>
        <p:txBody>
          <a:bodyPr anchor="ctr"/>
          <a:lstStyle/>
          <a:p>
            <a:pPr marL="0" indent="0" algn="ctr" eaLnBrk="1">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a:t>Der freie Fall</a:t>
            </a:r>
          </a:p>
        </p:txBody>
      </p:sp>
      <p:sp>
        <p:nvSpPr>
          <p:cNvPr id="31" name="Ellipse 30"/>
          <p:cNvSpPr/>
          <p:nvPr/>
        </p:nvSpPr>
        <p:spPr bwMode="auto">
          <a:xfrm>
            <a:off x="4705350" y="1403573"/>
            <a:ext cx="666750" cy="619769"/>
          </a:xfrm>
          <a:prstGeom prst="ellips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de-DE" sz="1800" b="0" i="0" u="none" strike="noStrike" cap="none" normalizeH="0" baseline="0" smtClean="0">
              <a:ln>
                <a:noFill/>
              </a:ln>
              <a:effectLst/>
              <a:latin typeface="Arial" charset="0"/>
              <a:ea typeface="SimSun" charset="-122"/>
            </a:endParaRPr>
          </a:p>
        </p:txBody>
      </p:sp>
      <p:cxnSp>
        <p:nvCxnSpPr>
          <p:cNvPr id="16" name="Gerade Verbindung mit Pfeil 15"/>
          <p:cNvCxnSpPr/>
          <p:nvPr/>
        </p:nvCxnSpPr>
        <p:spPr>
          <a:xfrm flipV="1">
            <a:off x="4464248" y="1739404"/>
            <a:ext cx="504056" cy="1"/>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5130" name="Textfeld 22"/>
          <p:cNvSpPr txBox="1">
            <a:spLocks noChangeArrowheads="1"/>
          </p:cNvSpPr>
          <p:nvPr/>
        </p:nvSpPr>
        <p:spPr bwMode="auto">
          <a:xfrm>
            <a:off x="3550568" y="1539999"/>
            <a:ext cx="1147762"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0m</a:t>
            </a:r>
            <a:endParaRPr lang="de-DE" dirty="0">
              <a:solidFill>
                <a:srgbClr val="C00000"/>
              </a:solidFill>
              <a:latin typeface="Calibri" pitchFamily="34" charset="0"/>
            </a:endParaRPr>
          </a:p>
        </p:txBody>
      </p:sp>
      <p:cxnSp>
        <p:nvCxnSpPr>
          <p:cNvPr id="21" name="Gerade Verbindung mit Pfeil 20"/>
          <p:cNvCxnSpPr/>
          <p:nvPr/>
        </p:nvCxnSpPr>
        <p:spPr>
          <a:xfrm>
            <a:off x="4500312" y="4535288"/>
            <a:ext cx="540000" cy="1"/>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22" name="Gerade Verbindung mit Pfeil 21"/>
          <p:cNvCxnSpPr/>
          <p:nvPr/>
        </p:nvCxnSpPr>
        <p:spPr>
          <a:xfrm>
            <a:off x="4500312" y="7336010"/>
            <a:ext cx="540000" cy="1"/>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5" name="Textfeld 24"/>
          <p:cNvSpPr txBox="1">
            <a:spLocks noChangeArrowheads="1"/>
          </p:cNvSpPr>
          <p:nvPr/>
        </p:nvSpPr>
        <p:spPr bwMode="auto">
          <a:xfrm>
            <a:off x="3456136" y="4355901"/>
            <a:ext cx="1309687"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25m</a:t>
            </a:r>
            <a:endParaRPr lang="de-DE" dirty="0">
              <a:solidFill>
                <a:srgbClr val="C00000"/>
              </a:solidFill>
              <a:latin typeface="Calibri" pitchFamily="34" charset="0"/>
            </a:endParaRPr>
          </a:p>
        </p:txBody>
      </p:sp>
      <p:sp>
        <p:nvSpPr>
          <p:cNvPr id="27" name="Textfeld 26"/>
          <p:cNvSpPr txBox="1">
            <a:spLocks noChangeArrowheads="1"/>
          </p:cNvSpPr>
          <p:nvPr/>
        </p:nvSpPr>
        <p:spPr bwMode="auto">
          <a:xfrm>
            <a:off x="3456136" y="7156623"/>
            <a:ext cx="11112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50</a:t>
            </a:r>
            <a:r>
              <a:rPr lang="de-DE" dirty="0" smtClean="0">
                <a:solidFill>
                  <a:srgbClr val="C00000"/>
                </a:solidFill>
                <a:latin typeface="Calibri" pitchFamily="34" charset="0"/>
              </a:rPr>
              <a:t>m</a:t>
            </a:r>
            <a:endParaRPr lang="de-DE" dirty="0">
              <a:solidFill>
                <a:srgbClr val="C00000"/>
              </a:solidFill>
              <a:latin typeface="Calibri" pitchFamily="34" charset="0"/>
            </a:endParaRPr>
          </a:p>
        </p:txBody>
      </p:sp>
      <p:cxnSp>
        <p:nvCxnSpPr>
          <p:cNvPr id="19" name="Gerade Verbindung mit Pfeil 18"/>
          <p:cNvCxnSpPr/>
          <p:nvPr/>
        </p:nvCxnSpPr>
        <p:spPr>
          <a:xfrm flipV="1">
            <a:off x="4500312" y="3130500"/>
            <a:ext cx="540000" cy="1"/>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4" name="Textfeld 23"/>
          <p:cNvSpPr txBox="1">
            <a:spLocks noChangeArrowheads="1"/>
          </p:cNvSpPr>
          <p:nvPr/>
        </p:nvSpPr>
        <p:spPr bwMode="auto">
          <a:xfrm>
            <a:off x="3458518" y="2915741"/>
            <a:ext cx="1190625"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12,5m</a:t>
            </a:r>
            <a:endParaRPr lang="de-DE" dirty="0">
              <a:solidFill>
                <a:srgbClr val="C00000"/>
              </a:solidFill>
              <a:latin typeface="Calibri" pitchFamily="34" charset="0"/>
            </a:endParaRPr>
          </a:p>
        </p:txBody>
      </p:sp>
      <p:cxnSp>
        <p:nvCxnSpPr>
          <p:cNvPr id="20" name="Gerade Verbindung mit Pfeil 19"/>
          <p:cNvCxnSpPr/>
          <p:nvPr/>
        </p:nvCxnSpPr>
        <p:spPr>
          <a:xfrm>
            <a:off x="4500312" y="5976242"/>
            <a:ext cx="540000" cy="0"/>
          </a:xfrm>
          <a:prstGeom prst="straightConnector1">
            <a:avLst/>
          </a:prstGeom>
          <a:ln w="254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6" name="Textfeld 25"/>
          <p:cNvSpPr txBox="1">
            <a:spLocks noChangeArrowheads="1"/>
          </p:cNvSpPr>
          <p:nvPr/>
        </p:nvSpPr>
        <p:spPr bwMode="auto">
          <a:xfrm>
            <a:off x="3456136" y="5796061"/>
            <a:ext cx="126841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p>
            <a:r>
              <a:rPr lang="de-DE" dirty="0">
                <a:solidFill>
                  <a:srgbClr val="C00000"/>
                </a:solidFill>
                <a:latin typeface="Calibri" pitchFamily="34" charset="0"/>
              </a:rPr>
              <a:t>s = </a:t>
            </a:r>
            <a:r>
              <a:rPr lang="de-DE" dirty="0" smtClean="0">
                <a:solidFill>
                  <a:srgbClr val="C00000"/>
                </a:solidFill>
                <a:latin typeface="Calibri" pitchFamily="34" charset="0"/>
              </a:rPr>
              <a:t>37,5m</a:t>
            </a:r>
            <a:endParaRPr lang="de-DE" dirty="0">
              <a:solidFill>
                <a:srgbClr val="C00000"/>
              </a:solidFill>
              <a:latin typeface="Calibri" pitchFamily="34" charset="0"/>
            </a:endParaRPr>
          </a:p>
        </p:txBody>
      </p:sp>
      <p:cxnSp>
        <p:nvCxnSpPr>
          <p:cNvPr id="35" name="Gerade Verbindung mit Pfeil 34"/>
          <p:cNvCxnSpPr/>
          <p:nvPr/>
        </p:nvCxnSpPr>
        <p:spPr bwMode="auto">
          <a:xfrm rot="670247">
            <a:off x="4850243" y="1737346"/>
            <a:ext cx="376965" cy="1958734"/>
          </a:xfrm>
          <a:prstGeom prst="straightConnector1">
            <a:avLst/>
          </a:prstGeom>
          <a:solidFill>
            <a:srgbClr val="00B8FF"/>
          </a:solidFill>
          <a:ln w="508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6" name="Ellipse 35"/>
          <p:cNvSpPr/>
          <p:nvPr/>
        </p:nvSpPr>
        <p:spPr bwMode="auto">
          <a:xfrm>
            <a:off x="503238" y="6372125"/>
            <a:ext cx="360610" cy="360040"/>
          </a:xfrm>
          <a:prstGeom prst="ellipse">
            <a:avLst/>
          </a:prstGeom>
          <a:pattFill prst="dkVert">
            <a:fgClr>
              <a:srgbClr val="00B05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de-DE" sz="1800" b="0" i="0" u="none" strike="noStrike" cap="none" normalizeH="0" baseline="0" smtClean="0">
              <a:ln>
                <a:noFill/>
              </a:ln>
              <a:effectLst/>
              <a:latin typeface="Arial" charset="0"/>
              <a:ea typeface="SimSun" charset="-122"/>
            </a:endParaRPr>
          </a:p>
        </p:txBody>
      </p:sp>
      <p:sp>
        <p:nvSpPr>
          <p:cNvPr id="37" name="Ellipse 36"/>
          <p:cNvSpPr/>
          <p:nvPr/>
        </p:nvSpPr>
        <p:spPr bwMode="auto">
          <a:xfrm>
            <a:off x="491307" y="6732165"/>
            <a:ext cx="372541" cy="360040"/>
          </a:xfrm>
          <a:prstGeom prst="ellipse">
            <a:avLst/>
          </a:prstGeom>
          <a:pattFill prst="ltHorz">
            <a:fgClr>
              <a:srgbClr val="FF0000"/>
            </a:fgClr>
            <a:bgClr>
              <a:schemeClr val="bg1"/>
            </a:bgClr>
          </a:patt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de-DE" sz="1800" b="0" i="0" u="none" strike="noStrike" cap="none" normalizeH="0" baseline="0" smtClean="0">
              <a:ln>
                <a:noFill/>
              </a:ln>
              <a:effectLst/>
              <a:latin typeface="Arial" charset="0"/>
              <a:ea typeface="SimSun" charset="-122"/>
            </a:endParaRPr>
          </a:p>
        </p:txBody>
      </p:sp>
      <p:sp>
        <p:nvSpPr>
          <p:cNvPr id="30" name="Textfeld 29"/>
          <p:cNvSpPr txBox="1"/>
          <p:nvPr/>
        </p:nvSpPr>
        <p:spPr>
          <a:xfrm>
            <a:off x="7704608" y="3707829"/>
            <a:ext cx="1869605" cy="349968"/>
          </a:xfrm>
          <a:prstGeom prst="rect">
            <a:avLst/>
          </a:prstGeom>
          <a:noFill/>
        </p:spPr>
        <p:txBody>
          <a:bodyPr wrap="square" rtlCol="0">
            <a:spAutoFit/>
          </a:bodyPr>
          <a:lstStyle/>
          <a:p>
            <a:pPr algn="ctr"/>
            <a:r>
              <a:rPr lang="de-DE" dirty="0" smtClean="0"/>
              <a:t>Sekundenzähler</a:t>
            </a:r>
            <a:endParaRPr lang="de-DE" dirty="0"/>
          </a:p>
        </p:txBody>
      </p:sp>
      <p:sp>
        <p:nvSpPr>
          <p:cNvPr id="39" name="Textfeld 38"/>
          <p:cNvSpPr txBox="1"/>
          <p:nvPr/>
        </p:nvSpPr>
        <p:spPr>
          <a:xfrm>
            <a:off x="6011229" y="4057797"/>
            <a:ext cx="3386758" cy="1122871"/>
          </a:xfrm>
          <a:prstGeom prst="rect">
            <a:avLst/>
          </a:prstGeom>
          <a:noFill/>
        </p:spPr>
        <p:txBody>
          <a:bodyPr wrap="square" rtlCol="0">
            <a:spAutoFit/>
          </a:bodyPr>
          <a:lstStyle/>
          <a:p>
            <a:r>
              <a:rPr lang="de-DE" dirty="0" smtClean="0"/>
              <a:t>Beispiel </a:t>
            </a:r>
            <a:r>
              <a:rPr lang="de-DE" dirty="0" smtClean="0"/>
              <a:t>„freier Fall:</a:t>
            </a:r>
            <a:endParaRPr lang="de-DE" dirty="0" smtClean="0"/>
          </a:p>
          <a:p>
            <a:r>
              <a:rPr lang="de-DE" dirty="0" smtClean="0"/>
              <a:t>Die Kugel führt einen freien </a:t>
            </a:r>
          </a:p>
          <a:p>
            <a:r>
              <a:rPr lang="de-DE" dirty="0" smtClean="0"/>
              <a:t>Fall aus. Wie groß ist nun die Beschleunigung?</a:t>
            </a:r>
            <a:endParaRPr lang="de-DE" dirty="0"/>
          </a:p>
        </p:txBody>
      </p:sp>
      <p:sp>
        <p:nvSpPr>
          <p:cNvPr id="40" name="Textfeld 39"/>
          <p:cNvSpPr txBox="1"/>
          <p:nvPr/>
        </p:nvSpPr>
        <p:spPr>
          <a:xfrm>
            <a:off x="6027978" y="5285574"/>
            <a:ext cx="3386758" cy="865237"/>
          </a:xfrm>
          <a:prstGeom prst="rect">
            <a:avLst/>
          </a:prstGeom>
          <a:noFill/>
        </p:spPr>
        <p:txBody>
          <a:bodyPr wrap="square" rtlCol="0">
            <a:spAutoFit/>
          </a:bodyPr>
          <a:lstStyle/>
          <a:p>
            <a:r>
              <a:rPr lang="de-DE" dirty="0" smtClean="0"/>
              <a:t>Lösung:</a:t>
            </a:r>
          </a:p>
          <a:p>
            <a:r>
              <a:rPr lang="de-DE" dirty="0" smtClean="0"/>
              <a:t>Bei 3,19 s </a:t>
            </a:r>
            <a:r>
              <a:rPr lang="de-DE" dirty="0" smtClean="0"/>
              <a:t>Fallzeit für </a:t>
            </a:r>
            <a:r>
              <a:rPr lang="de-DE" dirty="0" smtClean="0"/>
              <a:t>50 </a:t>
            </a:r>
            <a:r>
              <a:rPr lang="de-DE" dirty="0" smtClean="0"/>
              <a:t>m</a:t>
            </a:r>
            <a:endParaRPr lang="de-DE" dirty="0" smtClean="0"/>
          </a:p>
          <a:p>
            <a:r>
              <a:rPr lang="de-DE" dirty="0" smtClean="0"/>
              <a:t>ergibt sich folgende Rechnung: </a:t>
            </a:r>
            <a:endParaRPr lang="de-DE" dirty="0"/>
          </a:p>
        </p:txBody>
      </p:sp>
      <mc:AlternateContent xmlns:mc="http://schemas.openxmlformats.org/markup-compatibility/2006">
        <mc:Choice xmlns:a14="http://schemas.microsoft.com/office/drawing/2010/main" Requires="a14">
          <p:sp>
            <p:nvSpPr>
              <p:cNvPr id="32" name="Textfeld 31"/>
              <p:cNvSpPr txBox="1"/>
              <p:nvPr/>
            </p:nvSpPr>
            <p:spPr>
              <a:xfrm>
                <a:off x="6031469" y="6153783"/>
                <a:ext cx="1046312" cy="53181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a:rPr>
                        <m:t>𝑠</m:t>
                      </m:r>
                      <m:r>
                        <a:rPr lang="de-DE" b="0" i="1" smtClean="0">
                          <a:latin typeface="Cambria Math"/>
                        </a:rPr>
                        <m:t>=</m:t>
                      </m:r>
                      <m:f>
                        <m:fPr>
                          <m:ctrlPr>
                            <a:rPr lang="de-DE" b="0" i="1" smtClean="0">
                              <a:latin typeface="Cambria Math"/>
                            </a:rPr>
                          </m:ctrlPr>
                        </m:fPr>
                        <m:num>
                          <m:r>
                            <a:rPr lang="de-DE" b="0" i="1" smtClean="0">
                              <a:latin typeface="Cambria Math"/>
                            </a:rPr>
                            <m:t>𝑎</m:t>
                          </m:r>
                        </m:num>
                        <m:den>
                          <m:r>
                            <a:rPr lang="de-DE" b="0" i="1" smtClean="0">
                              <a:latin typeface="Cambria Math"/>
                            </a:rPr>
                            <m:t>2</m:t>
                          </m:r>
                        </m:den>
                      </m:f>
                      <m:sSup>
                        <m:sSupPr>
                          <m:ctrlPr>
                            <a:rPr lang="de-DE" b="0" i="1" smtClean="0">
                              <a:latin typeface="Cambria Math"/>
                            </a:rPr>
                          </m:ctrlPr>
                        </m:sSupPr>
                        <m:e>
                          <m:r>
                            <a:rPr lang="de-DE" b="0" i="1" smtClean="0">
                              <a:latin typeface="Cambria Math"/>
                            </a:rPr>
                            <m:t>𝑡</m:t>
                          </m:r>
                        </m:e>
                        <m:sup>
                          <m:r>
                            <a:rPr lang="de-DE" b="0" i="1" smtClean="0">
                              <a:latin typeface="Cambria Math"/>
                            </a:rPr>
                            <m:t>2</m:t>
                          </m:r>
                        </m:sup>
                      </m:sSup>
                    </m:oMath>
                  </m:oMathPara>
                </a14:m>
                <a:endParaRPr lang="de-DE" dirty="0"/>
              </a:p>
            </p:txBody>
          </p:sp>
        </mc:Choice>
        <mc:Fallback>
          <p:sp>
            <p:nvSpPr>
              <p:cNvPr id="32" name="Textfeld 31"/>
              <p:cNvSpPr txBox="1">
                <a:spLocks noRot="1" noChangeAspect="1" noMove="1" noResize="1" noEditPoints="1" noAdjustHandles="1" noChangeArrowheads="1" noChangeShapeType="1" noTextEdit="1"/>
              </p:cNvSpPr>
              <p:nvPr/>
            </p:nvSpPr>
            <p:spPr>
              <a:xfrm>
                <a:off x="6031469" y="6153783"/>
                <a:ext cx="1046312" cy="531812"/>
              </a:xfrm>
              <a:prstGeom prst="rect">
                <a:avLst/>
              </a:prstGeom>
              <a:blipFill rotWithShape="1">
                <a:blip r:embed="rId3"/>
                <a:stretch>
                  <a:fillRect b="-6818"/>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42" name="Textfeld 41"/>
              <p:cNvSpPr txBox="1"/>
              <p:nvPr/>
            </p:nvSpPr>
            <p:spPr>
              <a:xfrm>
                <a:off x="7314085" y="6153783"/>
                <a:ext cx="2021579" cy="53181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a:rPr>
                        <m:t>50</m:t>
                      </m:r>
                      <m:r>
                        <a:rPr lang="de-DE" b="0" i="1" smtClean="0">
                          <a:latin typeface="Cambria Math"/>
                        </a:rPr>
                        <m:t>𝑚</m:t>
                      </m:r>
                      <m:r>
                        <a:rPr lang="de-DE" b="0" i="1" smtClean="0">
                          <a:latin typeface="Cambria Math"/>
                        </a:rPr>
                        <m:t>=</m:t>
                      </m:r>
                      <m:f>
                        <m:fPr>
                          <m:ctrlPr>
                            <a:rPr lang="de-DE" b="0" i="1" smtClean="0">
                              <a:latin typeface="Cambria Math"/>
                            </a:rPr>
                          </m:ctrlPr>
                        </m:fPr>
                        <m:num>
                          <m:r>
                            <a:rPr lang="de-DE" b="0" i="1" smtClean="0">
                              <a:latin typeface="Cambria Math"/>
                            </a:rPr>
                            <m:t>𝑎</m:t>
                          </m:r>
                        </m:num>
                        <m:den>
                          <m:r>
                            <a:rPr lang="de-DE" b="0" i="1" smtClean="0">
                              <a:latin typeface="Cambria Math"/>
                            </a:rPr>
                            <m:t>2</m:t>
                          </m:r>
                        </m:den>
                      </m:f>
                      <m:sSup>
                        <m:sSupPr>
                          <m:ctrlPr>
                            <a:rPr lang="de-DE" b="0" i="1" smtClean="0">
                              <a:latin typeface="Cambria Math"/>
                            </a:rPr>
                          </m:ctrlPr>
                        </m:sSupPr>
                        <m:e>
                          <m:r>
                            <a:rPr lang="de-DE" b="0" i="1" smtClean="0">
                              <a:latin typeface="Cambria Math"/>
                            </a:rPr>
                            <m:t>(</m:t>
                          </m:r>
                          <m:r>
                            <a:rPr lang="de-DE" b="0" i="1" smtClean="0">
                              <a:latin typeface="Cambria Math"/>
                            </a:rPr>
                            <m:t>3</m:t>
                          </m:r>
                          <m:r>
                            <a:rPr lang="de-DE" b="0" i="1" smtClean="0">
                              <a:latin typeface="Cambria Math"/>
                            </a:rPr>
                            <m:t>,</m:t>
                          </m:r>
                          <m:r>
                            <a:rPr lang="de-DE" b="0" i="1" smtClean="0">
                              <a:latin typeface="Cambria Math"/>
                            </a:rPr>
                            <m:t>19</m:t>
                          </m:r>
                          <m:r>
                            <a:rPr lang="de-DE" b="0" i="1" smtClean="0">
                              <a:latin typeface="Cambria Math"/>
                            </a:rPr>
                            <m:t>𝑠</m:t>
                          </m:r>
                          <m:r>
                            <a:rPr lang="de-DE" b="0" i="1" smtClean="0">
                              <a:latin typeface="Cambria Math"/>
                            </a:rPr>
                            <m:t>)</m:t>
                          </m:r>
                        </m:e>
                        <m:sup>
                          <m:r>
                            <a:rPr lang="de-DE" b="0" i="1" smtClean="0">
                              <a:latin typeface="Cambria Math"/>
                            </a:rPr>
                            <m:t>2</m:t>
                          </m:r>
                        </m:sup>
                      </m:sSup>
                    </m:oMath>
                  </m:oMathPara>
                </a14:m>
                <a:endParaRPr lang="de-DE" dirty="0"/>
              </a:p>
            </p:txBody>
          </p:sp>
        </mc:Choice>
        <mc:Fallback>
          <p:sp>
            <p:nvSpPr>
              <p:cNvPr id="42" name="Textfeld 41"/>
              <p:cNvSpPr txBox="1">
                <a:spLocks noRot="1" noChangeAspect="1" noMove="1" noResize="1" noEditPoints="1" noAdjustHandles="1" noChangeArrowheads="1" noChangeShapeType="1" noTextEdit="1"/>
              </p:cNvSpPr>
              <p:nvPr/>
            </p:nvSpPr>
            <p:spPr>
              <a:xfrm>
                <a:off x="7314085" y="6153783"/>
                <a:ext cx="2021579" cy="531812"/>
              </a:xfrm>
              <a:prstGeom prst="rect">
                <a:avLst/>
              </a:prstGeom>
              <a:blipFill rotWithShape="1">
                <a:blip r:embed="rId4"/>
                <a:stretch>
                  <a:fillRect b="-6818"/>
                </a:stretch>
              </a:blipFill>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33" name="Textfeld 32"/>
              <p:cNvSpPr txBox="1"/>
              <p:nvPr/>
            </p:nvSpPr>
            <p:spPr>
              <a:xfrm>
                <a:off x="6319295" y="6790423"/>
                <a:ext cx="2853858" cy="608756"/>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de-DE" b="0" i="1" smtClean="0">
                          <a:latin typeface="Cambria Math"/>
                        </a:rPr>
                        <m:t>𝑎</m:t>
                      </m:r>
                      <m:r>
                        <a:rPr lang="de-DE" b="0" i="1" smtClean="0">
                          <a:latin typeface="Cambria Math"/>
                        </a:rPr>
                        <m:t>=</m:t>
                      </m:r>
                      <m:f>
                        <m:fPr>
                          <m:ctrlPr>
                            <a:rPr lang="de-DE" b="0" i="1" smtClean="0">
                              <a:latin typeface="Cambria Math"/>
                            </a:rPr>
                          </m:ctrlPr>
                        </m:fPr>
                        <m:num>
                          <m:r>
                            <a:rPr lang="de-DE" b="0" i="1" smtClean="0">
                              <a:latin typeface="Cambria Math"/>
                            </a:rPr>
                            <m:t>2</m:t>
                          </m:r>
                          <m:r>
                            <a:rPr lang="de-DE" b="0" i="1" smtClean="0">
                              <a:latin typeface="Cambria Math"/>
                              <a:ea typeface="Cambria Math"/>
                            </a:rPr>
                            <m:t>∙</m:t>
                          </m:r>
                          <m:r>
                            <a:rPr lang="de-DE" b="0" i="1" smtClean="0">
                              <a:latin typeface="Cambria Math"/>
                              <a:ea typeface="Cambria Math"/>
                            </a:rPr>
                            <m:t>50</m:t>
                          </m:r>
                          <m:r>
                            <a:rPr lang="de-DE" b="0" i="1" smtClean="0">
                              <a:latin typeface="Cambria Math"/>
                              <a:ea typeface="Cambria Math"/>
                            </a:rPr>
                            <m:t>𝑚</m:t>
                          </m:r>
                        </m:num>
                        <m:den>
                          <m:r>
                            <a:rPr lang="de-DE" b="0" i="1" smtClean="0">
                              <a:latin typeface="Cambria Math"/>
                              <a:ea typeface="Cambria Math"/>
                            </a:rPr>
                            <m:t>10,1761</m:t>
                          </m:r>
                          <m:sSup>
                            <m:sSupPr>
                              <m:ctrlPr>
                                <a:rPr lang="de-DE" b="0" i="1" smtClean="0">
                                  <a:latin typeface="Cambria Math"/>
                                </a:rPr>
                              </m:ctrlPr>
                            </m:sSupPr>
                            <m:e>
                              <m:r>
                                <a:rPr lang="de-DE" b="0" i="1" smtClean="0">
                                  <a:latin typeface="Cambria Math"/>
                                </a:rPr>
                                <m:t>𝑠</m:t>
                              </m:r>
                            </m:e>
                            <m:sup>
                              <m:r>
                                <a:rPr lang="de-DE" b="0" i="1" smtClean="0">
                                  <a:latin typeface="Cambria Math"/>
                                </a:rPr>
                                <m:t>2</m:t>
                              </m:r>
                            </m:sup>
                          </m:sSup>
                        </m:den>
                      </m:f>
                      <m:r>
                        <a:rPr lang="de-DE" b="0" i="1" smtClean="0">
                          <a:latin typeface="Cambria Math"/>
                        </a:rPr>
                        <m:t>=</m:t>
                      </m:r>
                      <m:r>
                        <a:rPr lang="de-DE" b="0" i="1" smtClean="0">
                          <a:latin typeface="Cambria Math"/>
                        </a:rPr>
                        <m:t>9</m:t>
                      </m:r>
                      <m:r>
                        <a:rPr lang="de-DE" b="0" i="1" smtClean="0">
                          <a:latin typeface="Cambria Math"/>
                        </a:rPr>
                        <m:t>,8</m:t>
                      </m:r>
                      <m:r>
                        <a:rPr lang="de-DE" b="0" i="1" smtClean="0">
                          <a:latin typeface="Cambria Math"/>
                        </a:rPr>
                        <m:t>27</m:t>
                      </m:r>
                      <m:f>
                        <m:fPr>
                          <m:ctrlPr>
                            <a:rPr lang="de-DE" b="0" i="1" smtClean="0">
                              <a:latin typeface="Cambria Math"/>
                            </a:rPr>
                          </m:ctrlPr>
                        </m:fPr>
                        <m:num>
                          <m:r>
                            <a:rPr lang="de-DE" b="0" i="1" smtClean="0">
                              <a:latin typeface="Cambria Math"/>
                            </a:rPr>
                            <m:t>𝑚</m:t>
                          </m:r>
                        </m:num>
                        <m:den>
                          <m:sSup>
                            <m:sSupPr>
                              <m:ctrlPr>
                                <a:rPr lang="de-DE" b="0" i="1" smtClean="0">
                                  <a:latin typeface="Cambria Math"/>
                                </a:rPr>
                              </m:ctrlPr>
                            </m:sSupPr>
                            <m:e>
                              <m:r>
                                <a:rPr lang="de-DE" b="0" i="1" smtClean="0">
                                  <a:latin typeface="Cambria Math"/>
                                </a:rPr>
                                <m:t>𝑠</m:t>
                              </m:r>
                            </m:e>
                            <m:sup>
                              <m:r>
                                <a:rPr lang="de-DE" b="0" i="1" smtClean="0">
                                  <a:latin typeface="Cambria Math"/>
                                </a:rPr>
                                <m:t>2</m:t>
                              </m:r>
                            </m:sup>
                          </m:sSup>
                        </m:den>
                      </m:f>
                    </m:oMath>
                  </m:oMathPara>
                </a14:m>
                <a:endParaRPr lang="de-DE" dirty="0"/>
              </a:p>
            </p:txBody>
          </p:sp>
        </mc:Choice>
        <mc:Fallback>
          <p:sp>
            <p:nvSpPr>
              <p:cNvPr id="33" name="Textfeld 32"/>
              <p:cNvSpPr txBox="1">
                <a:spLocks noRot="1" noChangeAspect="1" noMove="1" noResize="1" noEditPoints="1" noAdjustHandles="1" noChangeArrowheads="1" noChangeShapeType="1" noTextEdit="1"/>
              </p:cNvSpPr>
              <p:nvPr/>
            </p:nvSpPr>
            <p:spPr>
              <a:xfrm>
                <a:off x="6319295" y="6790423"/>
                <a:ext cx="2853858" cy="608756"/>
              </a:xfrm>
              <a:prstGeom prst="rect">
                <a:avLst/>
              </a:prstGeom>
              <a:blipFill rotWithShape="1">
                <a:blip r:embed="rId5"/>
                <a:stretch>
                  <a:fillRect/>
                </a:stretch>
              </a:blipFill>
            </p:spPr>
            <p:txBody>
              <a:bodyPr/>
              <a:lstStyle/>
              <a:p>
                <a:r>
                  <a:rPr lang="de-DE">
                    <a:noFill/>
                  </a:rPr>
                  <a:t> </a:t>
                </a:r>
              </a:p>
            </p:txBody>
          </p:sp>
        </mc:Fallback>
      </mc:AlternateContent>
      <p:pic>
        <p:nvPicPr>
          <p:cNvPr id="3379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flipH="1">
            <a:off x="5843454" y="1651917"/>
            <a:ext cx="1234327" cy="2229347"/>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4" name="Picture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3153" y="459407"/>
            <a:ext cx="2933700" cy="44005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16949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0"/>
                                        </p:tgtEl>
                                        <p:attrNameLst>
                                          <p:attrName>style.visibility</p:attrName>
                                        </p:attrNameLst>
                                      </p:cBhvr>
                                      <p:to>
                                        <p:strVal val="visible"/>
                                      </p:to>
                                    </p:set>
                                    <p:animEffect transition="in" filter="wipe(down)">
                                      <p:cBhvr>
                                        <p:cTn id="7" dur="500"/>
                                        <p:tgtEl>
                                          <p:spTgt spid="4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wipe(down)">
                                      <p:cBhvr>
                                        <p:cTn id="12" dur="500"/>
                                        <p:tgtEl>
                                          <p:spTgt spid="3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2"/>
                                        </p:tgtEl>
                                        <p:attrNameLst>
                                          <p:attrName>style.visibility</p:attrName>
                                        </p:attrNameLst>
                                      </p:cBhvr>
                                      <p:to>
                                        <p:strVal val="visible"/>
                                      </p:to>
                                    </p:set>
                                    <p:animEffect transition="in" filter="wipe(down)">
                                      <p:cBhvr>
                                        <p:cTn id="17" dur="500"/>
                                        <p:tgtEl>
                                          <p:spTgt spid="4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3"/>
                                        </p:tgtEl>
                                        <p:attrNameLst>
                                          <p:attrName>style.visibility</p:attrName>
                                        </p:attrNameLst>
                                      </p:cBhvr>
                                      <p:to>
                                        <p:strVal val="visible"/>
                                      </p:to>
                                    </p:set>
                                    <p:animEffect transition="in" filter="wipe(down)">
                                      <p:cBhvr>
                                        <p:cTn id="22"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23" restart="whenNotActive" fill="hold" evtFilter="cancelBubble" nodeType="interactiveSeq">
                <p:stCondLst>
                  <p:cond evt="onClick" delay="0">
                    <p:tgtEl>
                      <p:spTgt spid="12"/>
                    </p:tgtEl>
                  </p:cond>
                </p:stCondLst>
                <p:endSync evt="end" delay="0">
                  <p:rtn val="all"/>
                </p:endSync>
                <p:childTnLst>
                  <p:par>
                    <p:cTn id="24" fill="hold" nodeType="clickPar">
                      <p:stCondLst>
                        <p:cond delay="0"/>
                      </p:stCondLst>
                      <p:childTnLst>
                        <p:par>
                          <p:cTn id="25" fill="hold" nodeType="withGroup">
                            <p:stCondLst>
                              <p:cond delay="0"/>
                            </p:stCondLst>
                            <p:childTnLst>
                              <p:par>
                                <p:cTn id="26" presetID="1" presetClass="entr" presetSubtype="0" fill="hold" grpId="0" nodeType="withEffect">
                                  <p:stCondLst>
                                    <p:cond delay="1400"/>
                                  </p:stCondLst>
                                  <p:childTnLst>
                                    <p:set>
                                      <p:cBhvr>
                                        <p:cTn id="27" dur="1" fill="hold">
                                          <p:stCondLst>
                                            <p:cond delay="0"/>
                                          </p:stCondLst>
                                        </p:cTn>
                                        <p:tgtEl>
                                          <p:spTgt spid="24"/>
                                        </p:tgtEl>
                                        <p:attrNameLst>
                                          <p:attrName>style.visibility</p:attrName>
                                        </p:attrNameLst>
                                      </p:cBhvr>
                                      <p:to>
                                        <p:strVal val="visible"/>
                                      </p:to>
                                    </p:set>
                                  </p:childTnLst>
                                </p:cTn>
                              </p:par>
                              <p:par>
                                <p:cTn id="28" presetID="1" presetClass="entr" presetSubtype="0" fill="hold" grpId="0" nodeType="withEffect">
                                  <p:stCondLst>
                                    <p:cond delay="2000"/>
                                  </p:stCondLst>
                                  <p:childTnLst>
                                    <p:set>
                                      <p:cBhvr>
                                        <p:cTn id="29" dur="1" fill="hold">
                                          <p:stCondLst>
                                            <p:cond delay="0"/>
                                          </p:stCondLst>
                                        </p:cTn>
                                        <p:tgtEl>
                                          <p:spTgt spid="25"/>
                                        </p:tgtEl>
                                        <p:attrNameLst>
                                          <p:attrName>style.visibility</p:attrName>
                                        </p:attrNameLst>
                                      </p:cBhvr>
                                      <p:to>
                                        <p:strVal val="visible"/>
                                      </p:to>
                                    </p:set>
                                  </p:childTnLst>
                                </p:cTn>
                              </p:par>
                              <p:par>
                                <p:cTn id="30" presetID="1" presetClass="entr" presetSubtype="0" fill="hold" grpId="0" nodeType="withEffect">
                                  <p:stCondLst>
                                    <p:cond delay="2500"/>
                                  </p:stCondLst>
                                  <p:childTnLst>
                                    <p:set>
                                      <p:cBhvr>
                                        <p:cTn id="31" dur="1" fill="hold">
                                          <p:stCondLst>
                                            <p:cond delay="0"/>
                                          </p:stCondLst>
                                        </p:cTn>
                                        <p:tgtEl>
                                          <p:spTgt spid="26"/>
                                        </p:tgtEl>
                                        <p:attrNameLst>
                                          <p:attrName>style.visibility</p:attrName>
                                        </p:attrNameLst>
                                      </p:cBhvr>
                                      <p:to>
                                        <p:strVal val="visible"/>
                                      </p:to>
                                    </p:set>
                                  </p:childTnLst>
                                </p:cTn>
                              </p:par>
                              <p:par>
                                <p:cTn id="32" presetID="1" presetClass="entr" presetSubtype="0" fill="hold" grpId="0" nodeType="withEffect">
                                  <p:stCondLst>
                                    <p:cond delay="2900"/>
                                  </p:stCondLst>
                                  <p:childTnLst>
                                    <p:set>
                                      <p:cBhvr>
                                        <p:cTn id="33" dur="1" fill="hold">
                                          <p:stCondLst>
                                            <p:cond delay="0"/>
                                          </p:stCondLst>
                                        </p:cTn>
                                        <p:tgtEl>
                                          <p:spTgt spid="27"/>
                                        </p:tgtEl>
                                        <p:attrNameLst>
                                          <p:attrName>style.visibility</p:attrName>
                                        </p:attrNameLst>
                                      </p:cBhvr>
                                      <p:to>
                                        <p:strVal val="visible"/>
                                      </p:to>
                                    </p:set>
                                  </p:childTnLst>
                                </p:cTn>
                              </p:par>
                              <p:par>
                                <p:cTn id="34" presetID="1" presetClass="path" presetSubtype="0" fill="hold" grpId="0" nodeType="withEffect">
                                  <p:stCondLst>
                                    <p:cond delay="0"/>
                                  </p:stCondLst>
                                  <p:childTnLst>
                                    <p:animMotion origin="layout" path="M -0.00094 0.00189 C 0.05211 0.00189 0.09572 0.05756 0.09572 0.12668 C 0.09572 0.19622 0.05211 0.25294 -0.00094 0.25294 C -0.05415 0.25294 -0.09713 0.19622 -0.09713 0.12668 C -0.09713 0.05756 -0.05415 0.00189 -0.00094 0.00189 Z " pathEditMode="relative" rAng="0" ptsTypes="fffff">
                                      <p:cBhvr>
                                        <p:cTn id="35" dur="12000" fill="hold"/>
                                        <p:tgtEl>
                                          <p:spTgt spid="29"/>
                                        </p:tgtEl>
                                        <p:attrNameLst>
                                          <p:attrName>ppt_x</p:attrName>
                                          <p:attrName>ppt_y</p:attrName>
                                        </p:attrNameLst>
                                      </p:cBhvr>
                                      <p:rCtr x="16" y="12542"/>
                                    </p:animMotion>
                                  </p:childTnLst>
                                </p:cTn>
                              </p:par>
                              <p:par>
                                <p:cTn id="36" presetID="42" presetClass="path" presetSubtype="0" accel="100000" fill="hold" grpId="0" nodeType="withEffect">
                                  <p:stCondLst>
                                    <p:cond delay="0"/>
                                  </p:stCondLst>
                                  <p:childTnLst>
                                    <p:animMotion origin="layout" path="M 4.86146E-6 1.2605E-6 L 0.00015 0.82521 " pathEditMode="relative" rAng="0" ptsTypes="AA">
                                      <p:cBhvr>
                                        <p:cTn id="37" dur="3000" fill="hold"/>
                                        <p:tgtEl>
                                          <p:spTgt spid="31"/>
                                        </p:tgtEl>
                                        <p:attrNameLst>
                                          <p:attrName>ppt_x</p:attrName>
                                          <p:attrName>ppt_y</p:attrName>
                                        </p:attrNameLst>
                                      </p:cBhvr>
                                      <p:rCtr x="0" y="41261"/>
                                    </p:animMotion>
                                  </p:childTnLst>
                                </p:cTn>
                              </p:par>
                            </p:childTnLst>
                          </p:cTn>
                        </p:par>
                      </p:childTnLst>
                    </p:cTn>
                  </p:par>
                </p:childTnLst>
              </p:cTn>
              <p:nextCondLst>
                <p:cond evt="onClick" delay="0">
                  <p:tgtEl>
                    <p:spTgt spid="12"/>
                  </p:tgtEl>
                </p:cond>
              </p:nextCondLst>
            </p:seq>
            <p:seq concurrent="1" nextAc="seek">
              <p:cTn id="38" restart="whenNotActive" fill="hold" evtFilter="cancelBubble" nodeType="interactiveSeq">
                <p:stCondLst>
                  <p:cond evt="onClick" delay="0">
                    <p:tgtEl>
                      <p:spTgt spid="36"/>
                    </p:tgtEl>
                  </p:cond>
                </p:stCondLst>
                <p:endSync evt="end" delay="0">
                  <p:rtn val="all"/>
                </p:endSync>
                <p:childTnLst>
                  <p:par>
                    <p:cTn id="39" fill="hold">
                      <p:stCondLst>
                        <p:cond delay="0"/>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5"/>
                                        </p:tgtEl>
                                        <p:attrNameLst>
                                          <p:attrName>style.visibility</p:attrName>
                                        </p:attrNameLst>
                                      </p:cBhvr>
                                      <p:to>
                                        <p:strVal val="visible"/>
                                      </p:to>
                                    </p:set>
                                  </p:childTnLst>
                                </p:cTn>
                              </p:par>
                            </p:childTnLst>
                          </p:cTn>
                        </p:par>
                      </p:childTnLst>
                    </p:cTn>
                  </p:par>
                </p:childTnLst>
              </p:cTn>
              <p:nextCondLst>
                <p:cond evt="onClick" delay="0">
                  <p:tgtEl>
                    <p:spTgt spid="36"/>
                  </p:tgtEl>
                </p:cond>
              </p:nextCondLst>
            </p:seq>
            <p:seq concurrent="1" nextAc="seek">
              <p:cTn id="43" restart="whenNotActive" fill="hold" evtFilter="cancelBubble" nodeType="interactiveSeq">
                <p:stCondLst>
                  <p:cond evt="onClick" delay="0">
                    <p:tgtEl>
                      <p:spTgt spid="37"/>
                    </p:tgtEl>
                  </p:cond>
                </p:stCondLst>
                <p:endSync evt="end" delay="0">
                  <p:rtn val="all"/>
                </p:endSync>
                <p:childTnLst>
                  <p:par>
                    <p:cTn id="44" fill="hold">
                      <p:stCondLst>
                        <p:cond delay="0"/>
                      </p:stCondLst>
                      <p:childTnLst>
                        <p:par>
                          <p:cTn id="45" fill="hold">
                            <p:stCondLst>
                              <p:cond delay="0"/>
                            </p:stCondLst>
                            <p:childTnLst>
                              <p:par>
                                <p:cTn id="46" presetID="1" presetClass="exit" presetSubtype="0" fill="hold" nodeType="clickEffect">
                                  <p:stCondLst>
                                    <p:cond delay="0"/>
                                  </p:stCondLst>
                                  <p:childTnLst>
                                    <p:set>
                                      <p:cBhvr>
                                        <p:cTn id="47" dur="1" fill="hold">
                                          <p:stCondLst>
                                            <p:cond delay="0"/>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7"/>
                  </p:tgtEl>
                </p:cond>
              </p:nextCondLst>
            </p:seq>
          </p:childTnLst>
        </p:cTn>
      </p:par>
    </p:tnLst>
    <p:bldLst>
      <p:bldP spid="29" grpId="0" animBg="1"/>
      <p:bldP spid="31" grpId="0" animBg="1"/>
      <p:bldP spid="25" grpId="0"/>
      <p:bldP spid="27" grpId="0"/>
      <p:bldP spid="24" grpId="0"/>
      <p:bldP spid="26" grpId="0"/>
      <p:bldP spid="40" grpId="0"/>
      <p:bldP spid="32" grpId="0"/>
      <p:bldP spid="42" grpId="0"/>
      <p:bldP spid="3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503238" y="-14288"/>
            <a:ext cx="9070975" cy="1171576"/>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smtClean="0"/>
              <a:t>Mechanik</a:t>
            </a:r>
          </a:p>
        </p:txBody>
      </p:sp>
      <p:sp>
        <p:nvSpPr>
          <p:cNvPr id="11267" name="Rectangle 2"/>
          <p:cNvSpPr>
            <a:spLocks noGrp="1" noChangeArrowheads="1"/>
          </p:cNvSpPr>
          <p:nvPr>
            <p:ph type="subTitle" idx="4294967295"/>
          </p:nvPr>
        </p:nvSpPr>
        <p:spPr>
          <a:xfrm>
            <a:off x="539750" y="733425"/>
            <a:ext cx="9070975" cy="706438"/>
          </a:xfrm>
        </p:spPr>
        <p:txBody>
          <a:bodyPr anchor="ctr"/>
          <a:lstStyle/>
          <a:p>
            <a:pPr marL="0" indent="0" algn="ctr" eaLnBrk="1">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a:t>Der freie Fall</a:t>
            </a:r>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08664" y="4067869"/>
            <a:ext cx="1296539" cy="243186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9" name="AutoShape 7"/>
          <p:cNvSpPr>
            <a:spLocks noChangeArrowheads="1"/>
          </p:cNvSpPr>
          <p:nvPr/>
        </p:nvSpPr>
        <p:spPr bwMode="auto">
          <a:xfrm>
            <a:off x="5976416" y="2178738"/>
            <a:ext cx="3806056" cy="1242519"/>
          </a:xfrm>
          <a:prstGeom prst="wedgeEllipseCallout">
            <a:avLst>
              <a:gd name="adj1" fmla="val 20348"/>
              <a:gd name="adj2" fmla="val 130021"/>
            </a:avLst>
          </a:prstGeom>
          <a:solidFill>
            <a:srgbClr val="99CC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60876" rIns="90000" bIns="45000" anchor="ctr"/>
          <a:lstStyle/>
          <a:p>
            <a:pPr algn="ctr">
              <a:tabLst>
                <a:tab pos="723900" algn="l"/>
                <a:tab pos="1447800" algn="l"/>
              </a:tabLst>
            </a:pPr>
            <a:r>
              <a:rPr lang="de-DE" dirty="0" smtClean="0">
                <a:solidFill>
                  <a:srgbClr val="000000"/>
                </a:solidFill>
              </a:rPr>
              <a:t>Das ist der freie Fall</a:t>
            </a:r>
          </a:p>
          <a:p>
            <a:pPr algn="ctr">
              <a:tabLst>
                <a:tab pos="723900" algn="l"/>
                <a:tab pos="1447800" algn="l"/>
              </a:tabLst>
            </a:pPr>
            <a:r>
              <a:rPr lang="de-DE" dirty="0" smtClean="0">
                <a:solidFill>
                  <a:srgbClr val="000000"/>
                </a:solidFill>
              </a:rPr>
              <a:t>als Spezialfall der</a:t>
            </a:r>
          </a:p>
          <a:p>
            <a:pPr algn="ctr">
              <a:tabLst>
                <a:tab pos="723900" algn="l"/>
                <a:tab pos="1447800" algn="l"/>
              </a:tabLst>
            </a:pPr>
            <a:r>
              <a:rPr lang="de-DE" dirty="0" smtClean="0">
                <a:solidFill>
                  <a:srgbClr val="000000"/>
                </a:solidFill>
              </a:rPr>
              <a:t>beschleunigten Bewegung!</a:t>
            </a:r>
            <a:endParaRPr lang="de-DE" dirty="0">
              <a:solidFill>
                <a:srgbClr val="000000"/>
              </a:solidFill>
            </a:endParaRPr>
          </a:p>
        </p:txBody>
      </p:sp>
      <p:sp>
        <p:nvSpPr>
          <p:cNvPr id="2" name="Rechteck 1"/>
          <p:cNvSpPr/>
          <p:nvPr/>
        </p:nvSpPr>
        <p:spPr bwMode="auto">
          <a:xfrm>
            <a:off x="21742" y="2799998"/>
            <a:ext cx="1290911" cy="792088"/>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de-DE" sz="1800" b="0" i="0" u="none" strike="noStrike" cap="none" normalizeH="0" baseline="0" smtClean="0">
              <a:ln>
                <a:noFill/>
              </a:ln>
              <a:effectLst/>
              <a:latin typeface="Arial" charset="0"/>
              <a:ea typeface="SimSun" charset="-122"/>
            </a:endParaRPr>
          </a:p>
        </p:txBody>
      </p:sp>
      <p:sp>
        <p:nvSpPr>
          <p:cNvPr id="3" name="Rechteck 2"/>
          <p:cNvSpPr/>
          <p:nvPr/>
        </p:nvSpPr>
        <p:spPr>
          <a:xfrm>
            <a:off x="215776" y="1721663"/>
            <a:ext cx="5760640" cy="1895775"/>
          </a:xfrm>
          <a:prstGeom prst="rect">
            <a:avLst/>
          </a:prstGeom>
        </p:spPr>
        <p:txBody>
          <a:bodyPr wrap="square">
            <a:spAutoFit/>
          </a:bodyPr>
          <a:lstStyle/>
          <a:p>
            <a:r>
              <a:rPr lang="de-DE" b="1" dirty="0">
                <a:solidFill>
                  <a:srgbClr val="FF0000"/>
                </a:solidFill>
              </a:rPr>
              <a:t>Der freie Fall ist </a:t>
            </a:r>
            <a:r>
              <a:rPr lang="de-DE" b="1" dirty="0" smtClean="0">
                <a:solidFill>
                  <a:srgbClr val="FF0000"/>
                </a:solidFill>
              </a:rPr>
              <a:t>die </a:t>
            </a:r>
            <a:r>
              <a:rPr lang="de-DE" b="1" dirty="0">
                <a:solidFill>
                  <a:srgbClr val="FF0000"/>
                </a:solidFill>
              </a:rPr>
              <a:t>Bewegung eines Körpers unter dem ausschließlichen Einfluss der Schwerkraft. </a:t>
            </a:r>
            <a:endParaRPr lang="de-DE" b="1" dirty="0" smtClean="0">
              <a:solidFill>
                <a:srgbClr val="FF0000"/>
              </a:solidFill>
            </a:endParaRPr>
          </a:p>
          <a:p>
            <a:endParaRPr lang="de-DE" dirty="0" smtClean="0"/>
          </a:p>
          <a:p>
            <a:r>
              <a:rPr lang="de-DE" dirty="0" smtClean="0"/>
              <a:t>Die </a:t>
            </a:r>
            <a:r>
              <a:rPr lang="de-DE" dirty="0"/>
              <a:t>Umgangssprache versteht unter dem „freien Fall“ vorwiegend die beschleunigte Bewegung senkrecht nach unten, die sich ergibt, wenn der Körper vorher in Ruhe war.</a:t>
            </a:r>
          </a:p>
        </p:txBody>
      </p:sp>
      <mc:AlternateContent xmlns:mc="http://schemas.openxmlformats.org/markup-compatibility/2006">
        <mc:Choice xmlns:a14="http://schemas.microsoft.com/office/drawing/2010/main" Requires="a14">
          <p:sp>
            <p:nvSpPr>
              <p:cNvPr id="11" name="Textfeld 10"/>
              <p:cNvSpPr txBox="1"/>
              <p:nvPr/>
            </p:nvSpPr>
            <p:spPr>
              <a:xfrm>
                <a:off x="1164926" y="5150057"/>
                <a:ext cx="1062535" cy="685509"/>
              </a:xfrm>
              <a:prstGeom prst="rect">
                <a:avLst/>
              </a:prstGeom>
              <a:noFill/>
              <a:ln w="25400">
                <a:solidFill>
                  <a:srgbClr val="FF0000"/>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de-DE" sz="2400" b="1" i="1" smtClean="0">
                          <a:solidFill>
                            <a:srgbClr val="FF0000"/>
                          </a:solidFill>
                          <a:latin typeface="Cambria Math"/>
                        </a:rPr>
                        <m:t>𝒈</m:t>
                      </m:r>
                      <m:r>
                        <a:rPr lang="de-DE" sz="2400" b="1" i="1" smtClean="0">
                          <a:solidFill>
                            <a:srgbClr val="FF0000"/>
                          </a:solidFill>
                          <a:latin typeface="Cambria Math"/>
                        </a:rPr>
                        <m:t>=</m:t>
                      </m:r>
                      <m:f>
                        <m:fPr>
                          <m:ctrlPr>
                            <a:rPr lang="de-DE" sz="2400" b="1" i="1" smtClean="0">
                              <a:solidFill>
                                <a:srgbClr val="FF0000"/>
                              </a:solidFill>
                              <a:latin typeface="Cambria Math"/>
                            </a:rPr>
                          </m:ctrlPr>
                        </m:fPr>
                        <m:num>
                          <m:r>
                            <a:rPr lang="de-DE" sz="2400" b="1" i="1" smtClean="0">
                              <a:solidFill>
                                <a:srgbClr val="FF0000"/>
                              </a:solidFill>
                              <a:latin typeface="Cambria Math"/>
                            </a:rPr>
                            <m:t>𝒗</m:t>
                          </m:r>
                        </m:num>
                        <m:den>
                          <m:r>
                            <a:rPr lang="de-DE" sz="2400" b="1" i="1" smtClean="0">
                              <a:solidFill>
                                <a:srgbClr val="FF0000"/>
                              </a:solidFill>
                              <a:latin typeface="Cambria Math"/>
                            </a:rPr>
                            <m:t>𝒕</m:t>
                          </m:r>
                        </m:den>
                      </m:f>
                    </m:oMath>
                  </m:oMathPara>
                </a14:m>
                <a:endParaRPr lang="de-DE" b="1" dirty="0">
                  <a:solidFill>
                    <a:srgbClr val="FF0000"/>
                  </a:solidFill>
                </a:endParaRPr>
              </a:p>
            </p:txBody>
          </p:sp>
        </mc:Choice>
        <mc:Fallback>
          <p:sp>
            <p:nvSpPr>
              <p:cNvPr id="11" name="Textfeld 10"/>
              <p:cNvSpPr txBox="1">
                <a:spLocks noRot="1" noChangeAspect="1" noMove="1" noResize="1" noEditPoints="1" noAdjustHandles="1" noChangeArrowheads="1" noChangeShapeType="1" noTextEdit="1"/>
              </p:cNvSpPr>
              <p:nvPr/>
            </p:nvSpPr>
            <p:spPr>
              <a:xfrm>
                <a:off x="1164926" y="5150057"/>
                <a:ext cx="1062535" cy="685509"/>
              </a:xfrm>
              <a:prstGeom prst="rect">
                <a:avLst/>
              </a:prstGeom>
              <a:blipFill rotWithShape="1">
                <a:blip r:embed="rId4"/>
                <a:stretch>
                  <a:fillRect/>
                </a:stretch>
              </a:blipFill>
              <a:ln w="25400">
                <a:solidFill>
                  <a:srgbClr val="FF0000"/>
                </a:solidFill>
              </a:ln>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12" name="Textfeld 11"/>
              <p:cNvSpPr txBox="1"/>
              <p:nvPr/>
            </p:nvSpPr>
            <p:spPr>
              <a:xfrm>
                <a:off x="2880072" y="5152302"/>
                <a:ext cx="1360629" cy="683264"/>
              </a:xfrm>
              <a:prstGeom prst="rect">
                <a:avLst/>
              </a:prstGeom>
              <a:noFill/>
              <a:ln w="25400">
                <a:solidFill>
                  <a:srgbClr val="FF0000"/>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de-DE" sz="2400" b="1" i="1" smtClean="0">
                          <a:solidFill>
                            <a:srgbClr val="FF0000"/>
                          </a:solidFill>
                          <a:latin typeface="Cambria Math"/>
                        </a:rPr>
                        <m:t>𝒔</m:t>
                      </m:r>
                      <m:r>
                        <a:rPr lang="de-DE" sz="2400" b="1" i="1" smtClean="0">
                          <a:solidFill>
                            <a:srgbClr val="FF0000"/>
                          </a:solidFill>
                          <a:latin typeface="Cambria Math"/>
                        </a:rPr>
                        <m:t>=</m:t>
                      </m:r>
                      <m:f>
                        <m:fPr>
                          <m:ctrlPr>
                            <a:rPr lang="de-DE" sz="2400" b="1" i="1" smtClean="0">
                              <a:solidFill>
                                <a:srgbClr val="FF0000"/>
                              </a:solidFill>
                              <a:latin typeface="Cambria Math"/>
                            </a:rPr>
                          </m:ctrlPr>
                        </m:fPr>
                        <m:num>
                          <m:r>
                            <a:rPr lang="de-DE" sz="2400" b="1" i="1" smtClean="0">
                              <a:solidFill>
                                <a:srgbClr val="FF0000"/>
                              </a:solidFill>
                              <a:latin typeface="Cambria Math"/>
                            </a:rPr>
                            <m:t>𝒈</m:t>
                          </m:r>
                        </m:num>
                        <m:den>
                          <m:r>
                            <a:rPr lang="de-DE" sz="2400" b="1" i="1" smtClean="0">
                              <a:solidFill>
                                <a:srgbClr val="FF0000"/>
                              </a:solidFill>
                              <a:latin typeface="Cambria Math"/>
                            </a:rPr>
                            <m:t>𝟐</m:t>
                          </m:r>
                        </m:den>
                      </m:f>
                      <m:sSup>
                        <m:sSupPr>
                          <m:ctrlPr>
                            <a:rPr lang="de-DE" sz="2400" b="1" i="1" smtClean="0">
                              <a:solidFill>
                                <a:srgbClr val="FF0000"/>
                              </a:solidFill>
                              <a:latin typeface="Cambria Math"/>
                            </a:rPr>
                          </m:ctrlPr>
                        </m:sSupPr>
                        <m:e>
                          <m:r>
                            <a:rPr lang="de-DE" sz="2400" b="1" i="1" smtClean="0">
                              <a:solidFill>
                                <a:srgbClr val="FF0000"/>
                              </a:solidFill>
                              <a:latin typeface="Cambria Math"/>
                            </a:rPr>
                            <m:t>𝒕</m:t>
                          </m:r>
                        </m:e>
                        <m:sup>
                          <m:r>
                            <a:rPr lang="de-DE" sz="2400" b="1" i="1" smtClean="0">
                              <a:solidFill>
                                <a:srgbClr val="FF0000"/>
                              </a:solidFill>
                              <a:latin typeface="Cambria Math"/>
                            </a:rPr>
                            <m:t>𝟐</m:t>
                          </m:r>
                        </m:sup>
                      </m:sSup>
                    </m:oMath>
                  </m:oMathPara>
                </a14:m>
                <a:endParaRPr lang="de-DE" sz="2400" b="1" dirty="0">
                  <a:solidFill>
                    <a:srgbClr val="FF0000"/>
                  </a:solidFill>
                </a:endParaRPr>
              </a:p>
            </p:txBody>
          </p:sp>
        </mc:Choice>
        <mc:Fallback>
          <p:sp>
            <p:nvSpPr>
              <p:cNvPr id="12" name="Textfeld 11"/>
              <p:cNvSpPr txBox="1">
                <a:spLocks noRot="1" noChangeAspect="1" noMove="1" noResize="1" noEditPoints="1" noAdjustHandles="1" noChangeArrowheads="1" noChangeShapeType="1" noTextEdit="1"/>
              </p:cNvSpPr>
              <p:nvPr/>
            </p:nvSpPr>
            <p:spPr>
              <a:xfrm>
                <a:off x="2880072" y="5152302"/>
                <a:ext cx="1360629" cy="683264"/>
              </a:xfrm>
              <a:prstGeom prst="rect">
                <a:avLst/>
              </a:prstGeom>
              <a:blipFill rotWithShape="1">
                <a:blip r:embed="rId5"/>
                <a:stretch>
                  <a:fillRect/>
                </a:stretch>
              </a:blipFill>
              <a:ln w="25400">
                <a:solidFill>
                  <a:srgbClr val="FF0000"/>
                </a:solidFill>
              </a:ln>
            </p:spPr>
            <p:txBody>
              <a:bodyPr/>
              <a:lstStyle/>
              <a:p>
                <a:r>
                  <a:rPr lang="de-DE">
                    <a:noFill/>
                  </a:rPr>
                  <a:t> </a:t>
                </a:r>
              </a:p>
            </p:txBody>
          </p:sp>
        </mc:Fallback>
      </mc:AlternateContent>
      <mc:AlternateContent xmlns:mc="http://schemas.openxmlformats.org/markup-compatibility/2006">
        <mc:Choice xmlns:a14="http://schemas.microsoft.com/office/drawing/2010/main" Requires="a14">
          <p:sp>
            <p:nvSpPr>
              <p:cNvPr id="13" name="Textfeld 12"/>
              <p:cNvSpPr txBox="1"/>
              <p:nvPr/>
            </p:nvSpPr>
            <p:spPr>
              <a:xfrm>
                <a:off x="1663717" y="3930105"/>
                <a:ext cx="1969770" cy="706347"/>
              </a:xfrm>
              <a:prstGeom prst="rect">
                <a:avLst/>
              </a:prstGeom>
              <a:noFill/>
              <a:ln w="25400">
                <a:solidFill>
                  <a:srgbClr val="FF0000"/>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de-DE" sz="2400" b="1" i="1" smtClean="0">
                          <a:solidFill>
                            <a:srgbClr val="FF0000"/>
                          </a:solidFill>
                          <a:latin typeface="Cambria Math"/>
                        </a:rPr>
                        <m:t>𝒈</m:t>
                      </m:r>
                      <m:r>
                        <a:rPr lang="de-DE" sz="2400" b="1" i="1" smtClean="0">
                          <a:solidFill>
                            <a:srgbClr val="FF0000"/>
                          </a:solidFill>
                          <a:latin typeface="Cambria Math"/>
                        </a:rPr>
                        <m:t>=</m:t>
                      </m:r>
                      <m:r>
                        <a:rPr lang="de-DE" sz="2400" b="1" i="0" smtClean="0">
                          <a:solidFill>
                            <a:srgbClr val="FF0000"/>
                          </a:solidFill>
                          <a:latin typeface="Cambria Math"/>
                        </a:rPr>
                        <m:t>𝟗</m:t>
                      </m:r>
                      <m:r>
                        <a:rPr lang="de-DE" sz="2400" b="1" i="0" smtClean="0">
                          <a:solidFill>
                            <a:srgbClr val="FF0000"/>
                          </a:solidFill>
                          <a:latin typeface="Cambria Math"/>
                        </a:rPr>
                        <m:t>,</m:t>
                      </m:r>
                      <m:r>
                        <a:rPr lang="de-DE" sz="2400" b="1" i="0" smtClean="0">
                          <a:solidFill>
                            <a:srgbClr val="FF0000"/>
                          </a:solidFill>
                          <a:latin typeface="Cambria Math"/>
                        </a:rPr>
                        <m:t>𝟖𝟏</m:t>
                      </m:r>
                      <m:f>
                        <m:fPr>
                          <m:ctrlPr>
                            <a:rPr lang="de-DE" sz="2400" b="1" i="1" smtClean="0">
                              <a:solidFill>
                                <a:srgbClr val="FF0000"/>
                              </a:solidFill>
                              <a:latin typeface="Cambria Math"/>
                            </a:rPr>
                          </m:ctrlPr>
                        </m:fPr>
                        <m:num>
                          <m:r>
                            <a:rPr lang="de-DE" sz="2400" b="1" i="1" smtClean="0">
                              <a:solidFill>
                                <a:srgbClr val="FF0000"/>
                              </a:solidFill>
                              <a:latin typeface="Cambria Math"/>
                            </a:rPr>
                            <m:t>𝒎</m:t>
                          </m:r>
                        </m:num>
                        <m:den>
                          <m:sSup>
                            <m:sSupPr>
                              <m:ctrlPr>
                                <a:rPr lang="de-DE" sz="2400" b="1" i="1" smtClean="0">
                                  <a:solidFill>
                                    <a:srgbClr val="FF0000"/>
                                  </a:solidFill>
                                  <a:latin typeface="Cambria Math"/>
                                </a:rPr>
                              </m:ctrlPr>
                            </m:sSupPr>
                            <m:e>
                              <m:r>
                                <a:rPr lang="de-DE" sz="2400" b="1" i="1" smtClean="0">
                                  <a:solidFill>
                                    <a:srgbClr val="FF0000"/>
                                  </a:solidFill>
                                  <a:latin typeface="Cambria Math"/>
                                </a:rPr>
                                <m:t>𝒔</m:t>
                              </m:r>
                            </m:e>
                            <m:sup>
                              <m:r>
                                <a:rPr lang="de-DE" sz="2400" b="1" i="1" smtClean="0">
                                  <a:solidFill>
                                    <a:srgbClr val="FF0000"/>
                                  </a:solidFill>
                                  <a:latin typeface="Cambria Math"/>
                                </a:rPr>
                                <m:t>𝟐</m:t>
                              </m:r>
                            </m:sup>
                          </m:sSup>
                        </m:den>
                      </m:f>
                    </m:oMath>
                  </m:oMathPara>
                </a14:m>
                <a:endParaRPr lang="de-DE" b="1" dirty="0">
                  <a:solidFill>
                    <a:srgbClr val="FF0000"/>
                  </a:solidFill>
                </a:endParaRPr>
              </a:p>
            </p:txBody>
          </p:sp>
        </mc:Choice>
        <mc:Fallback>
          <p:sp>
            <p:nvSpPr>
              <p:cNvPr id="13" name="Textfeld 12"/>
              <p:cNvSpPr txBox="1">
                <a:spLocks noRot="1" noChangeAspect="1" noMove="1" noResize="1" noEditPoints="1" noAdjustHandles="1" noChangeArrowheads="1" noChangeShapeType="1" noTextEdit="1"/>
              </p:cNvSpPr>
              <p:nvPr/>
            </p:nvSpPr>
            <p:spPr>
              <a:xfrm>
                <a:off x="1663717" y="3930105"/>
                <a:ext cx="1969770" cy="706347"/>
              </a:xfrm>
              <a:prstGeom prst="rect">
                <a:avLst/>
              </a:prstGeom>
              <a:blipFill rotWithShape="1">
                <a:blip r:embed="rId6"/>
                <a:stretch>
                  <a:fillRect/>
                </a:stretch>
              </a:blipFill>
              <a:ln w="25400">
                <a:solidFill>
                  <a:srgbClr val="FF0000"/>
                </a:solidFill>
              </a:ln>
            </p:spPr>
            <p:txBody>
              <a:bodyPr/>
              <a:lstStyle/>
              <a:p>
                <a:r>
                  <a:rPr lang="de-DE">
                    <a:noFill/>
                  </a:rPr>
                  <a:t> </a:t>
                </a:r>
              </a:p>
            </p:txBody>
          </p:sp>
        </mc:Fallback>
      </mc:AlternateContent>
    </p:spTree>
    <p:extLst>
      <p:ext uri="{BB962C8B-B14F-4D97-AF65-F5344CB8AC3E}">
        <p14:creationId xmlns:p14="http://schemas.microsoft.com/office/powerpoint/2010/main" val="389308946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wipe(down)">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additive="repl">
                                        <p:cTn id="21" dur="1" fill="hold">
                                          <p:stCondLst>
                                            <p:cond delay="0"/>
                                          </p:stCondLst>
                                        </p:cTn>
                                        <p:tgtEl>
                                          <p:spTgt spid="3079"/>
                                        </p:tgtEl>
                                        <p:attrNameLst>
                                          <p:attrName>style.visibility</p:attrName>
                                        </p:attrNameLst>
                                      </p:cBhvr>
                                      <p:to>
                                        <p:strVal val="visible"/>
                                      </p:to>
                                    </p:set>
                                    <p:animEffect transition="in" filter="wipe(down)">
                                      <p:cBhvr additive="repl">
                                        <p:cTn id="22" dur="500"/>
                                        <p:tgtEl>
                                          <p:spTgt spid="30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503238" y="-14288"/>
            <a:ext cx="9070975" cy="1171576"/>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smtClean="0"/>
              <a:t>Mechanik</a:t>
            </a:r>
          </a:p>
        </p:txBody>
      </p:sp>
      <p:sp>
        <p:nvSpPr>
          <p:cNvPr id="11267" name="Rectangle 2"/>
          <p:cNvSpPr>
            <a:spLocks noGrp="1" noChangeArrowheads="1"/>
          </p:cNvSpPr>
          <p:nvPr>
            <p:ph type="subTitle" idx="4294967295"/>
          </p:nvPr>
        </p:nvSpPr>
        <p:spPr>
          <a:xfrm>
            <a:off x="539750" y="733425"/>
            <a:ext cx="9070975" cy="706438"/>
          </a:xfrm>
        </p:spPr>
        <p:txBody>
          <a:bodyPr anchor="ctr"/>
          <a:lstStyle/>
          <a:p>
            <a:pPr marL="0" indent="0" algn="ctr" eaLnBrk="1">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a:t>Der freie Fall</a:t>
            </a:r>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68704" y="2987749"/>
            <a:ext cx="1296539" cy="243186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Rechteck 1"/>
          <p:cNvSpPr/>
          <p:nvPr/>
        </p:nvSpPr>
        <p:spPr bwMode="auto">
          <a:xfrm>
            <a:off x="21742" y="2799998"/>
            <a:ext cx="1290911" cy="792088"/>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de-DE" sz="1800" b="0" i="0" u="none" strike="noStrike" cap="none" normalizeH="0" baseline="0" smtClean="0">
              <a:ln>
                <a:noFill/>
              </a:ln>
              <a:effectLst/>
              <a:latin typeface="Arial" charset="0"/>
              <a:ea typeface="SimSun" charset="-122"/>
            </a:endParaRPr>
          </a:p>
        </p:txBody>
      </p:sp>
      <p:pic>
        <p:nvPicPr>
          <p:cNvPr id="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572" y="2085874"/>
            <a:ext cx="6753178" cy="3528392"/>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8" name="Picture 2" descr="C:\Users\tiburskije\Desktop\freier_fall_luftwiderstand_loesung.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920" y="3208981"/>
            <a:ext cx="5848350" cy="386715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3079" name="AutoShape 7"/>
          <p:cNvSpPr>
            <a:spLocks noChangeArrowheads="1"/>
          </p:cNvSpPr>
          <p:nvPr/>
        </p:nvSpPr>
        <p:spPr bwMode="auto">
          <a:xfrm>
            <a:off x="6408464" y="1165715"/>
            <a:ext cx="3302000" cy="1389985"/>
          </a:xfrm>
          <a:prstGeom prst="wedgeEllipseCallout">
            <a:avLst>
              <a:gd name="adj1" fmla="val 27258"/>
              <a:gd name="adj2" fmla="val 97257"/>
            </a:avLst>
          </a:prstGeom>
          <a:solidFill>
            <a:srgbClr val="99CC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60876" rIns="90000" bIns="45000" anchor="ctr"/>
          <a:lstStyle/>
          <a:p>
            <a:pPr algn="ctr">
              <a:tabLst>
                <a:tab pos="723900" algn="l"/>
                <a:tab pos="1447800" algn="l"/>
              </a:tabLst>
            </a:pPr>
            <a:r>
              <a:rPr lang="de-DE" dirty="0" smtClean="0">
                <a:solidFill>
                  <a:srgbClr val="000000"/>
                </a:solidFill>
              </a:rPr>
              <a:t>Was passiert beim</a:t>
            </a:r>
          </a:p>
          <a:p>
            <a:pPr algn="ctr">
              <a:tabLst>
                <a:tab pos="723900" algn="l"/>
                <a:tab pos="1447800" algn="l"/>
              </a:tabLst>
            </a:pPr>
            <a:r>
              <a:rPr lang="de-DE" dirty="0" smtClean="0">
                <a:solidFill>
                  <a:srgbClr val="000000"/>
                </a:solidFill>
              </a:rPr>
              <a:t>freien Fall, wenn wir</a:t>
            </a:r>
          </a:p>
          <a:p>
            <a:pPr algn="ctr">
              <a:tabLst>
                <a:tab pos="723900" algn="l"/>
                <a:tab pos="1447800" algn="l"/>
              </a:tabLst>
            </a:pPr>
            <a:r>
              <a:rPr lang="de-DE" dirty="0" smtClean="0">
                <a:solidFill>
                  <a:srgbClr val="000000"/>
                </a:solidFill>
              </a:rPr>
              <a:t>Luftreibung zulassen?</a:t>
            </a:r>
            <a:r>
              <a:rPr lang="de-DE" dirty="0" smtClean="0">
                <a:solidFill>
                  <a:srgbClr val="000000"/>
                </a:solidFill>
              </a:rPr>
              <a:t>!</a:t>
            </a:r>
            <a:endParaRPr lang="de-DE" dirty="0">
              <a:solidFill>
                <a:srgbClr val="000000"/>
              </a:solidFill>
            </a:endParaRPr>
          </a:p>
        </p:txBody>
      </p:sp>
    </p:spTree>
    <p:extLst>
      <p:ext uri="{BB962C8B-B14F-4D97-AF65-F5344CB8AC3E}">
        <p14:creationId xmlns:p14="http://schemas.microsoft.com/office/powerpoint/2010/main" val="3391584686"/>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additive="repl">
                                        <p:cTn id="6" dur="1" fill="hold">
                                          <p:stCondLst>
                                            <p:cond delay="0"/>
                                          </p:stCondLst>
                                        </p:cTn>
                                        <p:tgtEl>
                                          <p:spTgt spid="3079"/>
                                        </p:tgtEl>
                                        <p:attrNameLst>
                                          <p:attrName>style.visibility</p:attrName>
                                        </p:attrNameLst>
                                      </p:cBhvr>
                                      <p:to>
                                        <p:strVal val="visible"/>
                                      </p:to>
                                    </p:set>
                                    <p:animEffect transition="in" filter="wipe(down)">
                                      <p:cBhvr additive="repl">
                                        <p:cTn id="7" dur="500"/>
                                        <p:tgtEl>
                                          <p:spTgt spid="30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down)">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098"/>
                                        </p:tgtEl>
                                        <p:attrNameLst>
                                          <p:attrName>style.visibility</p:attrName>
                                        </p:attrNameLst>
                                      </p:cBhvr>
                                      <p:to>
                                        <p:strVal val="visible"/>
                                      </p:to>
                                    </p:set>
                                    <p:animEffect transition="in" filter="wipe(down)">
                                      <p:cBhvr>
                                        <p:cTn id="17"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1"/>
          <p:cNvSpPr>
            <a:spLocks noGrp="1" noChangeArrowheads="1"/>
          </p:cNvSpPr>
          <p:nvPr>
            <p:ph type="title"/>
          </p:nvPr>
        </p:nvSpPr>
        <p:spPr>
          <a:xfrm>
            <a:off x="503238" y="-14288"/>
            <a:ext cx="9070975" cy="1171576"/>
          </a:xfrm>
        </p:spPr>
        <p:txBody>
          <a:bodyPr tIns="38808"/>
          <a:lstStyle/>
          <a:p>
            <a:pPr eaLnBrk="1">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smtClean="0"/>
              <a:t>Mechanik</a:t>
            </a:r>
          </a:p>
        </p:txBody>
      </p:sp>
      <p:sp>
        <p:nvSpPr>
          <p:cNvPr id="11267" name="Rectangle 2"/>
          <p:cNvSpPr>
            <a:spLocks noGrp="1" noChangeArrowheads="1"/>
          </p:cNvSpPr>
          <p:nvPr>
            <p:ph type="subTitle" idx="4294967295"/>
          </p:nvPr>
        </p:nvSpPr>
        <p:spPr>
          <a:xfrm>
            <a:off x="539750" y="733425"/>
            <a:ext cx="9070975" cy="706438"/>
          </a:xfrm>
        </p:spPr>
        <p:txBody>
          <a:bodyPr anchor="ctr"/>
          <a:lstStyle/>
          <a:p>
            <a:pPr marL="0" indent="0" algn="ctr" eaLnBrk="1">
              <a:spcAft>
                <a:spcPct val="0"/>
              </a:spcAft>
              <a:tabLst>
                <a:tab pos="723900" algn="l"/>
                <a:tab pos="1447800" algn="l"/>
                <a:tab pos="2171700" algn="l"/>
                <a:tab pos="2895600" algn="l"/>
                <a:tab pos="3619500" algn="l"/>
                <a:tab pos="4343400" algn="l"/>
                <a:tab pos="5067300" algn="l"/>
                <a:tab pos="5791200" algn="l"/>
                <a:tab pos="6515100" algn="l"/>
                <a:tab pos="7239000" algn="l"/>
                <a:tab pos="7962900" algn="l"/>
                <a:tab pos="8686800" algn="l"/>
              </a:tabLst>
            </a:pPr>
            <a:r>
              <a:rPr lang="de-DE" dirty="0"/>
              <a:t>Der freie Fall</a:t>
            </a:r>
          </a:p>
        </p:txBody>
      </p:sp>
      <p:pic>
        <p:nvPicPr>
          <p:cNvPr id="1126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96696" y="2376152"/>
            <a:ext cx="1296539" cy="2431868"/>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079" name="AutoShape 7"/>
          <p:cNvSpPr>
            <a:spLocks noChangeArrowheads="1"/>
          </p:cNvSpPr>
          <p:nvPr/>
        </p:nvSpPr>
        <p:spPr bwMode="auto">
          <a:xfrm>
            <a:off x="4104208" y="1791465"/>
            <a:ext cx="3168352" cy="1280844"/>
          </a:xfrm>
          <a:prstGeom prst="wedgeEllipseCallout">
            <a:avLst>
              <a:gd name="adj1" fmla="val 93573"/>
              <a:gd name="adj2" fmla="val 31884"/>
            </a:avLst>
          </a:prstGeom>
          <a:solidFill>
            <a:srgbClr val="99CCFF"/>
          </a:solidFill>
          <a:ln w="9525">
            <a:solidFill>
              <a:srgbClr val="000000"/>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60876" rIns="90000" bIns="45000" anchor="ctr"/>
          <a:lstStyle/>
          <a:p>
            <a:pPr algn="ctr">
              <a:tabLst>
                <a:tab pos="723900" algn="l"/>
                <a:tab pos="1447800" algn="l"/>
              </a:tabLst>
            </a:pPr>
            <a:r>
              <a:rPr lang="de-DE" dirty="0" smtClean="0">
                <a:solidFill>
                  <a:srgbClr val="000000"/>
                </a:solidFill>
              </a:rPr>
              <a:t>Nächstes Mal </a:t>
            </a:r>
            <a:r>
              <a:rPr lang="de-DE" dirty="0" smtClean="0">
                <a:solidFill>
                  <a:srgbClr val="000000"/>
                </a:solidFill>
              </a:rPr>
              <a:t>geht es </a:t>
            </a:r>
          </a:p>
          <a:p>
            <a:pPr algn="ctr">
              <a:tabLst>
                <a:tab pos="723900" algn="l"/>
                <a:tab pos="1447800" algn="l"/>
              </a:tabLst>
            </a:pPr>
            <a:r>
              <a:rPr lang="de-DE" dirty="0" smtClean="0">
                <a:solidFill>
                  <a:srgbClr val="000000"/>
                </a:solidFill>
              </a:rPr>
              <a:t>weiter mit der gleichförmigen</a:t>
            </a:r>
          </a:p>
          <a:p>
            <a:pPr algn="ctr">
              <a:tabLst>
                <a:tab pos="723900" algn="l"/>
                <a:tab pos="1447800" algn="l"/>
              </a:tabLst>
            </a:pPr>
            <a:r>
              <a:rPr lang="de-DE" dirty="0" smtClean="0">
                <a:solidFill>
                  <a:srgbClr val="000000"/>
                </a:solidFill>
              </a:rPr>
              <a:t>Kreisbewegung</a:t>
            </a:r>
            <a:r>
              <a:rPr lang="de-DE" dirty="0" smtClean="0">
                <a:solidFill>
                  <a:srgbClr val="000000"/>
                </a:solidFill>
              </a:rPr>
              <a:t>!</a:t>
            </a:r>
            <a:endParaRPr lang="de-DE" dirty="0">
              <a:solidFill>
                <a:srgbClr val="000000"/>
              </a:solidFill>
            </a:endParaRPr>
          </a:p>
        </p:txBody>
      </p:sp>
      <p:sp>
        <p:nvSpPr>
          <p:cNvPr id="2" name="Rechteck 1"/>
          <p:cNvSpPr/>
          <p:nvPr/>
        </p:nvSpPr>
        <p:spPr bwMode="auto">
          <a:xfrm>
            <a:off x="21742" y="2799998"/>
            <a:ext cx="1290911" cy="792088"/>
          </a:xfrm>
          <a:prstGeom prst="rect">
            <a:avLst/>
          </a:prstGeom>
          <a:solidFill>
            <a:schemeClr val="bg1"/>
          </a:solidFill>
          <a:ln w="9525" cap="flat" cmpd="sng" algn="ctr">
            <a:no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pPr>
            <a:endParaRPr kumimoji="0" lang="de-DE" sz="1800" b="0" i="0" u="none" strike="noStrike" cap="none" normalizeH="0" baseline="0" smtClean="0">
              <a:ln>
                <a:noFill/>
              </a:ln>
              <a:effectLst/>
              <a:latin typeface="Arial" charset="0"/>
              <a:ea typeface="SimSun" charset="-122"/>
            </a:endParaRPr>
          </a:p>
        </p:txBody>
      </p:sp>
      <p:pic>
        <p:nvPicPr>
          <p:cNvPr id="5122" name="Picture 2" descr="C:\Users\tiburskije\Desktop\FlippedClassroom Physik\01_Mechanik\Bewegung\02_beschleunigte_Bewegung\03_Kreisbewegung\kreisbewegung.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68304" y="4115641"/>
            <a:ext cx="3238125" cy="2515329"/>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pic>
        <p:nvPicPr>
          <p:cNvPr id="5123" name="Picture 3" descr="C:\Users\tiburskije\Desktop\FlippedClassroom Physik\01_Mechanik\Bewegung\02_beschleunigte_Bewegung\03_Kreisbewegung\jpakma_kreisbahn.gi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7784" y="3592084"/>
            <a:ext cx="3600400" cy="3387649"/>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Users\tiburskije\Desktop\FlippedClassroom Physik\01_Mechanik\Bewegung\02_beschleunigte_Bewegung\03_Kreisbewegung\funken_kreisbeweg_gru.jp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3823" y="886965"/>
            <a:ext cx="3172313" cy="2244800"/>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316530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additive="repl">
                                        <p:cTn id="6" dur="1" fill="hold">
                                          <p:stCondLst>
                                            <p:cond delay="0"/>
                                          </p:stCondLst>
                                        </p:cTn>
                                        <p:tgtEl>
                                          <p:spTgt spid="3079"/>
                                        </p:tgtEl>
                                        <p:attrNameLst>
                                          <p:attrName>style.visibility</p:attrName>
                                        </p:attrNameLst>
                                      </p:cBhvr>
                                      <p:to>
                                        <p:strVal val="visible"/>
                                      </p:to>
                                    </p:set>
                                    <p:animEffect transition="in" filter="wipe(down)">
                                      <p:cBhvr additive="repl">
                                        <p:cTn id="7" dur="500"/>
                                        <p:tgtEl>
                                          <p:spTgt spid="30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wipe(down)">
                                      <p:cBhvr>
                                        <p:cTn id="12" dur="500"/>
                                        <p:tgtEl>
                                          <p:spTgt spid="512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123"/>
                                        </p:tgtEl>
                                        <p:attrNameLst>
                                          <p:attrName>style.visibility</p:attrName>
                                        </p:attrNameLst>
                                      </p:cBhvr>
                                      <p:to>
                                        <p:strVal val="visible"/>
                                      </p:to>
                                    </p:set>
                                    <p:animEffect transition="in" filter="wipe(down)">
                                      <p:cBhvr>
                                        <p:cTn id="17" dur="500"/>
                                        <p:tgtEl>
                                          <p:spTgt spid="51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arissa">
  <a:themeElements>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Arial"/>
        <a:ea typeface="SimSun"/>
        <a:cs typeface=""/>
      </a:majorFont>
      <a:minorFont>
        <a:latin typeface="Arial"/>
        <a:ea typeface="SimSun"/>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effectLst/>
            <a:latin typeface="Arial" charset="0"/>
            <a:ea typeface="SimSun" charset="-122"/>
          </a:defRPr>
        </a:defPPr>
      </a:lstStyle>
    </a:lnDef>
  </a:objectDefaults>
  <a:extraClrSchemeLst>
    <a:extraClrScheme>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556</Words>
  <Application>Microsoft Office PowerPoint</Application>
  <PresentationFormat>Benutzerdefiniert</PresentationFormat>
  <Paragraphs>85</Paragraphs>
  <Slides>8</Slides>
  <Notes>6</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Larissa</vt:lpstr>
      <vt:lpstr>Mechanik</vt:lpstr>
      <vt:lpstr>Mechanik</vt:lpstr>
      <vt:lpstr>Mechanik</vt:lpstr>
      <vt:lpstr>PowerPoint-Präsentation</vt:lpstr>
      <vt:lpstr>PowerPoint-Präsentation</vt:lpstr>
      <vt:lpstr>Mechanik</vt:lpstr>
      <vt:lpstr>Mechanik</vt:lpstr>
      <vt:lpstr>Mechanik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Was ist Physik?</dc:title>
  <dc:creator>Jens Tiburski</dc:creator>
  <cp:lastModifiedBy>tiburskije</cp:lastModifiedBy>
  <cp:revision>113</cp:revision>
  <cp:lastPrinted>1601-01-01T00:00:00Z</cp:lastPrinted>
  <dcterms:created xsi:type="dcterms:W3CDTF">2015-08-24T10:17:07Z</dcterms:created>
  <dcterms:modified xsi:type="dcterms:W3CDTF">2016-06-21T12:35:39Z</dcterms:modified>
</cp:coreProperties>
</file>