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80" r:id="rId3"/>
    <p:sldId id="276" r:id="rId4"/>
    <p:sldId id="283" r:id="rId5"/>
    <p:sldId id="284" r:id="rId6"/>
    <p:sldId id="285" r:id="rId7"/>
    <p:sldId id="286" r:id="rId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4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BF88E677-B009-41E1-8AB8-386EF96FFC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889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F86DCA7F-D681-4751-AE45-69741BAA42E6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2CE3809A-7441-4EFE-BEEE-1202C35F2A8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2CE3809A-7441-4EFE-BEEE-1202C35F2A8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2CE3809A-7441-4EFE-BEEE-1202C35F2A8D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9267-6F28-4D81-8664-D3FF8A6837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57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C7591-BC18-4DFB-8175-F2DBF8FF17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90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290A7-9361-42DD-A2D3-75F1C8ADE3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058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B562E-631F-435B-987F-5A9451B524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24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0DB20-9384-46B4-94D0-AE59F4BA5A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35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9098B-54D0-48CE-AC8C-5D0873E1FE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61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C094A-C158-4C3C-B221-C2FA9CE8BF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42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8B08F-1336-47AF-B5F5-9E2844DB7D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181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1411E-1840-451C-A39A-C64D8433EF3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15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6512A-5388-408A-8E58-A85B09185A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5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5F9E1-1928-4DEA-A0B1-96CB9EDD2B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47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5BC3-81A1-4E53-8EDC-BD443EC88D6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516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7D9F73F9-86DA-4928-9F82-844B7367E2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3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jpe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81" y="3635821"/>
            <a:ext cx="2449513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  <a:endParaRPr lang="de-DE" dirty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beschleunigte Bewegung</a:t>
            </a:r>
            <a:endParaRPr lang="de-DE" dirty="0" smtClean="0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2159992" y="1619250"/>
            <a:ext cx="4248150" cy="1728788"/>
          </a:xfrm>
          <a:prstGeom prst="wedgeEllipseCallout">
            <a:avLst>
              <a:gd name="adj1" fmla="val -31332"/>
              <a:gd name="adj2" fmla="val 7207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>
                <a:solidFill>
                  <a:srgbClr val="000000"/>
                </a:solidFill>
              </a:rPr>
              <a:t>Hallo – willkommen zum Thema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b="1" dirty="0" smtClean="0">
                <a:solidFill>
                  <a:srgbClr val="000000"/>
                </a:solidFill>
              </a:rPr>
              <a:t>Beschleunigung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425" y="3532824"/>
            <a:ext cx="4968552" cy="355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  <a:endParaRPr lang="de-DE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beschleunigte Bewegung</a:t>
            </a:r>
            <a:endParaRPr lang="de-DE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552" y="3545234"/>
            <a:ext cx="1800225" cy="337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3466628" y="1691605"/>
            <a:ext cx="3517975" cy="1296765"/>
          </a:xfrm>
          <a:prstGeom prst="wedgeEllipseCallout">
            <a:avLst>
              <a:gd name="adj1" fmla="val 71278"/>
              <a:gd name="adj2" fmla="val 12554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Ich hoffe, ihr wisst noch, was 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ein Kräfteparallelogramm war?!</a:t>
            </a:r>
            <a:endParaRPr lang="de-DE" dirty="0">
              <a:solidFill>
                <a:srgbClr val="000000"/>
              </a:solidFill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1223888" y="3294879"/>
            <a:ext cx="2561567" cy="3797326"/>
            <a:chOff x="2664048" y="3124521"/>
            <a:chExt cx="792088" cy="2131318"/>
          </a:xfrm>
        </p:grpSpPr>
        <p:cxnSp>
          <p:nvCxnSpPr>
            <p:cNvPr id="9" name="Gerade Verbindung mit Pfeil 8"/>
            <p:cNvCxnSpPr/>
            <p:nvPr/>
          </p:nvCxnSpPr>
          <p:spPr bwMode="auto">
            <a:xfrm>
              <a:off x="3456136" y="3124521"/>
              <a:ext cx="0" cy="210902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" name="Gerade Verbindung mit Pfeil 5"/>
            <p:cNvCxnSpPr/>
            <p:nvPr/>
          </p:nvCxnSpPr>
          <p:spPr bwMode="auto">
            <a:xfrm>
              <a:off x="2664049" y="3131765"/>
              <a:ext cx="792087" cy="2101776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Gerade Verbindung mit Pfeil 6"/>
            <p:cNvCxnSpPr/>
            <p:nvPr/>
          </p:nvCxnSpPr>
          <p:spPr bwMode="auto">
            <a:xfrm>
              <a:off x="2664048" y="3145196"/>
              <a:ext cx="0" cy="2110643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mit Pfeil 7"/>
            <p:cNvCxnSpPr/>
            <p:nvPr/>
          </p:nvCxnSpPr>
          <p:spPr bwMode="auto">
            <a:xfrm flipV="1">
              <a:off x="2664048" y="5233541"/>
              <a:ext cx="792088" cy="1795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Gerade Verbindung mit Pfeil 15"/>
            <p:cNvCxnSpPr/>
            <p:nvPr/>
          </p:nvCxnSpPr>
          <p:spPr bwMode="auto">
            <a:xfrm flipV="1">
              <a:off x="2664048" y="3131765"/>
              <a:ext cx="792088" cy="1795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1916827" y="2241867"/>
                <a:ext cx="1175692" cy="971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→"/>
                          <m:pos m:val="top"/>
                          <m:ctrlPr>
                            <a:rPr lang="de-DE" sz="44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de-DE" sz="440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4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de-DE" sz="44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groupCh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827" y="2241867"/>
                <a:ext cx="1175692" cy="9714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215776" y="4510807"/>
                <a:ext cx="1175692" cy="9714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→"/>
                          <m:pos m:val="top"/>
                          <m:ctrlPr>
                            <a:rPr lang="de-DE" sz="440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de-DE" sz="440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4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m:rPr>
                                  <m:brk m:alnAt="1"/>
                                </m:rPr>
                                <a:rPr lang="de-DE" sz="4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groupCh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776" y="4510807"/>
                <a:ext cx="1175692" cy="9714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2015976" y="3538011"/>
                <a:ext cx="1175692" cy="103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→"/>
                          <m:pos m:val="top"/>
                          <m:ctrlPr>
                            <a:rPr lang="de-DE" sz="4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de-DE" sz="44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sz="4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m:rPr>
                                  <m:brk m:alnAt="1"/>
                                </m:rPr>
                                <a:rPr lang="de-DE" sz="4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𝑔𝑒𝑠𝑎𝑚𝑡</m:t>
                              </m:r>
                            </m:sub>
                          </m:sSub>
                        </m:e>
                      </m:groupCh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976" y="3538011"/>
                <a:ext cx="1175692" cy="1039195"/>
              </a:xfrm>
              <a:prstGeom prst="rect">
                <a:avLst/>
              </a:prstGeom>
              <a:blipFill rotWithShape="1">
                <a:blip r:embed="rId6"/>
                <a:stretch>
                  <a:fillRect r="-357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4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600" y="5579803"/>
            <a:ext cx="2167528" cy="201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7" name="Rectangle 1"/>
          <p:cNvSpPr txBox="1">
            <a:spLocks noChangeArrowheads="1"/>
          </p:cNvSpPr>
          <p:nvPr/>
        </p:nvSpPr>
        <p:spPr bwMode="auto">
          <a:xfrm>
            <a:off x="503238" y="-14288"/>
            <a:ext cx="9070975" cy="1171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4400" dirty="0" smtClean="0"/>
              <a:t>Mechanik</a:t>
            </a:r>
            <a:endParaRPr lang="de-DE" sz="4400" dirty="0">
              <a:solidFill>
                <a:srgbClr val="000000"/>
              </a:solidFill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1511300" y="3324994"/>
            <a:ext cx="7737475" cy="14979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leichschenkliges Dreieck 11"/>
          <p:cNvSpPr/>
          <p:nvPr/>
        </p:nvSpPr>
        <p:spPr>
          <a:xfrm rot="5400000">
            <a:off x="400844" y="1677194"/>
            <a:ext cx="635000" cy="554038"/>
          </a:xfrm>
          <a:prstGeom prst="triangl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 flipV="1">
            <a:off x="1511300" y="3324994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3294063" y="3692004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V="1">
            <a:off x="7183438" y="4437483"/>
            <a:ext cx="0" cy="557213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5199063" y="4067869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V="1">
            <a:off x="9247188" y="4822924"/>
            <a:ext cx="0" cy="554037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feld 22"/>
          <p:cNvSpPr txBox="1">
            <a:spLocks noChangeArrowheads="1"/>
          </p:cNvSpPr>
          <p:nvPr/>
        </p:nvSpPr>
        <p:spPr bwMode="auto">
          <a:xfrm>
            <a:off x="1030288" y="3977456"/>
            <a:ext cx="11477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0cm</a:t>
            </a: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2738438" y="4357166"/>
            <a:ext cx="1190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10cm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4564063" y="4720331"/>
            <a:ext cx="13096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20cm</a:t>
            </a: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6589713" y="5075658"/>
            <a:ext cx="1268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30cm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8693150" y="5437286"/>
            <a:ext cx="11112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40cm</a:t>
            </a:r>
          </a:p>
        </p:txBody>
      </p:sp>
      <p:pic>
        <p:nvPicPr>
          <p:cNvPr id="51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1555179"/>
            <a:ext cx="22225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Ellipse 28"/>
          <p:cNvSpPr/>
          <p:nvPr/>
        </p:nvSpPr>
        <p:spPr>
          <a:xfrm>
            <a:off x="8574088" y="1619597"/>
            <a:ext cx="76200" cy="79375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3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beschleunigte Bewegung</a:t>
            </a:r>
            <a:endParaRPr lang="de-DE" dirty="0" smtClean="0"/>
          </a:p>
        </p:txBody>
      </p:sp>
      <p:sp>
        <p:nvSpPr>
          <p:cNvPr id="31" name="Ellipse 30"/>
          <p:cNvSpPr/>
          <p:nvPr/>
        </p:nvSpPr>
        <p:spPr bwMode="auto">
          <a:xfrm>
            <a:off x="1194770" y="2699717"/>
            <a:ext cx="666750" cy="61976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1760" y="1259557"/>
            <a:ext cx="180020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Zeitlupe: 5x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62" name="Gruppieren 61"/>
          <p:cNvGrpSpPr/>
          <p:nvPr/>
        </p:nvGrpSpPr>
        <p:grpSpPr>
          <a:xfrm rot="670247">
            <a:off x="1322817" y="3026053"/>
            <a:ext cx="376965" cy="1986265"/>
            <a:chOff x="2664048" y="3124521"/>
            <a:chExt cx="792088" cy="2131318"/>
          </a:xfrm>
        </p:grpSpPr>
        <p:cxnSp>
          <p:nvCxnSpPr>
            <p:cNvPr id="63" name="Gerade Verbindung mit Pfeil 62"/>
            <p:cNvCxnSpPr/>
            <p:nvPr/>
          </p:nvCxnSpPr>
          <p:spPr bwMode="auto">
            <a:xfrm>
              <a:off x="3456136" y="3124521"/>
              <a:ext cx="0" cy="210902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mit Pfeil 63"/>
            <p:cNvCxnSpPr/>
            <p:nvPr/>
          </p:nvCxnSpPr>
          <p:spPr bwMode="auto">
            <a:xfrm>
              <a:off x="2664049" y="3131765"/>
              <a:ext cx="792087" cy="2101776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Gerade Verbindung mit Pfeil 64"/>
            <p:cNvCxnSpPr/>
            <p:nvPr/>
          </p:nvCxnSpPr>
          <p:spPr bwMode="auto">
            <a:xfrm>
              <a:off x="2664048" y="3145196"/>
              <a:ext cx="0" cy="2110643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mit Pfeil 65"/>
            <p:cNvCxnSpPr/>
            <p:nvPr/>
          </p:nvCxnSpPr>
          <p:spPr bwMode="auto">
            <a:xfrm flipV="1">
              <a:off x="2664048" y="5233541"/>
              <a:ext cx="792088" cy="1795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mit Pfeil 66"/>
            <p:cNvCxnSpPr/>
            <p:nvPr/>
          </p:nvCxnSpPr>
          <p:spPr bwMode="auto">
            <a:xfrm flipV="1">
              <a:off x="2664048" y="3131765"/>
              <a:ext cx="792088" cy="1795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8" name="Ellipse 67"/>
          <p:cNvSpPr/>
          <p:nvPr/>
        </p:nvSpPr>
        <p:spPr bwMode="auto">
          <a:xfrm>
            <a:off x="503238" y="6372125"/>
            <a:ext cx="360610" cy="360040"/>
          </a:xfrm>
          <a:prstGeom prst="ellipse">
            <a:avLst/>
          </a:prstGeom>
          <a:pattFill prst="dkVert">
            <a:fgClr>
              <a:srgbClr val="00B05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91307" y="6732165"/>
            <a:ext cx="372541" cy="360040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2376016" y="1555179"/>
            <a:ext cx="4807422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Beispiel 1:</a:t>
            </a:r>
          </a:p>
          <a:p>
            <a:r>
              <a:rPr lang="de-DE" dirty="0" smtClean="0"/>
              <a:t>Eine Kugel rollt auf einer geneigten Ebene hinab. Wie groß ist die Beschleunigung?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7704608" y="3707829"/>
            <a:ext cx="1869605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Sekundenzähler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1295896" y="5219997"/>
            <a:ext cx="3386758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Lösung:</a:t>
            </a:r>
          </a:p>
          <a:p>
            <a:r>
              <a:rPr lang="de-DE" dirty="0" smtClean="0"/>
              <a:t>Bei ca. 11s </a:t>
            </a:r>
            <a:r>
              <a:rPr lang="de-DE" dirty="0" err="1" smtClean="0"/>
              <a:t>Rollzeit</a:t>
            </a:r>
            <a:r>
              <a:rPr lang="de-DE" dirty="0" smtClean="0"/>
              <a:t> für 0,4m</a:t>
            </a:r>
          </a:p>
          <a:p>
            <a:r>
              <a:rPr lang="de-DE" dirty="0" smtClean="0"/>
              <a:t>ergibt sich folgende Rechnung: 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feld 72"/>
              <p:cNvSpPr txBox="1"/>
              <p:nvPr/>
            </p:nvSpPr>
            <p:spPr>
              <a:xfrm>
                <a:off x="1316136" y="6380534"/>
                <a:ext cx="1046312" cy="531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𝑠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36" y="6380534"/>
                <a:ext cx="1046312" cy="531812"/>
              </a:xfrm>
              <a:prstGeom prst="rect">
                <a:avLst/>
              </a:prstGeom>
              <a:blipFill rotWithShape="1">
                <a:blip r:embed="rId4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feld 73"/>
              <p:cNvSpPr txBox="1"/>
              <p:nvPr/>
            </p:nvSpPr>
            <p:spPr>
              <a:xfrm>
                <a:off x="2629235" y="6375870"/>
                <a:ext cx="1893339" cy="531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0,4</m:t>
                      </m:r>
                      <m:r>
                        <a:rPr lang="de-DE" b="0" i="1" smtClean="0">
                          <a:latin typeface="Cambria Math"/>
                        </a:rPr>
                        <m:t>𝑚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/>
                            </a:rPr>
                            <m:t>(11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235" y="6375870"/>
                <a:ext cx="1893339" cy="531812"/>
              </a:xfrm>
              <a:prstGeom prst="rect">
                <a:avLst/>
              </a:prstGeom>
              <a:blipFill rotWithShape="1">
                <a:blip r:embed="rId5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feld 74"/>
              <p:cNvSpPr txBox="1"/>
              <p:nvPr/>
            </p:nvSpPr>
            <p:spPr>
              <a:xfrm>
                <a:off x="4797651" y="6300117"/>
                <a:ext cx="2729913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𝑎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∙0,4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121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b="0" i="1" smtClean="0">
                          <a:latin typeface="Cambria Math"/>
                        </a:rPr>
                        <m:t>=0,0066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5" name="Textfeld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651" y="6300117"/>
                <a:ext cx="2729913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108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4 0.00105 C 0.05211 0.00105 0.09572 0.05672 0.09572 0.12584 C 0.09572 0.19538 0.05211 0.2521 -0.00094 0.2521 C -0.05415 0.2521 -0.09713 0.19538 -0.09713 0.12584 C -0.09713 0.05672 -0.05415 0.00105 -0.00094 0.00105 Z " pathEditMode="relative" rAng="0" ptsTypes="fffff">
                                      <p:cBhvr>
                                        <p:cTn id="35" dur="1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1254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2325E-6 -1.82658E-7 L 0.95589 0.25215 " pathEditMode="relative" rAng="0" ptsTypes="AA">
                                      <p:cBhvr>
                                        <p:cTn id="37" dur="1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5" y="12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9" grpId="0" animBg="1"/>
      <p:bldP spid="31" grpId="0" animBg="1"/>
      <p:bldP spid="72" grpId="0"/>
      <p:bldP spid="73" grpId="0"/>
      <p:bldP spid="74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948" y="2546203"/>
            <a:ext cx="1725660" cy="1888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7" name="Rectangle 1"/>
          <p:cNvSpPr txBox="1">
            <a:spLocks noChangeArrowheads="1"/>
          </p:cNvSpPr>
          <p:nvPr/>
        </p:nvSpPr>
        <p:spPr bwMode="auto">
          <a:xfrm>
            <a:off x="503238" y="-14288"/>
            <a:ext cx="9070975" cy="1171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4400" dirty="0" smtClean="0"/>
              <a:t>Mechanik</a:t>
            </a:r>
            <a:endParaRPr lang="de-DE" sz="4400" dirty="0">
              <a:solidFill>
                <a:srgbClr val="000000"/>
              </a:solidFill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1528145" y="2723507"/>
            <a:ext cx="7720630" cy="36486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leichschenkliges Dreieck 11"/>
          <p:cNvSpPr/>
          <p:nvPr/>
        </p:nvSpPr>
        <p:spPr>
          <a:xfrm rot="5400000">
            <a:off x="400844" y="1677194"/>
            <a:ext cx="635000" cy="554038"/>
          </a:xfrm>
          <a:prstGeom prst="triangl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 flipV="1">
            <a:off x="1511300" y="2699717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3294063" y="3547988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V="1">
            <a:off x="7183438" y="5373587"/>
            <a:ext cx="0" cy="557213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5199063" y="4427909"/>
            <a:ext cx="0" cy="555625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V="1">
            <a:off x="9247188" y="6335092"/>
            <a:ext cx="0" cy="554037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feld 22"/>
          <p:cNvSpPr txBox="1">
            <a:spLocks noChangeArrowheads="1"/>
          </p:cNvSpPr>
          <p:nvPr/>
        </p:nvSpPr>
        <p:spPr bwMode="auto">
          <a:xfrm>
            <a:off x="1030288" y="3352179"/>
            <a:ext cx="11477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0cm</a:t>
            </a: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2738438" y="4213150"/>
            <a:ext cx="1190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10cm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4564063" y="5080371"/>
            <a:ext cx="13096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20cm</a:t>
            </a: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6589713" y="6011762"/>
            <a:ext cx="1268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30cm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8693150" y="6949454"/>
            <a:ext cx="11112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40cm</a:t>
            </a:r>
          </a:p>
        </p:txBody>
      </p:sp>
      <p:pic>
        <p:nvPicPr>
          <p:cNvPr id="51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1555179"/>
            <a:ext cx="22225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Ellipse 28"/>
          <p:cNvSpPr/>
          <p:nvPr/>
        </p:nvSpPr>
        <p:spPr>
          <a:xfrm>
            <a:off x="8574088" y="1619597"/>
            <a:ext cx="76200" cy="79375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3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beschleunigte Bewegung</a:t>
            </a:r>
            <a:endParaRPr lang="de-DE" dirty="0" smtClean="0"/>
          </a:p>
        </p:txBody>
      </p:sp>
      <p:sp>
        <p:nvSpPr>
          <p:cNvPr id="31" name="Ellipse 30"/>
          <p:cNvSpPr/>
          <p:nvPr/>
        </p:nvSpPr>
        <p:spPr bwMode="auto">
          <a:xfrm>
            <a:off x="1194770" y="2031730"/>
            <a:ext cx="666750" cy="61976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71760" y="1259557"/>
            <a:ext cx="180020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Zeitlupe: 5x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8" name="Gruppieren 27"/>
          <p:cNvGrpSpPr/>
          <p:nvPr/>
        </p:nvGrpSpPr>
        <p:grpSpPr>
          <a:xfrm rot="1350655">
            <a:off x="708260" y="2184040"/>
            <a:ext cx="1220889" cy="2405217"/>
            <a:chOff x="2235247" y="2979955"/>
            <a:chExt cx="1220889" cy="2405217"/>
          </a:xfrm>
        </p:grpSpPr>
        <p:cxnSp>
          <p:nvCxnSpPr>
            <p:cNvPr id="30" name="Gerade Verbindung mit Pfeil 29"/>
            <p:cNvCxnSpPr/>
            <p:nvPr/>
          </p:nvCxnSpPr>
          <p:spPr bwMode="auto">
            <a:xfrm>
              <a:off x="3456136" y="3124521"/>
              <a:ext cx="0" cy="210902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Gerade Verbindung mit Pfeil 31"/>
            <p:cNvCxnSpPr/>
            <p:nvPr/>
          </p:nvCxnSpPr>
          <p:spPr bwMode="auto">
            <a:xfrm rot="20249345" flipH="1">
              <a:off x="3052810" y="3049744"/>
              <a:ext cx="31039" cy="2249649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Gerade Verbindung mit Pfeil 32"/>
            <p:cNvCxnSpPr/>
            <p:nvPr/>
          </p:nvCxnSpPr>
          <p:spPr bwMode="auto">
            <a:xfrm rot="20249345" flipH="1">
              <a:off x="2235247" y="3230533"/>
              <a:ext cx="829722" cy="1929227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Gerade Verbindung mit Pfeil 33"/>
            <p:cNvCxnSpPr/>
            <p:nvPr/>
          </p:nvCxnSpPr>
          <p:spPr bwMode="auto">
            <a:xfrm rot="20249345">
              <a:off x="2694225" y="5081912"/>
              <a:ext cx="731735" cy="30326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rgbClr val="00B050"/>
              </a:solidFill>
              <a:prstDash val="dash"/>
              <a:round/>
              <a:headEnd type="non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Gerade Verbindung mit Pfeil 34"/>
            <p:cNvCxnSpPr/>
            <p:nvPr/>
          </p:nvCxnSpPr>
          <p:spPr bwMode="auto">
            <a:xfrm rot="20249345">
              <a:off x="2703469" y="2979955"/>
              <a:ext cx="732424" cy="351688"/>
            </a:xfrm>
            <a:prstGeom prst="straightConnector1">
              <a:avLst/>
            </a:prstGeom>
            <a:solidFill>
              <a:srgbClr val="00B8FF"/>
            </a:solidFill>
            <a:ln w="508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" name="Ellipse 9"/>
          <p:cNvSpPr/>
          <p:nvPr/>
        </p:nvSpPr>
        <p:spPr bwMode="auto">
          <a:xfrm>
            <a:off x="503238" y="6372125"/>
            <a:ext cx="360610" cy="360040"/>
          </a:xfrm>
          <a:prstGeom prst="ellipse">
            <a:avLst/>
          </a:prstGeom>
          <a:pattFill prst="dkVert">
            <a:fgClr>
              <a:srgbClr val="00B05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491307" y="6732165"/>
            <a:ext cx="372541" cy="360040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704608" y="3707829"/>
            <a:ext cx="1869605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Sekundenzähler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1295896" y="5471864"/>
            <a:ext cx="3386758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Lösung:</a:t>
            </a:r>
          </a:p>
          <a:p>
            <a:r>
              <a:rPr lang="de-DE" dirty="0" smtClean="0"/>
              <a:t>Bei ca. </a:t>
            </a:r>
            <a:r>
              <a:rPr lang="de-DE" dirty="0"/>
              <a:t>5</a:t>
            </a:r>
            <a:r>
              <a:rPr lang="de-DE" dirty="0" smtClean="0"/>
              <a:t>s </a:t>
            </a:r>
            <a:r>
              <a:rPr lang="de-DE" dirty="0" err="1" smtClean="0"/>
              <a:t>Rollzeit</a:t>
            </a:r>
            <a:r>
              <a:rPr lang="de-DE" dirty="0" smtClean="0"/>
              <a:t> für 0,4m</a:t>
            </a:r>
          </a:p>
          <a:p>
            <a:r>
              <a:rPr lang="de-DE" dirty="0" smtClean="0"/>
              <a:t>ergibt sich folgende Rechnung: 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316136" y="6632401"/>
                <a:ext cx="1046312" cy="531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𝑠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36" y="6632401"/>
                <a:ext cx="1046312" cy="531812"/>
              </a:xfrm>
              <a:prstGeom prst="rect">
                <a:avLst/>
              </a:prstGeom>
              <a:blipFill rotWithShape="1">
                <a:blip r:embed="rId4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2629235" y="6627737"/>
                <a:ext cx="1765099" cy="531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0,4</m:t>
                      </m:r>
                      <m:r>
                        <a:rPr lang="de-DE" b="0" i="1" smtClean="0">
                          <a:latin typeface="Cambria Math"/>
                        </a:rPr>
                        <m:t>𝑚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/>
                            </a:rPr>
                            <m:t>(5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235" y="6627737"/>
                <a:ext cx="1765099" cy="531812"/>
              </a:xfrm>
              <a:prstGeom prst="rect">
                <a:avLst/>
              </a:prstGeom>
              <a:blipFill rotWithShape="1">
                <a:blip r:embed="rId5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4797651" y="6551984"/>
                <a:ext cx="2601674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𝑎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∙0,4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25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b="0" i="1" smtClean="0">
                          <a:latin typeface="Cambria Math"/>
                        </a:rPr>
                        <m:t>=0,032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651" y="6551984"/>
                <a:ext cx="2601674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feld 42"/>
          <p:cNvSpPr txBox="1"/>
          <p:nvPr/>
        </p:nvSpPr>
        <p:spPr>
          <a:xfrm>
            <a:off x="2969194" y="1555179"/>
            <a:ext cx="4807422" cy="1122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Beispiel 2:</a:t>
            </a:r>
          </a:p>
          <a:p>
            <a:r>
              <a:rPr lang="de-DE" dirty="0" smtClean="0"/>
              <a:t>Die Kugel rollt auf einer viel stärker</a:t>
            </a:r>
          </a:p>
          <a:p>
            <a:r>
              <a:rPr lang="de-DE" dirty="0" smtClean="0"/>
              <a:t>geneigten Ebene hinab. Wie groß ist </a:t>
            </a:r>
          </a:p>
          <a:p>
            <a:r>
              <a:rPr lang="de-DE" dirty="0" smtClean="0"/>
              <a:t>die Beschleunigung nun?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291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5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4 0.00105 C 0.05211 0.00105 0.09572 0.05672 0.09572 0.12584 C 0.09572 0.19538 0.05211 0.2521 -0.00094 0.2521 C -0.05415 0.2521 -0.09713 0.19538 -0.09713 0.12584 C -0.09713 0.05672 -0.05415 0.00105 -0.00094 0.00105 Z " pathEditMode="relative" rAng="0" ptsTypes="fffff">
                                      <p:cBhvr>
                                        <p:cTn id="35" dur="1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1254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0655E-6 -3.94958E-6 L 0.94804 0.6 " pathEditMode="relative" rAng="0" ptsTypes="AA">
                                      <p:cBhvr>
                                        <p:cTn id="37" dur="6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2" y="3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9" grpId="0" animBg="1"/>
      <p:bldP spid="31" grpId="0" animBg="1"/>
      <p:bldP spid="39" grpId="0"/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Rectangle 1"/>
          <p:cNvSpPr txBox="1">
            <a:spLocks noChangeArrowheads="1"/>
          </p:cNvSpPr>
          <p:nvPr/>
        </p:nvSpPr>
        <p:spPr bwMode="auto">
          <a:xfrm>
            <a:off x="503238" y="-14288"/>
            <a:ext cx="9070975" cy="1171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4400" dirty="0" smtClean="0"/>
              <a:t>Mechanik</a:t>
            </a:r>
            <a:endParaRPr lang="de-DE" sz="4400" dirty="0">
              <a:solidFill>
                <a:srgbClr val="000000"/>
              </a:solidFill>
            </a:endParaRPr>
          </a:p>
        </p:txBody>
      </p:sp>
      <p:sp>
        <p:nvSpPr>
          <p:cNvPr id="12" name="Gleichschenkliges Dreieck 11"/>
          <p:cNvSpPr/>
          <p:nvPr/>
        </p:nvSpPr>
        <p:spPr>
          <a:xfrm rot="5400000">
            <a:off x="400844" y="1677194"/>
            <a:ext cx="635000" cy="554038"/>
          </a:xfrm>
          <a:prstGeom prst="triangle">
            <a:avLst/>
          </a:pr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51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1555179"/>
            <a:ext cx="22225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Ellipse 28"/>
          <p:cNvSpPr/>
          <p:nvPr/>
        </p:nvSpPr>
        <p:spPr>
          <a:xfrm>
            <a:off x="8574088" y="1612230"/>
            <a:ext cx="76200" cy="79375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3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beschleunigte Bewegung</a:t>
            </a:r>
            <a:endParaRPr lang="de-DE" dirty="0" smtClean="0"/>
          </a:p>
        </p:txBody>
      </p:sp>
      <p:sp>
        <p:nvSpPr>
          <p:cNvPr id="31" name="Ellipse 30"/>
          <p:cNvSpPr/>
          <p:nvPr/>
        </p:nvSpPr>
        <p:spPr bwMode="auto">
          <a:xfrm>
            <a:off x="4705350" y="1403573"/>
            <a:ext cx="666750" cy="619769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6" name="Gerade Verbindung mit Pfeil 15"/>
          <p:cNvCxnSpPr/>
          <p:nvPr/>
        </p:nvCxnSpPr>
        <p:spPr>
          <a:xfrm flipV="1">
            <a:off x="4464248" y="1739404"/>
            <a:ext cx="504056" cy="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feld 22"/>
          <p:cNvSpPr txBox="1">
            <a:spLocks noChangeArrowheads="1"/>
          </p:cNvSpPr>
          <p:nvPr/>
        </p:nvSpPr>
        <p:spPr bwMode="auto">
          <a:xfrm>
            <a:off x="3550568" y="1539999"/>
            <a:ext cx="11477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0cm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1760" y="2483693"/>
            <a:ext cx="1800200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Zeitlupe: 10x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4500312" y="4535288"/>
            <a:ext cx="540000" cy="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4500312" y="7336010"/>
            <a:ext cx="540000" cy="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3456136" y="4355901"/>
            <a:ext cx="13096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 dirty="0">
                <a:solidFill>
                  <a:srgbClr val="C00000"/>
                </a:solidFill>
                <a:latin typeface="Calibri" pitchFamily="34" charset="0"/>
              </a:rPr>
              <a:t>s = 20cm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3456136" y="7156623"/>
            <a:ext cx="11112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 dirty="0">
                <a:solidFill>
                  <a:srgbClr val="C00000"/>
                </a:solidFill>
                <a:latin typeface="Calibri" pitchFamily="34" charset="0"/>
              </a:rPr>
              <a:t>s = 40cm</a:t>
            </a:r>
          </a:p>
        </p:txBody>
      </p:sp>
      <p:cxnSp>
        <p:nvCxnSpPr>
          <p:cNvPr id="19" name="Gerade Verbindung mit Pfeil 18"/>
          <p:cNvCxnSpPr/>
          <p:nvPr/>
        </p:nvCxnSpPr>
        <p:spPr>
          <a:xfrm flipV="1">
            <a:off x="4500312" y="3130500"/>
            <a:ext cx="540000" cy="1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3458518" y="2915741"/>
            <a:ext cx="1190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>
                <a:solidFill>
                  <a:srgbClr val="C00000"/>
                </a:solidFill>
                <a:latin typeface="Calibri" pitchFamily="34" charset="0"/>
              </a:rPr>
              <a:t>s = 10cm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4500312" y="5976242"/>
            <a:ext cx="540000" cy="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3456136" y="5796061"/>
            <a:ext cx="1268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794" tIns="50397" rIns="100794" bIns="50397">
            <a:spAutoFit/>
          </a:bodyPr>
          <a:lstStyle/>
          <a:p>
            <a:r>
              <a:rPr lang="de-DE" dirty="0">
                <a:solidFill>
                  <a:srgbClr val="C00000"/>
                </a:solidFill>
                <a:latin typeface="Calibri" pitchFamily="34" charset="0"/>
              </a:rPr>
              <a:t>s = 30cm</a:t>
            </a:r>
          </a:p>
        </p:txBody>
      </p:sp>
      <p:cxnSp>
        <p:nvCxnSpPr>
          <p:cNvPr id="35" name="Gerade Verbindung mit Pfeil 34"/>
          <p:cNvCxnSpPr/>
          <p:nvPr/>
        </p:nvCxnSpPr>
        <p:spPr bwMode="auto">
          <a:xfrm rot="670247">
            <a:off x="4850243" y="1737346"/>
            <a:ext cx="376965" cy="1958734"/>
          </a:xfrm>
          <a:prstGeom prst="straightConnector1">
            <a:avLst/>
          </a:prstGeom>
          <a:solidFill>
            <a:srgbClr val="00B8FF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503238" y="6372125"/>
            <a:ext cx="360610" cy="360040"/>
          </a:xfrm>
          <a:prstGeom prst="ellipse">
            <a:avLst/>
          </a:prstGeom>
          <a:pattFill prst="dkVert">
            <a:fgClr>
              <a:srgbClr val="00B05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7" name="Ellipse 36"/>
          <p:cNvSpPr/>
          <p:nvPr/>
        </p:nvSpPr>
        <p:spPr bwMode="auto">
          <a:xfrm>
            <a:off x="491307" y="6732165"/>
            <a:ext cx="372541" cy="360040"/>
          </a:xfrm>
          <a:prstGeom prst="ellipse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7704608" y="3707829"/>
            <a:ext cx="1869605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Sekundenzähler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0" y="3953110"/>
            <a:ext cx="3386758" cy="1122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Beispiel 3:</a:t>
            </a:r>
          </a:p>
          <a:p>
            <a:r>
              <a:rPr lang="de-DE" dirty="0" smtClean="0"/>
              <a:t>Die Kugel führt einen freien </a:t>
            </a:r>
          </a:p>
          <a:p>
            <a:r>
              <a:rPr lang="de-DE" dirty="0" smtClean="0"/>
              <a:t>Fall aus. Wie groß ist nun die Beschleunigung?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011229" y="4283893"/>
            <a:ext cx="3386758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Lösung:</a:t>
            </a:r>
          </a:p>
          <a:p>
            <a:r>
              <a:rPr lang="de-DE" dirty="0" smtClean="0"/>
              <a:t>Bei ca. 0,3s </a:t>
            </a:r>
            <a:r>
              <a:rPr lang="de-DE" dirty="0" err="1" smtClean="0"/>
              <a:t>Fallzeit</a:t>
            </a:r>
            <a:r>
              <a:rPr lang="de-DE" dirty="0" smtClean="0"/>
              <a:t> für 0,4m</a:t>
            </a:r>
          </a:p>
          <a:p>
            <a:r>
              <a:rPr lang="de-DE" dirty="0" smtClean="0"/>
              <a:t>ergibt sich folgende Rechnung: 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6031469" y="5444430"/>
                <a:ext cx="1046312" cy="531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𝑠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469" y="5444430"/>
                <a:ext cx="1046312" cy="531812"/>
              </a:xfrm>
              <a:prstGeom prst="rect">
                <a:avLst/>
              </a:prstGeom>
              <a:blipFill rotWithShape="1">
                <a:blip r:embed="rId3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7344568" y="5439766"/>
                <a:ext cx="1941429" cy="531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0,4</m:t>
                      </m:r>
                      <m:r>
                        <a:rPr lang="de-DE" b="0" i="1" smtClean="0">
                          <a:latin typeface="Cambria Math"/>
                        </a:rPr>
                        <m:t>𝑚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0,3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de-DE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568" y="5439766"/>
                <a:ext cx="1941429" cy="531812"/>
              </a:xfrm>
              <a:prstGeom prst="rect">
                <a:avLst/>
              </a:prstGeom>
              <a:blipFill rotWithShape="1"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6319295" y="6222879"/>
                <a:ext cx="2402901" cy="603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/>
                        </a:rPr>
                        <m:t>𝑎</m:t>
                      </m:r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∙0,4</m:t>
                          </m:r>
                          <m:r>
                            <a:rPr lang="de-DE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b="0" i="1" smtClean="0">
                              <a:latin typeface="Cambria Math"/>
                            </a:rPr>
                            <m:t>0,09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b="0" i="1" smtClean="0">
                          <a:latin typeface="Cambria Math"/>
                        </a:rPr>
                        <m:t>=8,8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95" y="6222879"/>
                <a:ext cx="2402901" cy="60356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43454" y="1651917"/>
            <a:ext cx="1234327" cy="222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94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4 0.00189 C 0.05211 0.00189 0.09572 0.05756 0.09572 0.12668 C 0.09572 0.19622 0.05211 0.25294 -0.00094 0.25294 C -0.05415 0.25294 -0.09713 0.19622 -0.09713 0.12668 C -0.09713 0.05756 -0.05415 0.00189 -0.00094 0.00189 Z " pathEditMode="relative" rAng="0" ptsTypes="fffff">
                                      <p:cBhvr>
                                        <p:cTn id="35" dur="1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1254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6146E-6 1.2605E-6 L 0.00015 0.82521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25" grpId="0"/>
      <p:bldP spid="27" grpId="0"/>
      <p:bldP spid="24" grpId="0"/>
      <p:bldP spid="26" grpId="0"/>
      <p:bldP spid="40" grpId="0"/>
      <p:bldP spid="32" grpId="0"/>
      <p:bldP spid="4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  <a:endParaRPr lang="de-DE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beschleunigte Bewegung</a:t>
            </a:r>
            <a:endParaRPr lang="de-DE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728" y="5206093"/>
            <a:ext cx="1090850" cy="2046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10546"/>
              </p:ext>
            </p:extLst>
          </p:nvPr>
        </p:nvGraphicFramePr>
        <p:xfrm>
          <a:off x="647824" y="1619597"/>
          <a:ext cx="7488832" cy="585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5716"/>
                <a:gridCol w="357311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1) geg.: v = 72 km/h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             </a:t>
                      </a:r>
                      <a:r>
                        <a:rPr lang="en-US" sz="1200" dirty="0">
                          <a:effectLst/>
                        </a:rPr>
                        <a:t>t = 8 s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</a:t>
                      </a:r>
                      <a:r>
                        <a:rPr lang="en-US" sz="1200" dirty="0" err="1">
                          <a:effectLst/>
                        </a:rPr>
                        <a:t>ges</a:t>
                      </a:r>
                      <a:r>
                        <a:rPr lang="en-US" sz="1200" dirty="0">
                          <a:effectLst/>
                        </a:rPr>
                        <a:t>.: a in m/s</a:t>
                      </a:r>
                      <a:r>
                        <a:rPr lang="en-US" sz="1200" baseline="30000" dirty="0">
                          <a:effectLst/>
                        </a:rPr>
                        <a:t>2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2) geg.: a = 3,8 m/s</a:t>
                      </a:r>
                      <a:r>
                        <a:rPr lang="en-US" sz="1200" baseline="30000">
                          <a:effectLst/>
                        </a:rPr>
                        <a:t>2</a:t>
                      </a:r>
                      <a:endParaRPr lang="de-DE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         t = 6,2 s</a:t>
                      </a:r>
                      <a:endParaRPr lang="de-DE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 ges.: s in m</a:t>
                      </a:r>
                      <a:endParaRPr lang="de-DE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3</a:t>
                      </a:r>
                      <a:r>
                        <a:rPr lang="de-DE" sz="1200" dirty="0">
                          <a:effectLst/>
                        </a:rPr>
                        <a:t>) geg.: v = 90 km/h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             </a:t>
                      </a:r>
                      <a:r>
                        <a:rPr lang="en-US" sz="1200" dirty="0">
                          <a:effectLst/>
                        </a:rPr>
                        <a:t>a = 2,5 m/s</a:t>
                      </a:r>
                      <a:r>
                        <a:rPr lang="en-US" sz="1200" baseline="30000" dirty="0">
                          <a:effectLst/>
                        </a:rPr>
                        <a:t>2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</a:t>
                      </a:r>
                      <a:r>
                        <a:rPr lang="en-US" sz="1200" dirty="0" err="1">
                          <a:effectLst/>
                        </a:rPr>
                        <a:t>ges</a:t>
                      </a:r>
                      <a:r>
                        <a:rPr lang="en-US" sz="1200" dirty="0">
                          <a:effectLst/>
                        </a:rPr>
                        <a:t>.: s in m, t in s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) </a:t>
                      </a:r>
                      <a:r>
                        <a:rPr lang="en-US" sz="1200" dirty="0" err="1">
                          <a:effectLst/>
                        </a:rPr>
                        <a:t>geg</a:t>
                      </a:r>
                      <a:r>
                        <a:rPr lang="en-US" sz="1200" dirty="0">
                          <a:effectLst/>
                        </a:rPr>
                        <a:t>.: s = 180 m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        a = 2,8 m/s</a:t>
                      </a:r>
                      <a:r>
                        <a:rPr lang="en-US" sz="1200" baseline="30000" dirty="0">
                          <a:effectLst/>
                        </a:rPr>
                        <a:t>2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</a:t>
                      </a:r>
                      <a:r>
                        <a:rPr lang="de-DE" sz="1200" dirty="0">
                          <a:effectLst/>
                        </a:rPr>
                        <a:t>ges.: t in s, v in km/h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200" b="0" i="0" dirty="0" smtClean="0">
                        <a:solidFill>
                          <a:schemeClr val="dk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</a:rPr>
                        <a:t>5</a:t>
                      </a:r>
                      <a:r>
                        <a:rPr lang="de-DE" sz="1200" dirty="0">
                          <a:effectLst/>
                        </a:rPr>
                        <a:t>) geg.: </a:t>
                      </a:r>
                      <a:r>
                        <a:rPr lang="en-US" sz="1200" dirty="0">
                          <a:effectLst/>
                        </a:rPr>
                        <a:t>t = 8 s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         a = 1,8 m/s</a:t>
                      </a:r>
                      <a:r>
                        <a:rPr lang="en-US" sz="1200" baseline="30000" dirty="0">
                          <a:effectLst/>
                        </a:rPr>
                        <a:t>2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 </a:t>
                      </a:r>
                      <a:r>
                        <a:rPr lang="de-DE" sz="1200" dirty="0">
                          <a:effectLst/>
                        </a:rPr>
                        <a:t>ges.: v in km/h, s in </a:t>
                      </a:r>
                      <a:r>
                        <a:rPr lang="de-DE" sz="1200" dirty="0" smtClean="0">
                          <a:effectLst/>
                        </a:rPr>
                        <a:t>m</a:t>
                      </a:r>
                      <a:endParaRPr lang="de-DE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647824" y="2720618"/>
                <a:ext cx="2537874" cy="717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de-DE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20</m:t>
                          </m:r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=2,5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24" y="2720618"/>
                <a:ext cx="2537874" cy="7177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503808" y="2247860"/>
                <a:ext cx="1656184" cy="472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72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de-DE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=20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de-DE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08" y="2247860"/>
                <a:ext cx="1656184" cy="472758"/>
              </a:xfrm>
              <a:prstGeom prst="rect">
                <a:avLst/>
              </a:prstGeom>
              <a:blipFill rotWithShape="1">
                <a:blip r:embed="rId5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4392240" y="2363981"/>
                <a:ext cx="3667542" cy="71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3,8</m:t>
                          </m:r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(6,2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=73,04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240" y="2363981"/>
                <a:ext cx="3667542" cy="7155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31800" y="4243183"/>
                <a:ext cx="1656184" cy="472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90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de-DE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=25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de-DE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800" y="4243183"/>
                <a:ext cx="1656184" cy="472758"/>
              </a:xfrm>
              <a:prstGeom prst="rect">
                <a:avLst/>
              </a:prstGeom>
              <a:blipFill rotWithShape="1">
                <a:blip r:embed="rId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575816" y="4697680"/>
                <a:ext cx="2321148" cy="882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𝑡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25</m:t>
                          </m:r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</a:rPr>
                            <m:t>2,5</m:t>
                          </m:r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=10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de-DE" dirty="0" smtClean="0">
                  <a:solidFill>
                    <a:srgbClr val="FF0000"/>
                  </a:solidFill>
                  <a:effectLst/>
                </a:endParaRPr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16" y="4697680"/>
                <a:ext cx="2321148" cy="882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575816" y="5584600"/>
                <a:ext cx="3443122" cy="71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2,5</m:t>
                          </m:r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(10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=125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16" y="5584600"/>
                <a:ext cx="3443122" cy="71551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4464248" y="4213463"/>
                <a:ext cx="3548023" cy="9435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rad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180</m:t>
                              </m:r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2,8</m:t>
                              </m:r>
                              <m:f>
                                <m:fPr>
                                  <m:ctrlP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de-DE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</m:e>
                      </m:rad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=11,34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248" y="4213463"/>
                <a:ext cx="3548023" cy="94359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4464248" y="5147989"/>
                <a:ext cx="3889205" cy="5335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=2,8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∙11,34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=31,75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248" y="5147989"/>
                <a:ext cx="3889205" cy="533544"/>
              </a:xfrm>
              <a:prstGeom prst="rect">
                <a:avLst/>
              </a:prstGeom>
              <a:blipFill rotWithShape="1">
                <a:blip r:embed="rId11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4248224" y="5683343"/>
                <a:ext cx="2310543" cy="472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31,75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de-DE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=114,3</m:t>
                      </m:r>
                      <m:f>
                        <m:fPr>
                          <m:ctrlP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de-DE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de-DE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224" y="5683343"/>
                <a:ext cx="2310543" cy="472758"/>
              </a:xfrm>
              <a:prstGeom prst="rect">
                <a:avLst/>
              </a:prstGeom>
              <a:blipFill rotWithShape="1">
                <a:blip r:embed="rId12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6408782" y="3203773"/>
            <a:ext cx="3302000" cy="865188"/>
          </a:xfrm>
          <a:prstGeom prst="wedgeEllipseCallout">
            <a:avLst>
              <a:gd name="adj1" fmla="val 30610"/>
              <a:gd name="adj2" fmla="val 20293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Auf meiner Webseite 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könnt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ihr weiter üben!</a:t>
            </a:r>
            <a:endParaRPr lang="de-DE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2376016" y="6156101"/>
                <a:ext cx="4539961" cy="581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=1,8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∙8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=14,4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=51,84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016" y="6156101"/>
                <a:ext cx="4539961" cy="58150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2414453" y="6736728"/>
                <a:ext cx="3362972" cy="715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1,8</m:t>
                          </m:r>
                          <m:f>
                            <m:f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(8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=57,6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453" y="6736728"/>
                <a:ext cx="3362972" cy="71551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55329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6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7" grpId="0"/>
      <p:bldP spid="10" grpId="0"/>
      <p:bldP spid="18" grpId="0"/>
      <p:bldP spid="11" grpId="0"/>
      <p:bldP spid="13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Mechanik</a:t>
            </a:r>
            <a:endParaRPr lang="de-DE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dirty="0" smtClean="0"/>
              <a:t>Die beschleunigte Bewegung</a:t>
            </a:r>
            <a:endParaRPr lang="de-DE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612" y="2181663"/>
            <a:ext cx="1296539" cy="243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645853" y="1634897"/>
            <a:ext cx="3302000" cy="865188"/>
          </a:xfrm>
          <a:prstGeom prst="wedgeEllipseCallout">
            <a:avLst>
              <a:gd name="adj1" fmla="val 79070"/>
              <a:gd name="adj2" fmla="val 7640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Nächstes Mal schauen wir</a:t>
            </a:r>
          </a:p>
          <a:p>
            <a:pPr algn="ctr">
              <a:tabLst>
                <a:tab pos="723900" algn="l"/>
                <a:tab pos="14478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uns den freien Fall an!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2700338"/>
            <a:ext cx="1905000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hteck 1"/>
          <p:cNvSpPr/>
          <p:nvPr/>
        </p:nvSpPr>
        <p:spPr bwMode="auto">
          <a:xfrm>
            <a:off x="21742" y="2799998"/>
            <a:ext cx="1290911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pic>
        <p:nvPicPr>
          <p:cNvPr id="36866" name="Picture 2" descr="C:\Users\tiburskije\Desktop\pisa_freierfall_v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608" y="1634897"/>
            <a:ext cx="2133600" cy="355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048" y="4787949"/>
            <a:ext cx="4567610" cy="23864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08946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715</Words>
  <Application>Microsoft Office PowerPoint</Application>
  <PresentationFormat>Benutzerdefiniert</PresentationFormat>
  <Paragraphs>132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SimSun</vt:lpstr>
      <vt:lpstr>Times New Roman</vt:lpstr>
      <vt:lpstr>Calibri</vt:lpstr>
      <vt:lpstr>Larissa</vt:lpstr>
      <vt:lpstr>Mechanik</vt:lpstr>
      <vt:lpstr>Mechanik</vt:lpstr>
      <vt:lpstr>PowerPoint-Präsentation</vt:lpstr>
      <vt:lpstr>PowerPoint-Präsentation</vt:lpstr>
      <vt:lpstr>PowerPoint-Präsentation</vt:lpstr>
      <vt:lpstr>Mechanik</vt:lpstr>
      <vt:lpstr>Mechanik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94</cp:revision>
  <cp:lastPrinted>1601-01-01T00:00:00Z</cp:lastPrinted>
  <dcterms:created xsi:type="dcterms:W3CDTF">2015-08-24T10:17:07Z</dcterms:created>
  <dcterms:modified xsi:type="dcterms:W3CDTF">2016-06-17T13:16:38Z</dcterms:modified>
</cp:coreProperties>
</file>