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sldIdLst>
    <p:sldId id="256" r:id="rId2"/>
    <p:sldId id="277" r:id="rId3"/>
    <p:sldId id="279" r:id="rId4"/>
    <p:sldId id="280" r:id="rId5"/>
    <p:sldId id="282" r:id="rId6"/>
    <p:sldId id="281" r:id="rId7"/>
    <p:sldId id="284" r:id="rId8"/>
    <p:sldId id="283" r:id="rId9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09" autoAdjust="0"/>
    <p:restoredTop sz="94400" autoAdjust="0"/>
  </p:normalViewPr>
  <p:slideViewPr>
    <p:cSldViewPr>
      <p:cViewPr varScale="1">
        <p:scale>
          <a:sx n="48" d="100"/>
          <a:sy n="48" d="100"/>
        </p:scale>
        <p:origin x="-102" y="-43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fld id="{546B9CC8-6B7F-43FD-B6DB-B031238F3A9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02757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71943930-A96D-4DBD-B02E-8070373DB433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1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3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EE1EE672-1164-4F16-846A-59CC4273F227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3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4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1FE00B9E-9BD0-48E1-98AB-D51973129D25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4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1FE00B9E-9BD0-48E1-98AB-D51973129D25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5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1FE00B9E-9BD0-48E1-98AB-D51973129D25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6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1FE00B9E-9BD0-48E1-98AB-D51973129D25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7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1FE00B9E-9BD0-48E1-98AB-D51973129D25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8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5B4891-CB8F-4B8F-9FA2-5082E83C341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0381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25457-33FB-4D40-A5A3-1CDC771DBB2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6609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EED50-5497-44EB-B043-1AB7D21CAAD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3585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A3535-E9F0-4231-819B-9E95D7E7F5F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7843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CE3803-51D6-4D63-9DE5-A593E61FAE6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2229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3EBF-987B-4C3B-85AD-1D103B89077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8733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58D65-12BD-4B23-AB13-F7AD9695121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0810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B7EDE-F863-4EA6-97E4-21F006635F5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3999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521BC5-E8F0-4DFB-9A71-89F15DA04AE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7198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1AED1-3878-4A88-ABD7-5CFD7609AFC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469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AA41E-FAF2-47AE-A33B-0CEB5BB090E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3692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39F4B3-68B1-4966-83F4-302876186A9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6357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Klicken Sie, um das Format des Titeltextes zu bearbeiten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Klicken Sie, um die Formate des Gliederungstextes zu bearbeiten</a:t>
            </a:r>
          </a:p>
          <a:p>
            <a:pPr lvl="1"/>
            <a:r>
              <a:rPr lang="en-GB" smtClean="0"/>
              <a:t>Zweite Gliederungsebene</a:t>
            </a:r>
          </a:p>
          <a:p>
            <a:pPr lvl="2"/>
            <a:r>
              <a:rPr lang="en-GB" smtClean="0"/>
              <a:t>Dritte Gliederungsebene</a:t>
            </a:r>
          </a:p>
          <a:p>
            <a:pPr lvl="3"/>
            <a:r>
              <a:rPr lang="en-GB" smtClean="0"/>
              <a:t>Vierte Gliederungsebene</a:t>
            </a:r>
          </a:p>
          <a:p>
            <a:pPr lvl="4"/>
            <a:r>
              <a:rPr lang="en-GB" smtClean="0"/>
              <a:t>Fünfte Gliederungsebene</a:t>
            </a:r>
          </a:p>
          <a:p>
            <a:pPr lvl="4"/>
            <a:r>
              <a:rPr lang="en-GB" smtClean="0"/>
              <a:t>Sechste Gliederungsebene</a:t>
            </a:r>
          </a:p>
          <a:p>
            <a:pPr lvl="4"/>
            <a:r>
              <a:rPr lang="en-GB" smtClean="0"/>
              <a:t>Siebente Gliederungsebene</a:t>
            </a:r>
          </a:p>
          <a:p>
            <a:pPr lvl="4"/>
            <a:r>
              <a:rPr lang="en-GB" smtClean="0"/>
              <a:t>Achte Gliederungsebene</a:t>
            </a:r>
          </a:p>
          <a:p>
            <a:pPr lvl="4"/>
            <a:r>
              <a:rPr lang="en-GB" smtClean="0"/>
              <a:t>Neunte Gliederungsebene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fld id="{D2D05DCD-31A5-4766-AB22-B21B9DC81BF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3" Type="http://schemas.openxmlformats.org/officeDocument/2006/relationships/image" Target="../media/image3.png"/><Relationship Id="rId7" Type="http://schemas.openxmlformats.org/officeDocument/2006/relationships/image" Target="../media/image18.png"/><Relationship Id="rId12" Type="http://schemas.openxmlformats.org/officeDocument/2006/relationships/image" Target="../media/image2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.png"/><Relationship Id="rId11" Type="http://schemas.openxmlformats.org/officeDocument/2006/relationships/image" Target="../media/image27.png"/><Relationship Id="rId5" Type="http://schemas.openxmlformats.org/officeDocument/2006/relationships/image" Target="../media/image13.png"/><Relationship Id="rId10" Type="http://schemas.openxmlformats.org/officeDocument/2006/relationships/image" Target="../media/image26.png"/><Relationship Id="rId4" Type="http://schemas.openxmlformats.org/officeDocument/2006/relationships/image" Target="../media/image12.png"/><Relationship Id="rId9" Type="http://schemas.openxmlformats.org/officeDocument/2006/relationships/image" Target="../media/image25.png"/><Relationship Id="rId14" Type="http://schemas.openxmlformats.org/officeDocument/2006/relationships/image" Target="../media/image3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528" y="4453583"/>
            <a:ext cx="1873375" cy="2377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dirty="0" smtClean="0"/>
              <a:t>Mechanik</a:t>
            </a: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dirty="0" smtClean="0"/>
              <a:t>Die gleichmäßig beschleunigte Bewegung</a:t>
            </a:r>
          </a:p>
        </p:txBody>
      </p:sp>
      <p:pic>
        <p:nvPicPr>
          <p:cNvPr id="6" name="Picture 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0519" y="4355901"/>
            <a:ext cx="1747838" cy="2474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4248" y="3800909"/>
            <a:ext cx="1800225" cy="337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1595011" y="1691605"/>
            <a:ext cx="4248150" cy="1728788"/>
          </a:xfrm>
          <a:prstGeom prst="wedgeEllipseCallout">
            <a:avLst>
              <a:gd name="adj1" fmla="val 30368"/>
              <a:gd name="adj2" fmla="val 104255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Wir sind fast immer in Bewegung.</a:t>
            </a:r>
            <a:endParaRPr lang="de-DE" dirty="0">
              <a:solidFill>
                <a:srgbClr val="000000"/>
              </a:solidFill>
            </a:endParaRPr>
          </a:p>
          <a:p>
            <a:pPr algn="ctr">
              <a:tabLst>
                <a:tab pos="723900" algn="l"/>
                <a:tab pos="14478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Da kommt es nicht nur auf die </a:t>
            </a:r>
          </a:p>
          <a:p>
            <a:pPr algn="ctr">
              <a:tabLst>
                <a:tab pos="723900" algn="l"/>
                <a:tab pos="1447800" algn="l"/>
              </a:tabLst>
            </a:pPr>
            <a:r>
              <a:rPr lang="de-DE" b="1" dirty="0" smtClean="0">
                <a:solidFill>
                  <a:srgbClr val="000000"/>
                </a:solidFill>
              </a:rPr>
              <a:t>Geschwindigkeit </a:t>
            </a:r>
            <a:r>
              <a:rPr lang="de-DE" dirty="0" smtClean="0">
                <a:solidFill>
                  <a:srgbClr val="000000"/>
                </a:solidFill>
              </a:rPr>
              <a:t>an!</a:t>
            </a:r>
            <a:endParaRPr lang="de-DE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938" y="287338"/>
            <a:ext cx="2222500" cy="215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9" name="Gerade Verbindung 28"/>
          <p:cNvCxnSpPr/>
          <p:nvPr/>
        </p:nvCxnSpPr>
        <p:spPr>
          <a:xfrm rot="21117097" flipV="1">
            <a:off x="-39688" y="3775075"/>
            <a:ext cx="10120313" cy="9525"/>
          </a:xfrm>
          <a:prstGeom prst="line">
            <a:avLst/>
          </a:prstGeom>
          <a:ln w="304800">
            <a:solidFill>
              <a:srgbClr val="00B0F0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uppieren 8"/>
          <p:cNvGrpSpPr>
            <a:grpSpLocks/>
          </p:cNvGrpSpPr>
          <p:nvPr/>
        </p:nvGrpSpPr>
        <p:grpSpPr bwMode="auto">
          <a:xfrm rot="-482903">
            <a:off x="1463675" y="4111625"/>
            <a:ext cx="555625" cy="330200"/>
            <a:chOff x="2915816" y="3642643"/>
            <a:chExt cx="288032" cy="298797"/>
          </a:xfrm>
        </p:grpSpPr>
        <p:sp>
          <p:nvSpPr>
            <p:cNvPr id="4" name="Ellipse 3"/>
            <p:cNvSpPr/>
            <p:nvPr/>
          </p:nvSpPr>
          <p:spPr>
            <a:xfrm>
              <a:off x="2914647" y="3642297"/>
              <a:ext cx="288032" cy="287305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5" name="Ellipse 4"/>
            <p:cNvSpPr/>
            <p:nvPr/>
          </p:nvSpPr>
          <p:spPr>
            <a:xfrm>
              <a:off x="2915701" y="3649812"/>
              <a:ext cx="288032" cy="287305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cxnSp>
        <p:nvCxnSpPr>
          <p:cNvPr id="11" name="Gerade Verbindung 10"/>
          <p:cNvCxnSpPr/>
          <p:nvPr/>
        </p:nvCxnSpPr>
        <p:spPr>
          <a:xfrm rot="21117097" flipV="1">
            <a:off x="0" y="3968750"/>
            <a:ext cx="10080625" cy="111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Gleichschenkliges Dreieck 11"/>
          <p:cNvSpPr/>
          <p:nvPr/>
        </p:nvSpPr>
        <p:spPr>
          <a:xfrm rot="5400000">
            <a:off x="316707" y="2951956"/>
            <a:ext cx="635000" cy="554037"/>
          </a:xfrm>
          <a:prstGeom prst="triangle">
            <a:avLst/>
          </a:prstGeom>
          <a:solidFill>
            <a:srgbClr val="00B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cxnSp>
        <p:nvCxnSpPr>
          <p:cNvPr id="16" name="Gerade Verbindung mit Pfeil 15"/>
          <p:cNvCxnSpPr/>
          <p:nvPr/>
        </p:nvCxnSpPr>
        <p:spPr>
          <a:xfrm rot="21117097" flipV="1">
            <a:off x="1825625" y="4497388"/>
            <a:ext cx="0" cy="554037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/>
          <p:nvPr/>
        </p:nvCxnSpPr>
        <p:spPr>
          <a:xfrm rot="21117097" flipV="1">
            <a:off x="3652838" y="4254500"/>
            <a:ext cx="0" cy="554038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/>
          <p:nvPr/>
        </p:nvCxnSpPr>
        <p:spPr>
          <a:xfrm rot="21117097" flipV="1">
            <a:off x="7381875" y="3783013"/>
            <a:ext cx="0" cy="555625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/>
          <p:nvPr/>
        </p:nvCxnSpPr>
        <p:spPr>
          <a:xfrm rot="21117097" flipV="1">
            <a:off x="5437188" y="4017963"/>
            <a:ext cx="0" cy="555625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/>
          <p:nvPr/>
        </p:nvCxnSpPr>
        <p:spPr>
          <a:xfrm rot="21117097" flipV="1">
            <a:off x="9366250" y="3459163"/>
            <a:ext cx="0" cy="557212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6" name="Textfeld 22"/>
          <p:cNvSpPr txBox="1">
            <a:spLocks noChangeArrowheads="1"/>
          </p:cNvSpPr>
          <p:nvPr/>
        </p:nvSpPr>
        <p:spPr bwMode="auto">
          <a:xfrm rot="-482903">
            <a:off x="1485900" y="4994275"/>
            <a:ext cx="102711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/>
          <a:p>
            <a:r>
              <a:rPr lang="de-DE">
                <a:solidFill>
                  <a:srgbClr val="C00000"/>
                </a:solidFill>
                <a:latin typeface="Calibri" pitchFamily="34" charset="0"/>
              </a:rPr>
              <a:t>s = 0cm</a:t>
            </a:r>
          </a:p>
        </p:txBody>
      </p:sp>
      <p:sp>
        <p:nvSpPr>
          <p:cNvPr id="24" name="Textfeld 23"/>
          <p:cNvSpPr txBox="1">
            <a:spLocks noChangeArrowheads="1"/>
          </p:cNvSpPr>
          <p:nvPr/>
        </p:nvSpPr>
        <p:spPr bwMode="auto">
          <a:xfrm rot="-482903">
            <a:off x="3278188" y="4713288"/>
            <a:ext cx="109855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/>
          <a:p>
            <a:r>
              <a:rPr lang="de-DE">
                <a:solidFill>
                  <a:srgbClr val="C00000"/>
                </a:solidFill>
                <a:latin typeface="Calibri" pitchFamily="34" charset="0"/>
              </a:rPr>
              <a:t>s = 5cm</a:t>
            </a:r>
          </a:p>
        </p:txBody>
      </p:sp>
      <p:sp>
        <p:nvSpPr>
          <p:cNvPr id="25" name="Textfeld 24"/>
          <p:cNvSpPr txBox="1">
            <a:spLocks noChangeArrowheads="1"/>
          </p:cNvSpPr>
          <p:nvPr/>
        </p:nvSpPr>
        <p:spPr bwMode="auto">
          <a:xfrm rot="-482903">
            <a:off x="5062538" y="4467225"/>
            <a:ext cx="12223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/>
          <a:p>
            <a:r>
              <a:rPr lang="de-DE">
                <a:solidFill>
                  <a:srgbClr val="C00000"/>
                </a:solidFill>
                <a:latin typeface="Calibri" pitchFamily="34" charset="0"/>
              </a:rPr>
              <a:t>s = 10cm</a:t>
            </a:r>
          </a:p>
        </p:txBody>
      </p:sp>
      <p:sp>
        <p:nvSpPr>
          <p:cNvPr id="26" name="Textfeld 25"/>
          <p:cNvSpPr txBox="1">
            <a:spLocks noChangeArrowheads="1"/>
          </p:cNvSpPr>
          <p:nvPr/>
        </p:nvSpPr>
        <p:spPr bwMode="auto">
          <a:xfrm rot="-482903">
            <a:off x="7015163" y="4232275"/>
            <a:ext cx="1176337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/>
          <a:p>
            <a:r>
              <a:rPr lang="de-DE">
                <a:solidFill>
                  <a:srgbClr val="C00000"/>
                </a:solidFill>
                <a:latin typeface="Calibri" pitchFamily="34" charset="0"/>
              </a:rPr>
              <a:t>s = 15cm</a:t>
            </a:r>
          </a:p>
        </p:txBody>
      </p:sp>
      <p:sp>
        <p:nvSpPr>
          <p:cNvPr id="27" name="Textfeld 26"/>
          <p:cNvSpPr txBox="1">
            <a:spLocks noChangeArrowheads="1"/>
          </p:cNvSpPr>
          <p:nvPr/>
        </p:nvSpPr>
        <p:spPr bwMode="auto">
          <a:xfrm rot="-482903">
            <a:off x="9007475" y="3905250"/>
            <a:ext cx="1322388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/>
          <a:p>
            <a:r>
              <a:rPr lang="de-DE">
                <a:solidFill>
                  <a:srgbClr val="C00000"/>
                </a:solidFill>
                <a:latin typeface="Calibri" pitchFamily="34" charset="0"/>
              </a:rPr>
              <a:t>s = 20cm</a:t>
            </a:r>
          </a:p>
        </p:txBody>
      </p:sp>
      <p:cxnSp>
        <p:nvCxnSpPr>
          <p:cNvPr id="28" name="Gerade Verbindung 27"/>
          <p:cNvCxnSpPr/>
          <p:nvPr/>
        </p:nvCxnSpPr>
        <p:spPr>
          <a:xfrm rot="21117097" flipV="1">
            <a:off x="-39688" y="3621088"/>
            <a:ext cx="10120313" cy="111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Ellipse 53"/>
          <p:cNvSpPr/>
          <p:nvPr/>
        </p:nvSpPr>
        <p:spPr>
          <a:xfrm>
            <a:off x="8574088" y="366713"/>
            <a:ext cx="76200" cy="79375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graphicFrame>
        <p:nvGraphicFramePr>
          <p:cNvPr id="55" name="Tabelle 54"/>
          <p:cNvGraphicFramePr>
            <a:graphicFrameLocks noGrp="1"/>
          </p:cNvGraphicFramePr>
          <p:nvPr/>
        </p:nvGraphicFramePr>
        <p:xfrm>
          <a:off x="357188" y="1666875"/>
          <a:ext cx="6719886" cy="817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9981"/>
                <a:gridCol w="1119981"/>
                <a:gridCol w="1119981"/>
                <a:gridCol w="1119981"/>
                <a:gridCol w="1119981"/>
                <a:gridCol w="1119981"/>
              </a:tblGrid>
              <a:tr h="408781">
                <a:tc>
                  <a:txBody>
                    <a:bodyPr/>
                    <a:lstStyle/>
                    <a:p>
                      <a:pPr algn="ctr"/>
                      <a:r>
                        <a:rPr lang="de-DE" sz="2000" b="0" dirty="0" smtClean="0">
                          <a:solidFill>
                            <a:srgbClr val="C00000"/>
                          </a:solidFill>
                        </a:rPr>
                        <a:t>s</a:t>
                      </a:r>
                      <a:endParaRPr lang="de-DE" sz="2000" b="0" dirty="0">
                        <a:solidFill>
                          <a:srgbClr val="C00000"/>
                        </a:solidFill>
                      </a:endParaRPr>
                    </a:p>
                  </a:txBody>
                  <a:tcPr marL="100798" marR="100798" marT="50398" marB="503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0" dirty="0" smtClean="0">
                          <a:solidFill>
                            <a:srgbClr val="C00000"/>
                          </a:solidFill>
                        </a:rPr>
                        <a:t>0 cm</a:t>
                      </a:r>
                      <a:endParaRPr lang="de-DE" sz="2000" b="0" dirty="0">
                        <a:solidFill>
                          <a:srgbClr val="C00000"/>
                        </a:solidFill>
                      </a:endParaRPr>
                    </a:p>
                  </a:txBody>
                  <a:tcPr marL="100798" marR="100798" marT="50398" marB="503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0" dirty="0" smtClean="0">
                          <a:solidFill>
                            <a:srgbClr val="C00000"/>
                          </a:solidFill>
                        </a:rPr>
                        <a:t>5 cm</a:t>
                      </a:r>
                      <a:endParaRPr lang="de-DE" sz="2000" b="0" dirty="0">
                        <a:solidFill>
                          <a:srgbClr val="C00000"/>
                        </a:solidFill>
                      </a:endParaRPr>
                    </a:p>
                  </a:txBody>
                  <a:tcPr marL="100798" marR="100798" marT="50398" marB="503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0" dirty="0" smtClean="0">
                          <a:solidFill>
                            <a:srgbClr val="C00000"/>
                          </a:solidFill>
                        </a:rPr>
                        <a:t>10 cm</a:t>
                      </a:r>
                      <a:endParaRPr lang="de-DE" sz="2000" b="0" dirty="0">
                        <a:solidFill>
                          <a:srgbClr val="C00000"/>
                        </a:solidFill>
                      </a:endParaRPr>
                    </a:p>
                  </a:txBody>
                  <a:tcPr marL="100798" marR="100798" marT="50398" marB="503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0" dirty="0" smtClean="0">
                          <a:solidFill>
                            <a:srgbClr val="C00000"/>
                          </a:solidFill>
                        </a:rPr>
                        <a:t>15 cm</a:t>
                      </a:r>
                      <a:endParaRPr lang="de-DE" sz="2000" b="0" dirty="0">
                        <a:solidFill>
                          <a:srgbClr val="C00000"/>
                        </a:solidFill>
                      </a:endParaRPr>
                    </a:p>
                  </a:txBody>
                  <a:tcPr marL="100798" marR="100798" marT="50398" marB="503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0" dirty="0" smtClean="0">
                          <a:solidFill>
                            <a:srgbClr val="C00000"/>
                          </a:solidFill>
                        </a:rPr>
                        <a:t>20 cm</a:t>
                      </a:r>
                      <a:endParaRPr lang="de-DE" sz="2000" b="0" dirty="0">
                        <a:solidFill>
                          <a:srgbClr val="C00000"/>
                        </a:solidFill>
                      </a:endParaRPr>
                    </a:p>
                  </a:txBody>
                  <a:tcPr marL="100798" marR="100798" marT="50398" marB="50398"/>
                </a:tc>
              </a:tr>
              <a:tr h="408781">
                <a:tc>
                  <a:txBody>
                    <a:bodyPr/>
                    <a:lstStyle/>
                    <a:p>
                      <a:pPr algn="ctr"/>
                      <a:r>
                        <a:rPr lang="de-DE" sz="2000" dirty="0" smtClean="0">
                          <a:solidFill>
                            <a:srgbClr val="C00000"/>
                          </a:solidFill>
                        </a:rPr>
                        <a:t>t</a:t>
                      </a:r>
                      <a:endParaRPr lang="de-DE" sz="2000" dirty="0">
                        <a:solidFill>
                          <a:srgbClr val="C00000"/>
                        </a:solidFill>
                      </a:endParaRPr>
                    </a:p>
                  </a:txBody>
                  <a:tcPr marL="100798" marR="100798" marT="50398" marB="503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 smtClean="0">
                          <a:solidFill>
                            <a:srgbClr val="C00000"/>
                          </a:solidFill>
                        </a:rPr>
                        <a:t>0s</a:t>
                      </a:r>
                      <a:endParaRPr lang="de-DE" sz="2000" dirty="0">
                        <a:solidFill>
                          <a:srgbClr val="C00000"/>
                        </a:solidFill>
                      </a:endParaRPr>
                    </a:p>
                  </a:txBody>
                  <a:tcPr marL="100798" marR="100798" marT="50398" marB="50398"/>
                </a:tc>
                <a:tc>
                  <a:txBody>
                    <a:bodyPr/>
                    <a:lstStyle/>
                    <a:p>
                      <a:pPr algn="ctr"/>
                      <a:endParaRPr lang="de-DE" sz="2000" dirty="0"/>
                    </a:p>
                  </a:txBody>
                  <a:tcPr marL="100798" marR="100798" marT="50398" marB="50398"/>
                </a:tc>
                <a:tc>
                  <a:txBody>
                    <a:bodyPr/>
                    <a:lstStyle/>
                    <a:p>
                      <a:pPr algn="ctr"/>
                      <a:endParaRPr lang="de-DE" sz="2000"/>
                    </a:p>
                  </a:txBody>
                  <a:tcPr marL="100798" marR="100798" marT="50398" marB="50398"/>
                </a:tc>
                <a:tc>
                  <a:txBody>
                    <a:bodyPr/>
                    <a:lstStyle/>
                    <a:p>
                      <a:pPr algn="ctr"/>
                      <a:endParaRPr lang="de-DE" sz="2000"/>
                    </a:p>
                  </a:txBody>
                  <a:tcPr marL="100798" marR="100798" marT="50398" marB="50398"/>
                </a:tc>
                <a:tc>
                  <a:txBody>
                    <a:bodyPr/>
                    <a:lstStyle/>
                    <a:p>
                      <a:pPr algn="ctr"/>
                      <a:endParaRPr lang="de-DE" sz="2000" dirty="0"/>
                    </a:p>
                  </a:txBody>
                  <a:tcPr marL="100798" marR="100798" marT="50398" marB="50398"/>
                </a:tc>
              </a:tr>
            </a:tbl>
          </a:graphicData>
        </a:graphic>
      </p:graphicFrame>
      <p:sp>
        <p:nvSpPr>
          <p:cNvPr id="59" name="Textfeld 58"/>
          <p:cNvSpPr txBox="1">
            <a:spLocks noChangeArrowheads="1"/>
          </p:cNvSpPr>
          <p:nvPr/>
        </p:nvSpPr>
        <p:spPr bwMode="auto">
          <a:xfrm>
            <a:off x="2940050" y="2092325"/>
            <a:ext cx="83026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/>
          <a:p>
            <a:r>
              <a:rPr lang="de-DE">
                <a:solidFill>
                  <a:srgbClr val="C00000"/>
                </a:solidFill>
                <a:latin typeface="Calibri" pitchFamily="34" charset="0"/>
              </a:rPr>
              <a:t>2s</a:t>
            </a:r>
          </a:p>
        </p:txBody>
      </p:sp>
      <p:sp>
        <p:nvSpPr>
          <p:cNvPr id="60" name="Textfeld 59"/>
          <p:cNvSpPr txBox="1">
            <a:spLocks noChangeArrowheads="1"/>
          </p:cNvSpPr>
          <p:nvPr/>
        </p:nvSpPr>
        <p:spPr bwMode="auto">
          <a:xfrm>
            <a:off x="4130675" y="2092325"/>
            <a:ext cx="83026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/>
          <a:p>
            <a:r>
              <a:rPr lang="de-DE">
                <a:solidFill>
                  <a:srgbClr val="C00000"/>
                </a:solidFill>
                <a:latin typeface="Calibri" pitchFamily="34" charset="0"/>
              </a:rPr>
              <a:t>4s</a:t>
            </a:r>
          </a:p>
        </p:txBody>
      </p:sp>
      <p:sp>
        <p:nvSpPr>
          <p:cNvPr id="61" name="Textfeld 60"/>
          <p:cNvSpPr txBox="1">
            <a:spLocks noChangeArrowheads="1"/>
          </p:cNvSpPr>
          <p:nvPr/>
        </p:nvSpPr>
        <p:spPr bwMode="auto">
          <a:xfrm>
            <a:off x="5243513" y="2076450"/>
            <a:ext cx="8286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/>
          <a:p>
            <a:r>
              <a:rPr lang="de-DE">
                <a:solidFill>
                  <a:srgbClr val="C00000"/>
                </a:solidFill>
                <a:latin typeface="Calibri" pitchFamily="34" charset="0"/>
              </a:rPr>
              <a:t>6s</a:t>
            </a:r>
          </a:p>
        </p:txBody>
      </p:sp>
      <p:sp>
        <p:nvSpPr>
          <p:cNvPr id="62" name="Textfeld 61"/>
          <p:cNvSpPr txBox="1">
            <a:spLocks noChangeArrowheads="1"/>
          </p:cNvSpPr>
          <p:nvPr/>
        </p:nvSpPr>
        <p:spPr bwMode="auto">
          <a:xfrm>
            <a:off x="6354763" y="2071688"/>
            <a:ext cx="82867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/>
          <a:p>
            <a:r>
              <a:rPr lang="de-DE">
                <a:solidFill>
                  <a:srgbClr val="C00000"/>
                </a:solidFill>
                <a:latin typeface="Calibri" pitchFamily="34" charset="0"/>
              </a:rPr>
              <a:t>8s</a:t>
            </a:r>
          </a:p>
        </p:txBody>
      </p:sp>
      <p:sp>
        <p:nvSpPr>
          <p:cNvPr id="6190" name="Rectangle 1"/>
          <p:cNvSpPr txBox="1">
            <a:spLocks noChangeArrowheads="1"/>
          </p:cNvSpPr>
          <p:nvPr/>
        </p:nvSpPr>
        <p:spPr bwMode="auto">
          <a:xfrm>
            <a:off x="503238" y="-14288"/>
            <a:ext cx="9070975" cy="1171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38808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 eaLnBrk="1"/>
            <a:r>
              <a:rPr lang="de-DE" sz="4400" dirty="0" smtClean="0"/>
              <a:t>Mechanik</a:t>
            </a:r>
            <a:endParaRPr lang="de-DE" sz="4400" dirty="0">
              <a:solidFill>
                <a:srgbClr val="000000"/>
              </a:solidFill>
            </a:endParaRPr>
          </a:p>
        </p:txBody>
      </p:sp>
      <p:sp>
        <p:nvSpPr>
          <p:cNvPr id="619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215776" y="733425"/>
            <a:ext cx="9394949" cy="706438"/>
          </a:xfrm>
        </p:spPr>
        <p:txBody>
          <a:bodyPr anchor="ctr"/>
          <a:lstStyle/>
          <a:p>
            <a:pPr marL="0" indent="0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dirty="0" smtClean="0"/>
              <a:t>Wiederholung: gleichförmige Bewegung</a:t>
            </a: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5763" y="4924425"/>
            <a:ext cx="1546225" cy="221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Textfeld 31"/>
          <p:cNvSpPr txBox="1">
            <a:spLocks noChangeArrowheads="1"/>
          </p:cNvSpPr>
          <p:nvPr/>
        </p:nvSpPr>
        <p:spPr bwMode="auto">
          <a:xfrm>
            <a:off x="2222500" y="6011863"/>
            <a:ext cx="5278438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de-DE"/>
              <a:t>Die Luftblase bewegt sich auch geradlinig und gleichförmig, nur viel langsamer!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 nodeType="clickPar">
                      <p:stCondLst>
                        <p:cond delay="0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63" presetClass="pat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0.00023 L 0.75591 -0.14444 " pathEditMode="relative" rAng="0" ptsTypes="AA">
                                      <p:cBhvr>
                                        <p:cTn id="17" dur="8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795" y="-7222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18529E-6 C 0.0507 3.18529E-6 0.09236 0.05551 0.09236 0.12468 C 0.09236 0.19408 0.0507 0.25075 -3.33333E-6 0.25075 C -0.05104 0.25075 -0.09218 0.19408 -0.09218 0.12468 C -0.09218 0.05551 -0.05104 3.18529E-6 -3.33333E-6 3.18529E-6 Z " pathEditMode="relative" rAng="0" ptsTypes="fffff">
                                      <p:cBhvr>
                                        <p:cTn id="27" dur="1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38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54" grpId="0" animBg="1"/>
      <p:bldP spid="59" grpId="0"/>
      <p:bldP spid="60" grpId="0"/>
      <p:bldP spid="61" grpId="0"/>
      <p:bldP spid="62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760604" y="1549799"/>
            <a:ext cx="1088132" cy="2328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dirty="0" smtClean="0"/>
              <a:t>Mechanik</a:t>
            </a: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dirty="0" smtClean="0"/>
              <a:t>Wiederholung: Geschwindigkeit</a:t>
            </a:r>
          </a:p>
        </p:txBody>
      </p:sp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4240172" y="1547589"/>
            <a:ext cx="3373885" cy="1044575"/>
          </a:xfrm>
          <a:prstGeom prst="wedgeEllipseCallout">
            <a:avLst>
              <a:gd name="adj1" fmla="val 86941"/>
              <a:gd name="adj2" fmla="val -4559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Das war die Geschwindigkeit!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4554097" y="4931965"/>
            <a:ext cx="5166735" cy="2353658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r>
              <a:rPr lang="de-DE" sz="2400" dirty="0">
                <a:latin typeface="Calibri" pitchFamily="34" charset="0"/>
              </a:rPr>
              <a:t>Definition: Die </a:t>
            </a:r>
            <a:r>
              <a:rPr lang="de-DE" sz="2400" dirty="0">
                <a:solidFill>
                  <a:srgbClr val="FF0000"/>
                </a:solidFill>
                <a:latin typeface="Calibri" pitchFamily="34" charset="0"/>
              </a:rPr>
              <a:t>Geschwindigkeit </a:t>
            </a:r>
            <a:r>
              <a:rPr lang="de-DE" sz="2400" dirty="0">
                <a:latin typeface="Calibri" pitchFamily="34" charset="0"/>
              </a:rPr>
              <a:t>gibt an, </a:t>
            </a:r>
            <a:endParaRPr lang="de-DE" sz="2400" dirty="0" smtClean="0">
              <a:latin typeface="Calibri" pitchFamily="34" charset="0"/>
            </a:endParaRPr>
          </a:p>
          <a:p>
            <a:r>
              <a:rPr lang="de-DE" sz="2400" dirty="0" smtClean="0">
                <a:latin typeface="Calibri" pitchFamily="34" charset="0"/>
              </a:rPr>
              <a:t>wie </a:t>
            </a:r>
            <a:r>
              <a:rPr lang="de-DE" sz="2400" dirty="0">
                <a:latin typeface="Calibri" pitchFamily="34" charset="0"/>
              </a:rPr>
              <a:t>schnell sich ein Körper bewegt.</a:t>
            </a:r>
          </a:p>
          <a:p>
            <a:r>
              <a:rPr lang="de-DE" sz="2400" dirty="0">
                <a:latin typeface="Calibri" pitchFamily="34" charset="0"/>
              </a:rPr>
              <a:t>FZ: 		</a:t>
            </a:r>
            <a:r>
              <a:rPr lang="de-DE" sz="2400" dirty="0">
                <a:solidFill>
                  <a:srgbClr val="FF0000"/>
                </a:solidFill>
                <a:latin typeface="Calibri" pitchFamily="34" charset="0"/>
              </a:rPr>
              <a:t>v</a:t>
            </a:r>
          </a:p>
          <a:p>
            <a:r>
              <a:rPr lang="de-DE" sz="2400" dirty="0">
                <a:latin typeface="Calibri" pitchFamily="34" charset="0"/>
              </a:rPr>
              <a:t>E:		</a:t>
            </a:r>
            <a:r>
              <a:rPr lang="de-DE" sz="2400" dirty="0">
                <a:solidFill>
                  <a:srgbClr val="FF0000"/>
                </a:solidFill>
                <a:latin typeface="Calibri" pitchFamily="34" charset="0"/>
              </a:rPr>
              <a:t>m/s </a:t>
            </a:r>
            <a:r>
              <a:rPr lang="de-DE" sz="2400" dirty="0">
                <a:latin typeface="Calibri" pitchFamily="34" charset="0"/>
              </a:rPr>
              <a:t>oder</a:t>
            </a:r>
            <a:r>
              <a:rPr lang="de-DE" sz="2400" dirty="0">
                <a:solidFill>
                  <a:srgbClr val="FF0000"/>
                </a:solidFill>
                <a:latin typeface="Calibri" pitchFamily="34" charset="0"/>
              </a:rPr>
              <a:t> km/h</a:t>
            </a:r>
          </a:p>
          <a:p>
            <a:r>
              <a:rPr lang="de-DE" sz="2400" dirty="0">
                <a:latin typeface="Calibri" pitchFamily="34" charset="0"/>
              </a:rPr>
              <a:t>MG:	</a:t>
            </a:r>
            <a:r>
              <a:rPr lang="de-DE" sz="2400" dirty="0">
                <a:solidFill>
                  <a:srgbClr val="FF0000"/>
                </a:solidFill>
                <a:latin typeface="Calibri" pitchFamily="34" charset="0"/>
              </a:rPr>
              <a:t>Tachometer</a:t>
            </a:r>
          </a:p>
          <a:p>
            <a:r>
              <a:rPr lang="de-DE" sz="2400" dirty="0">
                <a:latin typeface="Calibri" pitchFamily="34" charset="0"/>
              </a:rPr>
              <a:t>Formel zur Berechnung: </a:t>
            </a:r>
            <a:endParaRPr lang="de-DE" sz="2400" dirty="0" smtClean="0">
              <a:latin typeface="Calibri" pitchFamily="34" charset="0"/>
            </a:endParaRPr>
          </a:p>
          <a:p>
            <a:endParaRPr lang="de-DE" sz="1400" dirty="0">
              <a:latin typeface="Calibri" pitchFamily="34" charset="0"/>
            </a:endParaRPr>
          </a:p>
        </p:txBody>
      </p:sp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4821" y="6516141"/>
            <a:ext cx="800100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369" y="4475853"/>
            <a:ext cx="4068480" cy="2859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896" y="2934670"/>
            <a:ext cx="7038975" cy="1266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4392572" y="1699989"/>
            <a:ext cx="3373885" cy="1044575"/>
          </a:xfrm>
          <a:prstGeom prst="wedgeEllipseCallout">
            <a:avLst>
              <a:gd name="adj1" fmla="val 81404"/>
              <a:gd name="adj2" fmla="val -19619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… und was ist daran falsch?!</a:t>
            </a:r>
            <a:endParaRPr lang="de-DE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2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dirty="0" smtClean="0"/>
              <a:t>Mechanik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dirty="0" smtClean="0"/>
              <a:t>Die gleichmäßig beschleunigte Bewegung</a:t>
            </a:r>
          </a:p>
        </p:txBody>
      </p:sp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4" y="2936279"/>
            <a:ext cx="9896475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295" y="4017566"/>
            <a:ext cx="3171825" cy="255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2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0807" y="4025924"/>
            <a:ext cx="3238500" cy="255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3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488" y="4016399"/>
            <a:ext cx="3305175" cy="257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647824" y="5312543"/>
            <a:ext cx="1429054" cy="349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a = 0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4176216" y="4849527"/>
            <a:ext cx="1728192" cy="349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v = konstant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7715714" y="4808487"/>
            <a:ext cx="1429054" cy="349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s </a:t>
            </a:r>
            <a:r>
              <a:rPr lang="de-DE" b="1" dirty="0" smtClean="0">
                <a:solidFill>
                  <a:srgbClr val="FF0000"/>
                </a:solidFill>
                <a:effectLst/>
              </a:rPr>
              <a:t>~</a:t>
            </a:r>
            <a:r>
              <a:rPr lang="de-DE" b="1" dirty="0" smtClean="0">
                <a:solidFill>
                  <a:srgbClr val="FF0000"/>
                </a:solidFill>
              </a:rPr>
              <a:t> t</a:t>
            </a:r>
            <a:endParaRPr lang="de-DE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/>
              <p:cNvSpPr txBox="1"/>
              <p:nvPr/>
            </p:nvSpPr>
            <p:spPr>
              <a:xfrm>
                <a:off x="1772483" y="6766736"/>
                <a:ext cx="6395149" cy="685509"/>
              </a:xfrm>
              <a:prstGeom prst="rect">
                <a:avLst/>
              </a:prstGeom>
              <a:noFill/>
              <a:ln w="25400"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𝑨𝒖𝒔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𝒔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~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𝒕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𝒇𝒐𝒍𝒈𝒕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𝒔</m:t>
                          </m:r>
                        </m:num>
                        <m:den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𝒕</m:t>
                          </m:r>
                        </m:den>
                      </m:f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𝒌𝒐𝒏𝒔𝒕𝒂𝒏𝒕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, 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𝒂𝒍𝒔𝒐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𝒊𝒔𝒕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𝒗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𝒔</m:t>
                          </m:r>
                        </m:num>
                        <m:den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𝒕</m:t>
                          </m:r>
                        </m:den>
                      </m:f>
                    </m:oMath>
                  </m:oMathPara>
                </a14:m>
                <a:endParaRPr lang="de-DE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xtfeld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2483" y="6766736"/>
                <a:ext cx="6395149" cy="68550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 w="254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/>
              <p:cNvSpPr txBox="1"/>
              <p:nvPr/>
            </p:nvSpPr>
            <p:spPr>
              <a:xfrm>
                <a:off x="140295" y="1907629"/>
                <a:ext cx="5426486" cy="378565"/>
              </a:xfrm>
              <a:prstGeom prst="rect">
                <a:avLst/>
              </a:prstGeom>
              <a:noFill/>
              <a:ln w="25400"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sz="20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F</m:t>
                      </m:r>
                      <m:r>
                        <a:rPr lang="de-DE" sz="20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ü</m:t>
                      </m:r>
                      <m:r>
                        <m:rPr>
                          <m:sty m:val="p"/>
                        </m:rPr>
                        <a:rPr lang="de-DE" sz="20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r</m:t>
                      </m:r>
                      <m:r>
                        <a:rPr lang="de-DE" sz="20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de-DE" sz="20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die</m:t>
                      </m:r>
                      <m:r>
                        <a:rPr lang="de-DE" sz="20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de-DE" sz="20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geradlinig</m:t>
                      </m:r>
                      <m:r>
                        <a:rPr lang="de-DE" sz="20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de-DE" sz="20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gleichf</m:t>
                      </m:r>
                      <m:r>
                        <a:rPr lang="de-DE" sz="20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ö</m:t>
                      </m:r>
                      <m:r>
                        <m:rPr>
                          <m:sty m:val="p"/>
                        </m:rPr>
                        <a:rPr lang="de-DE" sz="20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rmige</m:t>
                      </m:r>
                      <m:r>
                        <a:rPr lang="de-DE" sz="20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de-DE" sz="20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Bewegung</m:t>
                      </m:r>
                      <m:r>
                        <a:rPr lang="de-DE" sz="20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de-DE" sz="20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gilt</m:t>
                      </m:r>
                      <m:r>
                        <a:rPr lang="de-DE" sz="20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:</m:t>
                      </m:r>
                    </m:oMath>
                  </m:oMathPara>
                </a14:m>
                <a:endParaRPr lang="de-DE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295" y="1907629"/>
                <a:ext cx="5426486" cy="378565"/>
              </a:xfrm>
              <a:prstGeom prst="rect">
                <a:avLst/>
              </a:prstGeom>
              <a:blipFill rotWithShape="1">
                <a:blip r:embed="rId8"/>
                <a:stretch>
                  <a:fillRect b="-13636"/>
                </a:stretch>
              </a:blipFill>
              <a:ln w="254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274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6420" y="1404466"/>
            <a:ext cx="2558587" cy="1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2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5696" y="4010285"/>
            <a:ext cx="3286125" cy="260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79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4128" y="4015048"/>
            <a:ext cx="3190875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" y="4026668"/>
            <a:ext cx="3152775" cy="257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dirty="0" smtClean="0"/>
              <a:t>Mechanik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dirty="0" smtClean="0"/>
              <a:t>Die gleichmäßig beschleunigte Bewegung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836379" y="4859957"/>
            <a:ext cx="1872208" cy="349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a = konstant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4176216" y="4849527"/>
            <a:ext cx="1728192" cy="349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v </a:t>
            </a:r>
            <a:r>
              <a:rPr lang="de-DE" b="1" dirty="0" smtClean="0">
                <a:solidFill>
                  <a:srgbClr val="FF0000"/>
                </a:solidFill>
                <a:effectLst/>
              </a:rPr>
              <a:t>~</a:t>
            </a:r>
            <a:r>
              <a:rPr lang="de-DE" b="1" dirty="0" smtClean="0">
                <a:solidFill>
                  <a:srgbClr val="FF0000"/>
                </a:solidFill>
              </a:rPr>
              <a:t> t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8363786" y="4787949"/>
            <a:ext cx="1429054" cy="349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s </a:t>
            </a:r>
            <a:r>
              <a:rPr lang="de-DE" b="1" dirty="0" smtClean="0">
                <a:solidFill>
                  <a:srgbClr val="FF0000"/>
                </a:solidFill>
                <a:effectLst/>
              </a:rPr>
              <a:t>~</a:t>
            </a:r>
            <a:r>
              <a:rPr lang="de-DE" b="1" dirty="0" smtClean="0">
                <a:solidFill>
                  <a:srgbClr val="FF0000"/>
                </a:solidFill>
              </a:rPr>
              <a:t> t</a:t>
            </a:r>
            <a:r>
              <a:rPr lang="de-DE" b="1" baseline="30000" dirty="0" smtClean="0">
                <a:solidFill>
                  <a:srgbClr val="FF0000"/>
                </a:solidFill>
              </a:rPr>
              <a:t>2</a:t>
            </a:r>
            <a:endParaRPr lang="de-DE" b="1" baseline="30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/>
              <p:cNvSpPr txBox="1"/>
              <p:nvPr/>
            </p:nvSpPr>
            <p:spPr>
              <a:xfrm>
                <a:off x="1772483" y="6766736"/>
                <a:ext cx="6462474" cy="685509"/>
              </a:xfrm>
              <a:prstGeom prst="rect">
                <a:avLst/>
              </a:prstGeom>
              <a:noFill/>
              <a:ln w="25400"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𝑨𝒖𝒔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𝒗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~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𝒕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𝒇𝒐𝒍𝒈𝒕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𝒗</m:t>
                          </m:r>
                        </m:num>
                        <m:den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𝒕</m:t>
                          </m:r>
                        </m:den>
                      </m:f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𝒌𝒐𝒏𝒔𝒕𝒂𝒏𝒕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, 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𝒂𝒍𝒔𝒐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𝒊𝒔𝒕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𝒂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𝒗</m:t>
                          </m:r>
                        </m:num>
                        <m:den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𝒕</m:t>
                          </m:r>
                        </m:den>
                      </m:f>
                    </m:oMath>
                  </m:oMathPara>
                </a14:m>
                <a:endParaRPr lang="de-DE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xtfeld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2483" y="6766736"/>
                <a:ext cx="6462474" cy="68550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 w="254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/>
              <p:cNvSpPr txBox="1"/>
              <p:nvPr/>
            </p:nvSpPr>
            <p:spPr>
              <a:xfrm>
                <a:off x="140295" y="1907629"/>
                <a:ext cx="5676554" cy="378565"/>
              </a:xfrm>
              <a:prstGeom prst="rect">
                <a:avLst/>
              </a:prstGeom>
              <a:noFill/>
              <a:ln w="25400"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sz="20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F</m:t>
                      </m:r>
                      <m:r>
                        <a:rPr lang="de-DE" sz="20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ü</m:t>
                      </m:r>
                      <m:r>
                        <m:rPr>
                          <m:sty m:val="p"/>
                        </m:rPr>
                        <a:rPr lang="de-DE" sz="20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r</m:t>
                      </m:r>
                      <m:r>
                        <a:rPr lang="de-DE" sz="20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de-DE" sz="20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die</m:t>
                      </m:r>
                      <m:r>
                        <a:rPr lang="de-DE" sz="20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de-DE" sz="20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gleichm</m:t>
                      </m:r>
                      <m:r>
                        <a:rPr lang="de-DE" sz="20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äß</m:t>
                      </m:r>
                      <m:r>
                        <m:rPr>
                          <m:sty m:val="p"/>
                        </m:rPr>
                        <a:rPr lang="de-DE" sz="20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ig</m:t>
                      </m:r>
                      <m:r>
                        <a:rPr lang="de-DE" sz="20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de-DE" sz="20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beschleunigte</m:t>
                      </m:r>
                      <m:r>
                        <a:rPr lang="de-DE" sz="20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de-DE" sz="20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Bewegung</m:t>
                      </m:r>
                      <m:r>
                        <a:rPr lang="de-DE" sz="20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de-DE" sz="20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gilt</m:t>
                      </m:r>
                      <m:r>
                        <a:rPr lang="de-DE" sz="20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:</m:t>
                      </m:r>
                    </m:oMath>
                  </m:oMathPara>
                </a14:m>
                <a:endParaRPr lang="de-DE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295" y="1907629"/>
                <a:ext cx="5676554" cy="378565"/>
              </a:xfrm>
              <a:prstGeom prst="rect">
                <a:avLst/>
              </a:prstGeom>
              <a:blipFill rotWithShape="1">
                <a:blip r:embed="rId7"/>
                <a:stretch>
                  <a:fillRect b="-13636"/>
                </a:stretch>
              </a:blipFill>
              <a:ln w="254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" y="3059757"/>
            <a:ext cx="9877425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9660" y="1377737"/>
            <a:ext cx="2440148" cy="1617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27649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2" grpId="0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dirty="0" smtClean="0"/>
              <a:t>Mechanik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dirty="0" smtClean="0"/>
              <a:t>Die gleichmäßig beschleunigte Bewegung</a:t>
            </a:r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4728" y="3144685"/>
            <a:ext cx="1224454" cy="2296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7001927" y="2817415"/>
            <a:ext cx="2045220" cy="865188"/>
          </a:xfrm>
          <a:prstGeom prst="wedgeEllipseCallout">
            <a:avLst>
              <a:gd name="adj1" fmla="val 53433"/>
              <a:gd name="adj2" fmla="val 40428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Warum wird das</a:t>
            </a:r>
          </a:p>
          <a:p>
            <a:pPr algn="ctr">
              <a:tabLst>
                <a:tab pos="723900" algn="l"/>
                <a:tab pos="14478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eine Parabel?</a:t>
            </a:r>
            <a:r>
              <a:rPr lang="de-DE" dirty="0" smtClean="0">
                <a:solidFill>
                  <a:srgbClr val="000000"/>
                </a:solidFill>
              </a:rPr>
              <a:t>!</a:t>
            </a: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792" y="1793676"/>
            <a:ext cx="3238500" cy="255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3473" y="1784151"/>
            <a:ext cx="3305175" cy="257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2160" y="4851920"/>
            <a:ext cx="3286125" cy="260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35" y="4856683"/>
            <a:ext cx="3190875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1727944" y="1434183"/>
            <a:ext cx="3775393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geradlinig gleichförmige Bewegung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1618039" y="4509989"/>
            <a:ext cx="4070345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gleichmäßig beschleunigte Bewegung</a:t>
            </a:r>
            <a:endParaRPr lang="de-DE" dirty="0"/>
          </a:p>
        </p:txBody>
      </p:sp>
      <p:sp>
        <p:nvSpPr>
          <p:cNvPr id="3" name="Ellipse 2"/>
          <p:cNvSpPr/>
          <p:nvPr/>
        </p:nvSpPr>
        <p:spPr bwMode="auto">
          <a:xfrm>
            <a:off x="4029037" y="3663890"/>
            <a:ext cx="72008" cy="7146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4" name="Rechtwinkliges Dreieck 3"/>
          <p:cNvSpPr/>
          <p:nvPr/>
        </p:nvSpPr>
        <p:spPr bwMode="auto">
          <a:xfrm flipH="1">
            <a:off x="731381" y="5685382"/>
            <a:ext cx="1743407" cy="1102122"/>
          </a:xfrm>
          <a:custGeom>
            <a:avLst/>
            <a:gdLst>
              <a:gd name="connsiteX0" fmla="*/ 0 w 1776746"/>
              <a:gd name="connsiteY0" fmla="*/ 1152128 h 1152128"/>
              <a:gd name="connsiteX1" fmla="*/ 0 w 1776746"/>
              <a:gd name="connsiteY1" fmla="*/ 0 h 1152128"/>
              <a:gd name="connsiteX2" fmla="*/ 1776746 w 1776746"/>
              <a:gd name="connsiteY2" fmla="*/ 1152128 h 1152128"/>
              <a:gd name="connsiteX3" fmla="*/ 0 w 1776746"/>
              <a:gd name="connsiteY3" fmla="*/ 1152128 h 1152128"/>
              <a:gd name="connsiteX0" fmla="*/ 0 w 1793414"/>
              <a:gd name="connsiteY0" fmla="*/ 1152128 h 1152128"/>
              <a:gd name="connsiteX1" fmla="*/ 0 w 1793414"/>
              <a:gd name="connsiteY1" fmla="*/ 0 h 1152128"/>
              <a:gd name="connsiteX2" fmla="*/ 1793414 w 1793414"/>
              <a:gd name="connsiteY2" fmla="*/ 1144985 h 1152128"/>
              <a:gd name="connsiteX3" fmla="*/ 0 w 1793414"/>
              <a:gd name="connsiteY3" fmla="*/ 1152128 h 1152128"/>
              <a:gd name="connsiteX0" fmla="*/ 0 w 1793414"/>
              <a:gd name="connsiteY0" fmla="*/ 1118790 h 1118790"/>
              <a:gd name="connsiteX1" fmla="*/ 47625 w 1793414"/>
              <a:gd name="connsiteY1" fmla="*/ 0 h 1118790"/>
              <a:gd name="connsiteX2" fmla="*/ 1793414 w 1793414"/>
              <a:gd name="connsiteY2" fmla="*/ 1111647 h 1118790"/>
              <a:gd name="connsiteX3" fmla="*/ 0 w 1793414"/>
              <a:gd name="connsiteY3" fmla="*/ 1118790 h 1118790"/>
              <a:gd name="connsiteX0" fmla="*/ 0 w 1748170"/>
              <a:gd name="connsiteY0" fmla="*/ 1116408 h 1116408"/>
              <a:gd name="connsiteX1" fmla="*/ 2381 w 1748170"/>
              <a:gd name="connsiteY1" fmla="*/ 0 h 1116408"/>
              <a:gd name="connsiteX2" fmla="*/ 1748170 w 1748170"/>
              <a:gd name="connsiteY2" fmla="*/ 1111647 h 1116408"/>
              <a:gd name="connsiteX3" fmla="*/ 0 w 1748170"/>
              <a:gd name="connsiteY3" fmla="*/ 1116408 h 1116408"/>
              <a:gd name="connsiteX0" fmla="*/ 0 w 1748170"/>
              <a:gd name="connsiteY0" fmla="*/ 1102121 h 1111647"/>
              <a:gd name="connsiteX1" fmla="*/ 2381 w 1748170"/>
              <a:gd name="connsiteY1" fmla="*/ 0 h 1111647"/>
              <a:gd name="connsiteX2" fmla="*/ 1748170 w 1748170"/>
              <a:gd name="connsiteY2" fmla="*/ 1111647 h 1111647"/>
              <a:gd name="connsiteX3" fmla="*/ 0 w 1748170"/>
              <a:gd name="connsiteY3" fmla="*/ 1102121 h 1111647"/>
              <a:gd name="connsiteX0" fmla="*/ 0 w 1743407"/>
              <a:gd name="connsiteY0" fmla="*/ 1102121 h 1102122"/>
              <a:gd name="connsiteX1" fmla="*/ 2381 w 1743407"/>
              <a:gd name="connsiteY1" fmla="*/ 0 h 1102122"/>
              <a:gd name="connsiteX2" fmla="*/ 1743407 w 1743407"/>
              <a:gd name="connsiteY2" fmla="*/ 1102122 h 1102122"/>
              <a:gd name="connsiteX3" fmla="*/ 0 w 1743407"/>
              <a:gd name="connsiteY3" fmla="*/ 1102121 h 1102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43407" h="1102122">
                <a:moveTo>
                  <a:pt x="0" y="1102121"/>
                </a:moveTo>
                <a:cubicBezTo>
                  <a:pt x="794" y="729985"/>
                  <a:pt x="1587" y="372136"/>
                  <a:pt x="2381" y="0"/>
                </a:cubicBezTo>
                <a:lnTo>
                  <a:pt x="1743407" y="1102122"/>
                </a:lnTo>
                <a:lnTo>
                  <a:pt x="0" y="1102121"/>
                </a:lnTo>
                <a:close/>
              </a:path>
            </a:pathLst>
          </a:custGeom>
          <a:solidFill>
            <a:srgbClr val="00B8FF">
              <a:alpha val="5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5" name="Ellipse 4"/>
          <p:cNvSpPr/>
          <p:nvPr/>
        </p:nvSpPr>
        <p:spPr bwMode="auto">
          <a:xfrm>
            <a:off x="4060526" y="6769396"/>
            <a:ext cx="72008" cy="72008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10" name="Rechteck 9"/>
          <p:cNvSpPr/>
          <p:nvPr/>
        </p:nvSpPr>
        <p:spPr bwMode="auto">
          <a:xfrm>
            <a:off x="715069" y="2618184"/>
            <a:ext cx="2210817" cy="1064756"/>
          </a:xfrm>
          <a:custGeom>
            <a:avLst/>
            <a:gdLst>
              <a:gd name="connsiteX0" fmla="*/ 0 w 2232248"/>
              <a:gd name="connsiteY0" fmla="*/ 0 h 1036181"/>
              <a:gd name="connsiteX1" fmla="*/ 2232248 w 2232248"/>
              <a:gd name="connsiteY1" fmla="*/ 0 h 1036181"/>
              <a:gd name="connsiteX2" fmla="*/ 2232248 w 2232248"/>
              <a:gd name="connsiteY2" fmla="*/ 1036181 h 1036181"/>
              <a:gd name="connsiteX3" fmla="*/ 0 w 2232248"/>
              <a:gd name="connsiteY3" fmla="*/ 1036181 h 1036181"/>
              <a:gd name="connsiteX4" fmla="*/ 0 w 2232248"/>
              <a:gd name="connsiteY4" fmla="*/ 0 h 1036181"/>
              <a:gd name="connsiteX0" fmla="*/ 4762 w 2237010"/>
              <a:gd name="connsiteY0" fmla="*/ 0 h 1055231"/>
              <a:gd name="connsiteX1" fmla="*/ 2237010 w 2237010"/>
              <a:gd name="connsiteY1" fmla="*/ 0 h 1055231"/>
              <a:gd name="connsiteX2" fmla="*/ 2237010 w 2237010"/>
              <a:gd name="connsiteY2" fmla="*/ 1036181 h 1055231"/>
              <a:gd name="connsiteX3" fmla="*/ 0 w 2237010"/>
              <a:gd name="connsiteY3" fmla="*/ 1055231 h 1055231"/>
              <a:gd name="connsiteX4" fmla="*/ 4762 w 2237010"/>
              <a:gd name="connsiteY4" fmla="*/ 0 h 1055231"/>
              <a:gd name="connsiteX0" fmla="*/ 2381 w 2237010"/>
              <a:gd name="connsiteY0" fmla="*/ 0 h 1062374"/>
              <a:gd name="connsiteX1" fmla="*/ 2237010 w 2237010"/>
              <a:gd name="connsiteY1" fmla="*/ 7143 h 1062374"/>
              <a:gd name="connsiteX2" fmla="*/ 2237010 w 2237010"/>
              <a:gd name="connsiteY2" fmla="*/ 1043324 h 1062374"/>
              <a:gd name="connsiteX3" fmla="*/ 0 w 2237010"/>
              <a:gd name="connsiteY3" fmla="*/ 1062374 h 1062374"/>
              <a:gd name="connsiteX4" fmla="*/ 2381 w 2237010"/>
              <a:gd name="connsiteY4" fmla="*/ 0 h 1062374"/>
              <a:gd name="connsiteX0" fmla="*/ 2381 w 2237010"/>
              <a:gd name="connsiteY0" fmla="*/ 2382 h 1064756"/>
              <a:gd name="connsiteX1" fmla="*/ 2225104 w 2237010"/>
              <a:gd name="connsiteY1" fmla="*/ 0 h 1064756"/>
              <a:gd name="connsiteX2" fmla="*/ 2237010 w 2237010"/>
              <a:gd name="connsiteY2" fmla="*/ 1045706 h 1064756"/>
              <a:gd name="connsiteX3" fmla="*/ 0 w 2237010"/>
              <a:gd name="connsiteY3" fmla="*/ 1064756 h 1064756"/>
              <a:gd name="connsiteX4" fmla="*/ 2381 w 2237010"/>
              <a:gd name="connsiteY4" fmla="*/ 2382 h 1064756"/>
              <a:gd name="connsiteX0" fmla="*/ 2381 w 2225104"/>
              <a:gd name="connsiteY0" fmla="*/ 2382 h 1064756"/>
              <a:gd name="connsiteX1" fmla="*/ 2225104 w 2225104"/>
              <a:gd name="connsiteY1" fmla="*/ 0 h 1064756"/>
              <a:gd name="connsiteX2" fmla="*/ 2210817 w 2225104"/>
              <a:gd name="connsiteY2" fmla="*/ 1062375 h 1064756"/>
              <a:gd name="connsiteX3" fmla="*/ 0 w 2225104"/>
              <a:gd name="connsiteY3" fmla="*/ 1064756 h 1064756"/>
              <a:gd name="connsiteX4" fmla="*/ 2381 w 2225104"/>
              <a:gd name="connsiteY4" fmla="*/ 2382 h 1064756"/>
              <a:gd name="connsiteX0" fmla="*/ 2381 w 2210817"/>
              <a:gd name="connsiteY0" fmla="*/ 2382 h 1064756"/>
              <a:gd name="connsiteX1" fmla="*/ 2210816 w 2210817"/>
              <a:gd name="connsiteY1" fmla="*/ 0 h 1064756"/>
              <a:gd name="connsiteX2" fmla="*/ 2210817 w 2210817"/>
              <a:gd name="connsiteY2" fmla="*/ 1062375 h 1064756"/>
              <a:gd name="connsiteX3" fmla="*/ 0 w 2210817"/>
              <a:gd name="connsiteY3" fmla="*/ 1064756 h 1064756"/>
              <a:gd name="connsiteX4" fmla="*/ 2381 w 2210817"/>
              <a:gd name="connsiteY4" fmla="*/ 2382 h 1064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0817" h="1064756">
                <a:moveTo>
                  <a:pt x="2381" y="2382"/>
                </a:moveTo>
                <a:lnTo>
                  <a:pt x="2210816" y="0"/>
                </a:lnTo>
                <a:cubicBezTo>
                  <a:pt x="2210816" y="354125"/>
                  <a:pt x="2210817" y="708250"/>
                  <a:pt x="2210817" y="1062375"/>
                </a:cubicBezTo>
                <a:lnTo>
                  <a:pt x="0" y="1064756"/>
                </a:lnTo>
                <a:cubicBezTo>
                  <a:pt x="1587" y="713012"/>
                  <a:pt x="794" y="354126"/>
                  <a:pt x="2381" y="2382"/>
                </a:cubicBezTo>
                <a:close/>
              </a:path>
            </a:pathLst>
          </a:custGeom>
          <a:solidFill>
            <a:srgbClr val="00B8FF">
              <a:alpha val="5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feld 15"/>
              <p:cNvSpPr txBox="1"/>
              <p:nvPr/>
            </p:nvSpPr>
            <p:spPr>
              <a:xfrm>
                <a:off x="1409010" y="2969701"/>
                <a:ext cx="637867" cy="3499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𝒗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𝒕</m:t>
                      </m:r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6" name="Textfeld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9010" y="2969701"/>
                <a:ext cx="637867" cy="34996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feld 20"/>
              <p:cNvSpPr txBox="1"/>
              <p:nvPr/>
            </p:nvSpPr>
            <p:spPr>
              <a:xfrm>
                <a:off x="7818343" y="1856016"/>
                <a:ext cx="1096775" cy="8652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𝒔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𝒗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𝒕</m:t>
                      </m:r>
                    </m:oMath>
                  </m:oMathPara>
                </a14:m>
                <a:endParaRPr lang="de-DE" b="1" dirty="0" smtClean="0">
                  <a:solidFill>
                    <a:srgbClr val="FF0000"/>
                  </a:solidFill>
                  <a:ea typeface="Cambria Math"/>
                </a:endParaRPr>
              </a:p>
              <a:p>
                <a:endParaRPr lang="de-DE" b="1" dirty="0" smtClean="0">
                  <a:solidFill>
                    <a:srgbClr val="FF0000"/>
                  </a:solidFill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>
                          <a:solidFill>
                            <a:srgbClr val="FF0000"/>
                          </a:solidFill>
                          <a:latin typeface="Cambria Math"/>
                        </a:rPr>
                        <m:t>𝒔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~</m:t>
                      </m:r>
                      <m:r>
                        <a:rPr lang="de-DE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𝒕</m:t>
                      </m:r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8343" y="1856016"/>
                <a:ext cx="1096775" cy="86523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feld 21"/>
              <p:cNvSpPr txBox="1"/>
              <p:nvPr/>
            </p:nvSpPr>
            <p:spPr>
              <a:xfrm>
                <a:off x="1628649" y="6152082"/>
                <a:ext cx="707245" cy="5600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𝒗</m:t>
                          </m:r>
                          <m:r>
                            <a:rPr lang="de-DE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de-DE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𝒕</m:t>
                          </m:r>
                          <m:r>
                            <m:rPr>
                              <m:nor/>
                            </m:rPr>
                            <a:rPr lang="de-DE" b="1" dirty="0">
                              <a:solidFill>
                                <a:srgbClr val="FF0000"/>
                              </a:solidFill>
                            </a:rPr>
                            <m:t> </m:t>
                          </m:r>
                        </m:num>
                        <m:den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8649" y="6152082"/>
                <a:ext cx="707245" cy="56002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feld 22"/>
              <p:cNvSpPr txBox="1"/>
              <p:nvPr/>
            </p:nvSpPr>
            <p:spPr>
              <a:xfrm>
                <a:off x="7818343" y="4851920"/>
                <a:ext cx="1124026" cy="5600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>
                          <a:solidFill>
                            <a:srgbClr val="FF0000"/>
                          </a:solidFill>
                          <a:latin typeface="Cambria Math"/>
                        </a:rPr>
                        <m:t>𝒔</m:t>
                      </m:r>
                      <m:r>
                        <a:rPr lang="de-DE" b="1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𝒗</m:t>
                          </m:r>
                          <m:r>
                            <a:rPr lang="de-DE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de-DE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𝒕</m:t>
                          </m:r>
                          <m:r>
                            <m:rPr>
                              <m:nor/>
                            </m:rPr>
                            <a:rPr lang="de-DE" b="1" dirty="0">
                              <a:solidFill>
                                <a:srgbClr val="FF0000"/>
                              </a:solidFill>
                            </a:rPr>
                            <m:t> </m:t>
                          </m:r>
                        </m:num>
                        <m:den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8343" y="4851920"/>
                <a:ext cx="1124026" cy="56002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feld 23"/>
              <p:cNvSpPr txBox="1"/>
              <p:nvPr/>
            </p:nvSpPr>
            <p:spPr>
              <a:xfrm>
                <a:off x="7856735" y="6152082"/>
                <a:ext cx="1245021" cy="10550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𝒔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de-DE" b="1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a</m:t>
                          </m:r>
                          <m:r>
                            <m:rPr>
                              <m:nor/>
                            </m:rPr>
                            <a:rPr lang="de-DE" b="1" dirty="0">
                              <a:solidFill>
                                <a:srgbClr val="FF0000"/>
                              </a:solidFill>
                            </a:rPr>
                            <m:t> </m:t>
                          </m:r>
                        </m:num>
                        <m:den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de-DE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𝒕</m:t>
                          </m:r>
                        </m:e>
                        <m:sup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b="1" dirty="0" smtClean="0">
                  <a:solidFill>
                    <a:srgbClr val="FF0000"/>
                  </a:solidFill>
                </a:endParaRPr>
              </a:p>
              <a:p>
                <a:endParaRPr lang="de-DE" b="1" dirty="0" smtClean="0">
                  <a:solidFill>
                    <a:srgbClr val="FF0000"/>
                  </a:solidFill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>
                          <a:solidFill>
                            <a:srgbClr val="FF0000"/>
                          </a:solidFill>
                          <a:latin typeface="Cambria Math"/>
                        </a:rPr>
                        <m:t>𝒔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~</m:t>
                      </m:r>
                      <m:sSup>
                        <m:sSupPr>
                          <m:ctrlPr>
                            <a:rPr lang="de-DE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de-DE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𝒕</m:t>
                          </m:r>
                        </m:e>
                        <m:sup>
                          <m:r>
                            <a:rPr lang="de-DE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6735" y="6152082"/>
                <a:ext cx="1245021" cy="105509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hteck 16"/>
              <p:cNvSpPr/>
              <p:nvPr/>
            </p:nvSpPr>
            <p:spPr>
              <a:xfrm>
                <a:off x="7255545" y="5470769"/>
                <a:ext cx="881972" cy="5371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𝒂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de-DE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𝒗</m:t>
                          </m:r>
                        </m:num>
                        <m:den>
                          <m:r>
                            <a:rPr lang="de-DE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𝒕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7" name="Rechteck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5545" y="5470769"/>
                <a:ext cx="881972" cy="537198"/>
              </a:xfrm>
              <a:prstGeom prst="rect">
                <a:avLst/>
              </a:prstGeom>
              <a:blipFill rotWithShape="1">
                <a:blip r:embed="rId13"/>
                <a:stretch>
                  <a:fillRect b="-449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feld 25"/>
              <p:cNvSpPr txBox="1"/>
              <p:nvPr/>
            </p:nvSpPr>
            <p:spPr>
              <a:xfrm>
                <a:off x="8660648" y="5580037"/>
                <a:ext cx="1087157" cy="3499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𝒗</m:t>
                      </m:r>
                      <m:r>
                        <a:rPr lang="de-DE" b="1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de-DE" b="1" i="1">
                          <a:solidFill>
                            <a:srgbClr val="FF0000"/>
                          </a:solidFill>
                          <a:latin typeface="Cambria Math"/>
                        </a:rPr>
                        <m:t>𝒂</m:t>
                      </m:r>
                      <m:r>
                        <a:rPr lang="de-DE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de-DE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𝒕</m:t>
                      </m:r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6" name="Textfeld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0648" y="5580037"/>
                <a:ext cx="1087157" cy="349968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05413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42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3701E-7 2.51312E-6 L 0.21827 -0.14172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13" y="-70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6 -2.98551E-6 L 0.02126 -0.00189 L 0.04252 -0.00588 L 0.06409 -0.01448 L 0.08677 -0.02477 L 0.10866 -0.03863 L 0.13039 -0.05605 L 0.15197 -0.07516 L 0.17386 -0.09888 L 0.19653 -0.12555 L 0.21811 -0.15452 " pathEditMode="relative" ptsTypes="AAAAAAAAAAA">
                                      <p:cBhvr>
                                        <p:cTn id="3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10" grpId="0" animBg="1"/>
      <p:bldP spid="10" grpId="1" animBg="1"/>
      <p:bldP spid="16" grpId="0"/>
      <p:bldP spid="21" grpId="0"/>
      <p:bldP spid="22" grpId="0"/>
      <p:bldP spid="23" grpId="0"/>
      <p:bldP spid="24" grpId="0"/>
      <p:bldP spid="17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dirty="0" smtClean="0"/>
              <a:t>Mechanik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dirty="0" smtClean="0"/>
              <a:t>Die gleichmäßig beschleunigte Bewegung</a:t>
            </a:r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076" y="4859956"/>
            <a:ext cx="1437463" cy="2696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5472360" y="3995861"/>
            <a:ext cx="3302000" cy="865188"/>
          </a:xfrm>
          <a:prstGeom prst="wedgeEllipseCallout">
            <a:avLst>
              <a:gd name="adj1" fmla="val 55144"/>
              <a:gd name="adj2" fmla="val 113950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Beim nächsten Mal</a:t>
            </a:r>
          </a:p>
          <a:p>
            <a:pPr algn="ctr">
              <a:tabLst>
                <a:tab pos="723900" algn="l"/>
                <a:tab pos="14478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üben wir das!!!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6" name="Textfeld 6"/>
          <p:cNvSpPr/>
          <p:nvPr/>
        </p:nvSpPr>
        <p:spPr>
          <a:xfrm>
            <a:off x="423845" y="1835621"/>
            <a:ext cx="8997313" cy="286010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7160" rIns="90000" bIns="47160" anchor="t" anchorCtr="0" compatLnSpc="0">
            <a:spAutoFit/>
          </a:bodyPr>
          <a:lstStyle/>
          <a:p>
            <a:pPr hangingPunct="0">
              <a:lnSpc>
                <a:spcPct val="92000"/>
              </a:lnSpc>
              <a:spcAft>
                <a:spcPts val="0"/>
              </a:spcAft>
              <a:tabLst>
                <a:tab pos="448945" algn="l"/>
                <a:tab pos="897890" algn="l"/>
                <a:tab pos="1347470" algn="l"/>
                <a:tab pos="1797050" algn="l"/>
                <a:tab pos="2245995" algn="l"/>
                <a:tab pos="2695575" algn="l"/>
                <a:tab pos="3144520" algn="l"/>
                <a:tab pos="3594100" algn="l"/>
                <a:tab pos="4043045" algn="l"/>
                <a:tab pos="4492625" algn="l"/>
                <a:tab pos="4941570" algn="l"/>
                <a:tab pos="5391150" algn="l"/>
                <a:tab pos="5840095" algn="l"/>
                <a:tab pos="6289675" algn="l"/>
                <a:tab pos="6738620" algn="l"/>
                <a:tab pos="7188200" algn="l"/>
                <a:tab pos="7637145" algn="l"/>
                <a:tab pos="8086725" algn="l"/>
                <a:tab pos="8535670" algn="l"/>
                <a:tab pos="8985250" algn="l"/>
              </a:tabLst>
            </a:pPr>
            <a:r>
              <a:rPr lang="de-DE" sz="2400" kern="150" dirty="0">
                <a:solidFill>
                  <a:srgbClr val="000000"/>
                </a:solidFill>
                <a:effectLst/>
                <a:latin typeface="Calibri"/>
                <a:ea typeface="SimSun"/>
                <a:cs typeface="SimSun"/>
              </a:rPr>
              <a:t>Definition: </a:t>
            </a:r>
            <a:r>
              <a:rPr lang="de-DE" sz="2400" kern="150" dirty="0" smtClean="0">
                <a:solidFill>
                  <a:srgbClr val="000000"/>
                </a:solidFill>
                <a:effectLst/>
                <a:latin typeface="Calibri"/>
                <a:ea typeface="SimSun"/>
                <a:cs typeface="SimSun"/>
              </a:rPr>
              <a:t>	Die </a:t>
            </a:r>
            <a:r>
              <a:rPr lang="de-DE" sz="2400" kern="150" dirty="0">
                <a:solidFill>
                  <a:srgbClr val="FF3333"/>
                </a:solidFill>
                <a:effectLst/>
                <a:latin typeface="Calibri"/>
                <a:ea typeface="SimSun"/>
                <a:cs typeface="SimSun"/>
              </a:rPr>
              <a:t>Beschleunigung</a:t>
            </a:r>
            <a:r>
              <a:rPr lang="de-DE" sz="2400" kern="150" dirty="0">
                <a:solidFill>
                  <a:srgbClr val="FF0000"/>
                </a:solidFill>
                <a:effectLst/>
                <a:latin typeface="Calibri"/>
                <a:ea typeface="SimSun"/>
                <a:cs typeface="SimSun"/>
              </a:rPr>
              <a:t> </a:t>
            </a:r>
            <a:r>
              <a:rPr lang="de-DE" sz="2400" kern="150" dirty="0">
                <a:solidFill>
                  <a:srgbClr val="000000"/>
                </a:solidFill>
                <a:effectLst/>
                <a:latin typeface="Calibri"/>
                <a:ea typeface="SimSun"/>
                <a:cs typeface="SimSun"/>
              </a:rPr>
              <a:t>gibt an, wie schnell </a:t>
            </a:r>
            <a:r>
              <a:rPr lang="de-DE" sz="2400" kern="150" dirty="0" smtClean="0">
                <a:solidFill>
                  <a:srgbClr val="000000"/>
                </a:solidFill>
                <a:effectLst/>
                <a:latin typeface="Calibri"/>
                <a:ea typeface="SimSun"/>
                <a:cs typeface="SimSun"/>
              </a:rPr>
              <a:t>ein </a:t>
            </a:r>
            <a:r>
              <a:rPr lang="de-DE" sz="2400" kern="150" dirty="0">
                <a:solidFill>
                  <a:srgbClr val="000000"/>
                </a:solidFill>
                <a:effectLst/>
                <a:latin typeface="Calibri"/>
                <a:ea typeface="SimSun"/>
                <a:cs typeface="SimSun"/>
              </a:rPr>
              <a:t>Körper seine</a:t>
            </a:r>
            <a:endParaRPr lang="de-DE" sz="2400" kern="150" dirty="0">
              <a:effectLst/>
              <a:latin typeface="Times New Roman"/>
              <a:ea typeface="Times New Roman"/>
            </a:endParaRPr>
          </a:p>
          <a:p>
            <a:pPr hangingPunct="0">
              <a:lnSpc>
                <a:spcPct val="92000"/>
              </a:lnSpc>
              <a:spcAft>
                <a:spcPts val="0"/>
              </a:spcAft>
              <a:tabLst>
                <a:tab pos="448945" algn="l"/>
                <a:tab pos="897890" algn="l"/>
                <a:tab pos="1347470" algn="l"/>
                <a:tab pos="1797050" algn="l"/>
                <a:tab pos="2245995" algn="l"/>
                <a:tab pos="2695575" algn="l"/>
                <a:tab pos="3144520" algn="l"/>
                <a:tab pos="3594100" algn="l"/>
                <a:tab pos="4043045" algn="l"/>
                <a:tab pos="4492625" algn="l"/>
                <a:tab pos="4941570" algn="l"/>
                <a:tab pos="5391150" algn="l"/>
                <a:tab pos="5840095" algn="l"/>
                <a:tab pos="6289675" algn="l"/>
                <a:tab pos="6738620" algn="l"/>
                <a:tab pos="7188200" algn="l"/>
                <a:tab pos="7637145" algn="l"/>
                <a:tab pos="8086725" algn="l"/>
                <a:tab pos="8535670" algn="l"/>
                <a:tab pos="8985250" algn="l"/>
              </a:tabLst>
            </a:pPr>
            <a:r>
              <a:rPr lang="de-DE" sz="2400" kern="150" dirty="0" smtClean="0">
                <a:solidFill>
                  <a:srgbClr val="000000"/>
                </a:solidFill>
                <a:effectLst/>
                <a:latin typeface="Calibri"/>
                <a:ea typeface="SimSun"/>
                <a:cs typeface="SimSun"/>
              </a:rPr>
              <a:t>				Geschwindigkeit </a:t>
            </a:r>
            <a:r>
              <a:rPr lang="de-DE" sz="2400" kern="150" dirty="0">
                <a:solidFill>
                  <a:srgbClr val="000000"/>
                </a:solidFill>
                <a:effectLst/>
                <a:latin typeface="Calibri"/>
                <a:ea typeface="SimSun"/>
                <a:cs typeface="SimSun"/>
              </a:rPr>
              <a:t>ändert.</a:t>
            </a:r>
            <a:endParaRPr lang="de-DE" sz="2400" kern="150" dirty="0">
              <a:effectLst/>
              <a:latin typeface="Times New Roman"/>
              <a:ea typeface="Times New Roman"/>
            </a:endParaRPr>
          </a:p>
          <a:p>
            <a:pPr hangingPunct="0">
              <a:lnSpc>
                <a:spcPct val="92000"/>
              </a:lnSpc>
              <a:spcAft>
                <a:spcPts val="0"/>
              </a:spcAft>
              <a:tabLst>
                <a:tab pos="448945" algn="l"/>
                <a:tab pos="897890" algn="l"/>
                <a:tab pos="1347470" algn="l"/>
                <a:tab pos="1797050" algn="l"/>
                <a:tab pos="2245995" algn="l"/>
                <a:tab pos="2695575" algn="l"/>
                <a:tab pos="3144520" algn="l"/>
                <a:tab pos="3594100" algn="l"/>
                <a:tab pos="4043045" algn="l"/>
                <a:tab pos="4492625" algn="l"/>
                <a:tab pos="4941570" algn="l"/>
                <a:tab pos="5391150" algn="l"/>
                <a:tab pos="5840095" algn="l"/>
                <a:tab pos="6289675" algn="l"/>
                <a:tab pos="6738620" algn="l"/>
                <a:tab pos="7188200" algn="l"/>
                <a:tab pos="7637145" algn="l"/>
                <a:tab pos="8086725" algn="l"/>
                <a:tab pos="8535670" algn="l"/>
                <a:tab pos="8985250" algn="l"/>
              </a:tabLst>
            </a:pPr>
            <a:r>
              <a:rPr lang="de-DE" sz="2400" kern="150" dirty="0">
                <a:solidFill>
                  <a:srgbClr val="000000"/>
                </a:solidFill>
                <a:effectLst/>
                <a:latin typeface="Calibri"/>
                <a:ea typeface="SimSun"/>
                <a:cs typeface="SimSun"/>
              </a:rPr>
              <a:t>FZ: 	</a:t>
            </a:r>
            <a:r>
              <a:rPr lang="de-DE" sz="2400" kern="150" dirty="0" smtClean="0">
                <a:solidFill>
                  <a:srgbClr val="000000"/>
                </a:solidFill>
                <a:effectLst/>
                <a:latin typeface="Calibri"/>
                <a:ea typeface="SimSun"/>
                <a:cs typeface="SimSun"/>
              </a:rPr>
              <a:t>			</a:t>
            </a:r>
            <a:r>
              <a:rPr lang="de-DE" sz="2400" kern="150" dirty="0" smtClean="0">
                <a:solidFill>
                  <a:srgbClr val="FF0000"/>
                </a:solidFill>
                <a:effectLst/>
                <a:latin typeface="Calibri"/>
                <a:ea typeface="SimSun"/>
                <a:cs typeface="SimSun"/>
              </a:rPr>
              <a:t>a</a:t>
            </a:r>
            <a:endParaRPr lang="de-DE" sz="2400" kern="150" dirty="0">
              <a:effectLst/>
              <a:latin typeface="Times New Roman"/>
              <a:ea typeface="Times New Roman"/>
            </a:endParaRPr>
          </a:p>
          <a:p>
            <a:pPr hangingPunct="0">
              <a:lnSpc>
                <a:spcPct val="92000"/>
              </a:lnSpc>
              <a:spcAft>
                <a:spcPts val="0"/>
              </a:spcAft>
              <a:tabLst>
                <a:tab pos="448945" algn="l"/>
                <a:tab pos="897890" algn="l"/>
                <a:tab pos="1347470" algn="l"/>
                <a:tab pos="1797050" algn="l"/>
                <a:tab pos="2245995" algn="l"/>
                <a:tab pos="2695575" algn="l"/>
                <a:tab pos="3144520" algn="l"/>
                <a:tab pos="3594100" algn="l"/>
                <a:tab pos="4043045" algn="l"/>
                <a:tab pos="4492625" algn="l"/>
                <a:tab pos="4941570" algn="l"/>
                <a:tab pos="5391150" algn="l"/>
                <a:tab pos="5840095" algn="l"/>
                <a:tab pos="6289675" algn="l"/>
                <a:tab pos="6738620" algn="l"/>
                <a:tab pos="7188200" algn="l"/>
                <a:tab pos="7637145" algn="l"/>
                <a:tab pos="8086725" algn="l"/>
                <a:tab pos="8535670" algn="l"/>
                <a:tab pos="8985250" algn="l"/>
              </a:tabLst>
            </a:pPr>
            <a:r>
              <a:rPr lang="de-DE" sz="2400" kern="150" dirty="0">
                <a:solidFill>
                  <a:srgbClr val="000000"/>
                </a:solidFill>
                <a:effectLst/>
                <a:latin typeface="Calibri"/>
                <a:ea typeface="SimSun"/>
                <a:cs typeface="SimSun"/>
              </a:rPr>
              <a:t>E:	</a:t>
            </a:r>
            <a:r>
              <a:rPr lang="de-DE" sz="2400" kern="150" dirty="0" smtClean="0">
                <a:solidFill>
                  <a:srgbClr val="000000"/>
                </a:solidFill>
                <a:effectLst/>
                <a:latin typeface="Calibri"/>
                <a:ea typeface="SimSun"/>
                <a:cs typeface="SimSun"/>
              </a:rPr>
              <a:t>			</a:t>
            </a:r>
            <a:r>
              <a:rPr lang="de-DE" sz="2400" kern="150" dirty="0" smtClean="0">
                <a:solidFill>
                  <a:srgbClr val="FF0000"/>
                </a:solidFill>
                <a:effectLst/>
                <a:latin typeface="Calibri"/>
                <a:ea typeface="SimSun"/>
                <a:cs typeface="SimSun"/>
              </a:rPr>
              <a:t>m/s</a:t>
            </a:r>
            <a:r>
              <a:rPr lang="de-DE" sz="2400" kern="150" baseline="30000" dirty="0" smtClean="0">
                <a:solidFill>
                  <a:srgbClr val="FF0000"/>
                </a:solidFill>
                <a:effectLst/>
                <a:latin typeface="Calibri"/>
                <a:ea typeface="SimSun"/>
                <a:cs typeface="SimSun"/>
              </a:rPr>
              <a:t>2</a:t>
            </a:r>
            <a:endParaRPr lang="de-DE" sz="2400" kern="150" dirty="0">
              <a:effectLst/>
              <a:latin typeface="Times New Roman"/>
              <a:ea typeface="Times New Roman"/>
            </a:endParaRPr>
          </a:p>
          <a:p>
            <a:pPr hangingPunct="0">
              <a:lnSpc>
                <a:spcPct val="92000"/>
              </a:lnSpc>
              <a:spcAft>
                <a:spcPts val="0"/>
              </a:spcAft>
              <a:tabLst>
                <a:tab pos="448945" algn="l"/>
                <a:tab pos="897890" algn="l"/>
                <a:tab pos="1347470" algn="l"/>
                <a:tab pos="1797050" algn="l"/>
                <a:tab pos="2245995" algn="l"/>
                <a:tab pos="2695575" algn="l"/>
                <a:tab pos="3144520" algn="l"/>
                <a:tab pos="3594100" algn="l"/>
                <a:tab pos="4043045" algn="l"/>
                <a:tab pos="4492625" algn="l"/>
                <a:tab pos="4941570" algn="l"/>
                <a:tab pos="5391150" algn="l"/>
                <a:tab pos="5840095" algn="l"/>
                <a:tab pos="6289675" algn="l"/>
                <a:tab pos="6738620" algn="l"/>
                <a:tab pos="7188200" algn="l"/>
                <a:tab pos="7637145" algn="l"/>
                <a:tab pos="8086725" algn="l"/>
                <a:tab pos="8535670" algn="l"/>
                <a:tab pos="8985250" algn="l"/>
              </a:tabLst>
            </a:pPr>
            <a:r>
              <a:rPr lang="de-DE" sz="2400" kern="150" dirty="0">
                <a:solidFill>
                  <a:srgbClr val="000000"/>
                </a:solidFill>
                <a:effectLst/>
                <a:latin typeface="Calibri"/>
                <a:ea typeface="SimSun"/>
                <a:cs typeface="SimSun"/>
              </a:rPr>
              <a:t>MG:	</a:t>
            </a:r>
            <a:r>
              <a:rPr lang="de-DE" sz="2400" kern="150" dirty="0" smtClean="0">
                <a:solidFill>
                  <a:srgbClr val="000000"/>
                </a:solidFill>
                <a:effectLst/>
                <a:latin typeface="Calibri"/>
                <a:ea typeface="SimSun"/>
                <a:cs typeface="SimSun"/>
              </a:rPr>
              <a:t>		</a:t>
            </a:r>
            <a:r>
              <a:rPr lang="de-DE" sz="2400" kern="150" dirty="0" smtClean="0">
                <a:solidFill>
                  <a:srgbClr val="FF0000"/>
                </a:solidFill>
                <a:effectLst/>
                <a:latin typeface="Calibri"/>
                <a:ea typeface="SimSun"/>
                <a:cs typeface="SimSun"/>
              </a:rPr>
              <a:t>Beschleunigungsmesser</a:t>
            </a:r>
            <a:r>
              <a:rPr lang="de-DE" sz="2400" kern="150" dirty="0">
                <a:solidFill>
                  <a:srgbClr val="FF0000"/>
                </a:solidFill>
                <a:effectLst/>
                <a:latin typeface="Calibri"/>
                <a:ea typeface="SimSun"/>
                <a:cs typeface="SimSun"/>
              </a:rPr>
              <a:t>, </a:t>
            </a:r>
            <a:r>
              <a:rPr lang="de-DE" sz="2400" kern="150" dirty="0" err="1">
                <a:solidFill>
                  <a:srgbClr val="FF0000"/>
                </a:solidFill>
                <a:effectLst/>
                <a:latin typeface="Calibri"/>
                <a:ea typeface="SimSun"/>
                <a:cs typeface="SimSun"/>
              </a:rPr>
              <a:t>Accelerometer</a:t>
            </a:r>
            <a:endParaRPr lang="de-DE" sz="2400" kern="150" dirty="0">
              <a:effectLst/>
              <a:latin typeface="Times New Roman"/>
              <a:ea typeface="Times New Roman"/>
            </a:endParaRPr>
          </a:p>
          <a:p>
            <a:pPr hangingPunct="0">
              <a:lnSpc>
                <a:spcPct val="92000"/>
              </a:lnSpc>
              <a:spcAft>
                <a:spcPts val="0"/>
              </a:spcAft>
              <a:tabLst>
                <a:tab pos="448945" algn="l"/>
                <a:tab pos="897890" algn="l"/>
                <a:tab pos="1347470" algn="l"/>
                <a:tab pos="1797050" algn="l"/>
                <a:tab pos="2245995" algn="l"/>
                <a:tab pos="2695575" algn="l"/>
                <a:tab pos="3144520" algn="l"/>
                <a:tab pos="3594100" algn="l"/>
                <a:tab pos="4043045" algn="l"/>
                <a:tab pos="4492625" algn="l"/>
                <a:tab pos="4941570" algn="l"/>
                <a:tab pos="5391150" algn="l"/>
                <a:tab pos="5840095" algn="l"/>
                <a:tab pos="6289675" algn="l"/>
                <a:tab pos="6738620" algn="l"/>
                <a:tab pos="7188200" algn="l"/>
                <a:tab pos="7637145" algn="l"/>
                <a:tab pos="8086725" algn="l"/>
                <a:tab pos="8535670" algn="l"/>
                <a:tab pos="8985250" algn="l"/>
              </a:tabLst>
            </a:pPr>
            <a:endParaRPr lang="de-DE" sz="2400" kern="150" dirty="0" smtClean="0">
              <a:solidFill>
                <a:srgbClr val="000000"/>
              </a:solidFill>
              <a:effectLst/>
              <a:latin typeface="Calibri"/>
              <a:ea typeface="SimSun"/>
              <a:cs typeface="SimSun"/>
            </a:endParaRPr>
          </a:p>
          <a:p>
            <a:pPr hangingPunct="0">
              <a:lnSpc>
                <a:spcPct val="92000"/>
              </a:lnSpc>
              <a:spcAft>
                <a:spcPts val="0"/>
              </a:spcAft>
              <a:tabLst>
                <a:tab pos="448945" algn="l"/>
                <a:tab pos="897890" algn="l"/>
                <a:tab pos="1347470" algn="l"/>
                <a:tab pos="1797050" algn="l"/>
                <a:tab pos="2245995" algn="l"/>
                <a:tab pos="2695575" algn="l"/>
                <a:tab pos="3144520" algn="l"/>
                <a:tab pos="3594100" algn="l"/>
                <a:tab pos="4043045" algn="l"/>
                <a:tab pos="4492625" algn="l"/>
                <a:tab pos="4941570" algn="l"/>
                <a:tab pos="5391150" algn="l"/>
                <a:tab pos="5840095" algn="l"/>
                <a:tab pos="6289675" algn="l"/>
                <a:tab pos="6738620" algn="l"/>
                <a:tab pos="7188200" algn="l"/>
                <a:tab pos="7637145" algn="l"/>
                <a:tab pos="8086725" algn="l"/>
                <a:tab pos="8535670" algn="l"/>
                <a:tab pos="8985250" algn="l"/>
              </a:tabLst>
            </a:pPr>
            <a:r>
              <a:rPr lang="de-DE" sz="2400" kern="150" dirty="0" smtClean="0">
                <a:solidFill>
                  <a:srgbClr val="000000"/>
                </a:solidFill>
                <a:effectLst/>
                <a:latin typeface="Calibri"/>
                <a:ea typeface="SimSun"/>
                <a:cs typeface="SimSun"/>
              </a:rPr>
              <a:t>Formel </a:t>
            </a:r>
            <a:r>
              <a:rPr lang="de-DE" sz="2400" kern="150" dirty="0">
                <a:solidFill>
                  <a:srgbClr val="000000"/>
                </a:solidFill>
                <a:effectLst/>
                <a:latin typeface="Calibri"/>
                <a:ea typeface="SimSun"/>
                <a:cs typeface="SimSun"/>
              </a:rPr>
              <a:t>zur </a:t>
            </a:r>
            <a:endParaRPr lang="de-DE" sz="2400" kern="150" dirty="0" smtClean="0">
              <a:solidFill>
                <a:srgbClr val="000000"/>
              </a:solidFill>
              <a:effectLst/>
              <a:latin typeface="Calibri"/>
              <a:ea typeface="SimSun"/>
              <a:cs typeface="SimSun"/>
            </a:endParaRPr>
          </a:p>
          <a:p>
            <a:pPr hangingPunct="0">
              <a:lnSpc>
                <a:spcPct val="92000"/>
              </a:lnSpc>
              <a:spcAft>
                <a:spcPts val="0"/>
              </a:spcAft>
              <a:tabLst>
                <a:tab pos="448945" algn="l"/>
                <a:tab pos="897890" algn="l"/>
                <a:tab pos="1347470" algn="l"/>
                <a:tab pos="1797050" algn="l"/>
                <a:tab pos="2245995" algn="l"/>
                <a:tab pos="2695575" algn="l"/>
                <a:tab pos="3144520" algn="l"/>
                <a:tab pos="3594100" algn="l"/>
                <a:tab pos="4043045" algn="l"/>
                <a:tab pos="4492625" algn="l"/>
                <a:tab pos="4941570" algn="l"/>
                <a:tab pos="5391150" algn="l"/>
                <a:tab pos="5840095" algn="l"/>
                <a:tab pos="6289675" algn="l"/>
                <a:tab pos="6738620" algn="l"/>
                <a:tab pos="7188200" algn="l"/>
                <a:tab pos="7637145" algn="l"/>
                <a:tab pos="8086725" algn="l"/>
                <a:tab pos="8535670" algn="l"/>
                <a:tab pos="8985250" algn="l"/>
              </a:tabLst>
            </a:pPr>
            <a:r>
              <a:rPr lang="de-DE" sz="2400" kern="150" dirty="0" smtClean="0">
                <a:solidFill>
                  <a:srgbClr val="000000"/>
                </a:solidFill>
                <a:effectLst/>
                <a:latin typeface="Calibri"/>
                <a:ea typeface="SimSun"/>
                <a:cs typeface="SimSun"/>
              </a:rPr>
              <a:t>Berechnung</a:t>
            </a:r>
            <a:r>
              <a:rPr lang="de-DE" sz="2400" kern="150" dirty="0">
                <a:solidFill>
                  <a:srgbClr val="000000"/>
                </a:solidFill>
                <a:effectLst/>
                <a:latin typeface="Calibri"/>
                <a:ea typeface="SimSun"/>
                <a:cs typeface="SimSun"/>
              </a:rPr>
              <a:t>:</a:t>
            </a:r>
            <a:endParaRPr lang="de-DE" sz="2400" kern="150" dirty="0">
              <a:effectLst/>
              <a:latin typeface="Times New Roman"/>
              <a:ea typeface="Times New Roman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feld 6"/>
              <p:cNvSpPr txBox="1"/>
              <p:nvPr/>
            </p:nvSpPr>
            <p:spPr>
              <a:xfrm>
                <a:off x="3816176" y="3995861"/>
                <a:ext cx="1207318" cy="5340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𝒔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de-DE" b="1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a</m:t>
                          </m:r>
                          <m:r>
                            <m:rPr>
                              <m:nor/>
                            </m:rPr>
                            <a:rPr lang="de-DE" b="1" dirty="0">
                              <a:solidFill>
                                <a:srgbClr val="FF0000"/>
                              </a:solidFill>
                            </a:rPr>
                            <m:t> </m:t>
                          </m:r>
                        </m:num>
                        <m:den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de-DE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𝒕</m:t>
                          </m:r>
                        </m:e>
                        <m:sup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b="1" dirty="0" smtClean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6176" y="3995861"/>
                <a:ext cx="1207318" cy="534057"/>
              </a:xfrm>
              <a:prstGeom prst="rect">
                <a:avLst/>
              </a:prstGeom>
              <a:blipFill rotWithShape="1">
                <a:blip r:embed="rId4"/>
                <a:stretch>
                  <a:fillRect b="-681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hteck 7"/>
              <p:cNvSpPr/>
              <p:nvPr/>
            </p:nvSpPr>
            <p:spPr>
              <a:xfrm>
                <a:off x="2304008" y="3995861"/>
                <a:ext cx="881972" cy="5371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𝒂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de-DE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𝒗</m:t>
                          </m:r>
                        </m:num>
                        <m:den>
                          <m:r>
                            <a:rPr lang="de-DE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𝒕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8" name="Rechtec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4008" y="3995861"/>
                <a:ext cx="881972" cy="537198"/>
              </a:xfrm>
              <a:prstGeom prst="rect">
                <a:avLst/>
              </a:prstGeom>
              <a:blipFill rotWithShape="1">
                <a:blip r:embed="rId5"/>
                <a:stretch>
                  <a:fillRect b="-449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2760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8464" y="3131765"/>
            <a:ext cx="1385730" cy="2599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dirty="0" smtClean="0"/>
              <a:t>Mechanik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dirty="0" smtClean="0"/>
              <a:t>Die gleichmäßig beschleunigte Bewegung</a:t>
            </a:r>
          </a:p>
        </p:txBody>
      </p:sp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2808064" y="1979637"/>
            <a:ext cx="3302000" cy="865188"/>
          </a:xfrm>
          <a:prstGeom prst="wedgeEllipseCallout">
            <a:avLst>
              <a:gd name="adj1" fmla="val 72000"/>
              <a:gd name="adj2" fmla="val 146116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de-DE">
                <a:solidFill>
                  <a:srgbClr val="000000"/>
                </a:solidFill>
              </a:rPr>
              <a:t>Bis dahin</a:t>
            </a:r>
          </a:p>
          <a:p>
            <a:pPr algn="ctr">
              <a:tabLst>
                <a:tab pos="723900" algn="l"/>
                <a:tab pos="1447800" algn="l"/>
              </a:tabLst>
            </a:pPr>
            <a:r>
              <a:rPr lang="de-DE">
                <a:solidFill>
                  <a:srgbClr val="000000"/>
                </a:solidFill>
              </a:rPr>
              <a:t>…Tschüss!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792" y="3707829"/>
            <a:ext cx="4695825" cy="291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2698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issa">
  <a:themeElements>
    <a:clrScheme name="Lariss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Lariss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311</Words>
  <Application>Microsoft Office PowerPoint</Application>
  <PresentationFormat>Benutzerdefiniert</PresentationFormat>
  <Paragraphs>91</Paragraphs>
  <Slides>8</Slides>
  <Notes>7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Larissa</vt:lpstr>
      <vt:lpstr>Mechanik</vt:lpstr>
      <vt:lpstr>PowerPoint-Präsentation</vt:lpstr>
      <vt:lpstr>Mechanik</vt:lpstr>
      <vt:lpstr>Mechanik</vt:lpstr>
      <vt:lpstr>Mechanik</vt:lpstr>
      <vt:lpstr>Mechanik</vt:lpstr>
      <vt:lpstr>Mechanik</vt:lpstr>
      <vt:lpstr>Mechanik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 ist Physik?</dc:title>
  <dc:creator>Jens Tiburski</dc:creator>
  <cp:lastModifiedBy>tiburskije</cp:lastModifiedBy>
  <cp:revision>73</cp:revision>
  <cp:lastPrinted>1601-01-01T00:00:00Z</cp:lastPrinted>
  <dcterms:created xsi:type="dcterms:W3CDTF">2015-08-24T10:17:07Z</dcterms:created>
  <dcterms:modified xsi:type="dcterms:W3CDTF">2016-06-16T13:00:51Z</dcterms:modified>
</cp:coreProperties>
</file>